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theme/theme7.xml" ContentType="application/vnd.openxmlformats-officedocument.theme+xml"/>
  <Override PartName="/ppt/slideLayouts/slideLayout27.xml" ContentType="application/vnd.openxmlformats-officedocument.presentationml.slideLayout+xml"/>
  <Override PartName="/ppt/theme/theme8.xml" ContentType="application/vnd.openxmlformats-officedocument.theme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theme/theme10.xml" ContentType="application/vnd.openxmlformats-officedocument.theme+xml"/>
  <Override PartName="/ppt/slideLayouts/slideLayout30.xml" ContentType="application/vnd.openxmlformats-officedocument.presentationml.slideLayout+xml"/>
  <Override PartName="/ppt/theme/theme11.xml" ContentType="application/vnd.openxmlformats-officedocument.theme+xml"/>
  <Override PartName="/ppt/slideLayouts/slideLayout31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77" r:id="rId6"/>
    <p:sldMasterId id="2147483679" r:id="rId7"/>
    <p:sldMasterId id="2147483681" r:id="rId8"/>
    <p:sldMasterId id="2147483683" r:id="rId9"/>
    <p:sldMasterId id="2147483685" r:id="rId10"/>
    <p:sldMasterId id="2147483687" r:id="rId11"/>
    <p:sldMasterId id="2147483689" r:id="rId12"/>
  </p:sldMasterIdLst>
  <p:sldIdLst>
    <p:sldId id="256" r:id="rId13"/>
  </p:sldIdLst>
  <p:sldSz cx="28803600" cy="360045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528" y="-20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2592252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Обычный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160" cy="2088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Обычный 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16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16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Обычный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320" cy="2088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320" cy="2088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Обычный 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16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Обычный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Обычный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Обычный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Обычный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Обычный 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Обычный 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52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1440000" y="19332360"/>
            <a:ext cx="2592252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Обычный 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Обычный 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Обычный 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Обычный 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Обычный 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144000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1440000" y="8425080"/>
            <a:ext cx="1265004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14722920" y="842508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14722920" y="19332360"/>
            <a:ext cx="12650040" cy="99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Blank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520" cy="60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Обычны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320" cy="2088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Обычный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320" cy="2088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Обычный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Обычный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440000" y="1436400"/>
            <a:ext cx="25922160" cy="601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320" cy="995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9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0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6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2592252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144000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20" name="PlaceHolder 5"/>
          <p:cNvSpPr>
            <a:spLocks noGrp="1"/>
          </p:cNvSpPr>
          <p:nvPr>
            <p:ph type="body"/>
          </p:nvPr>
        </p:nvSpPr>
        <p:spPr>
          <a:xfrm>
            <a:off x="14722920" y="19332360"/>
            <a:ext cx="12649680" cy="996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2592252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144000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14722920" y="8425080"/>
            <a:ext cx="12649680" cy="208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440000" y="4304880"/>
            <a:ext cx="2592252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wmf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wmf"/><Relationship Id="rId5" Type="http://schemas.openxmlformats.org/officeDocument/2006/relationships/image" Target="../media/image6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5.jpeg"/><Relationship Id="rId9" Type="http://schemas.openxmlformats.org/officeDocument/2006/relationships/image" Target="../media/image2.wmf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4"/>
          <p:cNvSpPr/>
          <p:nvPr/>
        </p:nvSpPr>
        <p:spPr>
          <a:xfrm>
            <a:off x="0" y="5905080"/>
            <a:ext cx="28801440" cy="24721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t" anchorCtr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48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Times New Roman"/>
              </a:rPr>
              <a:t>Численный расчет электрооптических свойств </a:t>
            </a:r>
            <a:r>
              <a:rPr lang="en-US" sz="48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Times New Roman"/>
              </a:rPr>
              <a:t>AIIIBV</a:t>
            </a:r>
            <a:r>
              <a:rPr lang="ru-RU" sz="48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Times New Roman"/>
              </a:rPr>
              <a:t> гетероструктр для создания фотонных интегральных схем</a:t>
            </a:r>
            <a:endParaRPr lang="ru-RU" sz="4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lang="ru-RU" sz="40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DejaVu Sans"/>
              </a:rPr>
              <a:t>Панфилов А. С.,</a:t>
            </a:r>
            <a:r>
              <a:rPr lang="ru-RU" sz="40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Times New Roman"/>
              </a:rPr>
              <a:t> Хазанова С. В., Бобров А. И., Горшков А. П.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CustomShape 1"/>
          <p:cNvSpPr/>
          <p:nvPr/>
        </p:nvSpPr>
        <p:spPr>
          <a:xfrm>
            <a:off x="0" y="0"/>
            <a:ext cx="28801440" cy="59749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10" name="Picture 174"/>
          <p:cNvPicPr/>
          <p:nvPr/>
        </p:nvPicPr>
        <p:blipFill>
          <a:blip r:embed="rId3">
            <a:lum bright="10000"/>
          </a:blip>
          <a:stretch/>
        </p:blipFill>
        <p:spPr>
          <a:xfrm>
            <a:off x="360" y="216360"/>
            <a:ext cx="9239400" cy="554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1" name="CustomShape 2"/>
          <p:cNvSpPr/>
          <p:nvPr/>
        </p:nvSpPr>
        <p:spPr>
          <a:xfrm>
            <a:off x="0" y="288360"/>
            <a:ext cx="28801440" cy="100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DejaVu Sans"/>
              </a:rPr>
              <a:t>VII Международная конференция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1474501" y="29164568"/>
            <a:ext cx="27507240" cy="25530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u="none" strike="noStrike" dirty="0" smtClean="0">
                <a:solidFill>
                  <a:srgbClr val="1F497D"/>
                </a:solidFill>
                <a:effectLst/>
                <a:uFillTx/>
                <a:latin typeface="Times New Roman"/>
                <a:ea typeface="DejaVu Sans"/>
              </a:rPr>
              <a:t>Литература</a:t>
            </a:r>
            <a:endParaRPr lang="en-US" sz="4000" b="1" u="none" strike="noStrike" dirty="0" smtClean="0">
              <a:solidFill>
                <a:srgbClr val="1F497D"/>
              </a:solidFill>
              <a:effectLst/>
              <a:uFillTx/>
              <a:latin typeface="Times New Roman"/>
              <a:ea typeface="DejaVu Sans"/>
            </a:endParaRPr>
          </a:p>
          <a:p>
            <a:pPr marL="742950" lvl="0" indent="-742950">
              <a:buAutoNum type="arabicPeriod"/>
            </a:pPr>
            <a:r>
              <a:rPr lang="da-DK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 </a:t>
            </a:r>
            <a:r>
              <a:rPr lang="da-DK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Zhang, J. Gao, S. Qin et al. // Asymmetric Ge/SiGe coupled quantum well modulators // Nanophotonics, </a:t>
            </a:r>
            <a:r>
              <a:rPr lang="da-DK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0" indent="-742950">
              <a:buAutoNum type="arabicPeriod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V. 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Zolotarev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Enhancement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refractive index modulation in a modulator based on GaAs/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AlGaAs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quantum wells // Semiconductor Science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Technol., 2019</a:t>
            </a:r>
            <a:endParaRPr lang="ru-RU" sz="4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Line 5"/>
          <p:cNvSpPr/>
          <p:nvPr/>
        </p:nvSpPr>
        <p:spPr>
          <a:xfrm>
            <a:off x="0" y="28960950"/>
            <a:ext cx="28803600" cy="1440"/>
          </a:xfrm>
          <a:prstGeom prst="line">
            <a:avLst/>
          </a:prstGeom>
          <a:ln w="63360">
            <a:solidFill>
              <a:srgbClr val="17375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4" name="CustomShape 6"/>
          <p:cNvSpPr/>
          <p:nvPr/>
        </p:nvSpPr>
        <p:spPr>
          <a:xfrm>
            <a:off x="25779240" y="189000"/>
            <a:ext cx="2806200" cy="130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DejaVu Sans"/>
              </a:rPr>
              <a:t>МОСКВА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4000" b="1" u="none" strike="noStrike">
                <a:solidFill>
                  <a:srgbClr val="1F497D"/>
                </a:solidFill>
                <a:effectLst/>
                <a:uFillTx/>
                <a:latin typeface="Times New Roman"/>
                <a:ea typeface="DejaVu Sans"/>
              </a:rPr>
              <a:t>20-22 ОКТ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CustomShape 7"/>
          <p:cNvSpPr/>
          <p:nvPr/>
        </p:nvSpPr>
        <p:spPr>
          <a:xfrm>
            <a:off x="0" y="1368360"/>
            <a:ext cx="2880144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b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Математическое моделирование в материаловедении электронных компонентов</a:t>
            </a:r>
            <a:endParaRPr lang="ru-RU" sz="5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CustomShape 8"/>
          <p:cNvSpPr/>
          <p:nvPr/>
        </p:nvSpPr>
        <p:spPr>
          <a:xfrm rot="16200000">
            <a:off x="25010640" y="537840"/>
            <a:ext cx="1094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2025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CustomShape 9"/>
          <p:cNvSpPr/>
          <p:nvPr/>
        </p:nvSpPr>
        <p:spPr>
          <a:xfrm>
            <a:off x="0" y="31899960"/>
            <a:ext cx="28801440" cy="410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18" name="Рисунок 117"/>
          <p:cNvPicPr/>
          <p:nvPr/>
        </p:nvPicPr>
        <p:blipFill>
          <a:blip r:embed="rId4"/>
          <a:stretch/>
        </p:blipFill>
        <p:spPr>
          <a:xfrm>
            <a:off x="345600" y="15142582"/>
            <a:ext cx="11859402" cy="4244702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1" name="Надпись 2"/>
          <p:cNvSpPr/>
          <p:nvPr/>
        </p:nvSpPr>
        <p:spPr>
          <a:xfrm>
            <a:off x="12792600" y="9598320"/>
            <a:ext cx="3722400" cy="586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2" name="Надпись 1"/>
          <p:cNvSpPr/>
          <p:nvPr/>
        </p:nvSpPr>
        <p:spPr>
          <a:xfrm>
            <a:off x="12792600" y="9598320"/>
            <a:ext cx="3722400" cy="586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45600" y="27202366"/>
            <a:ext cx="11812170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0" u="none" strike="noStrike" dirty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Рис. 1. (а) Схема интегрального модулятора; (б) Распределение поля основной моды в волноводе; (в) Схема среза торца активной области модулятора, встроенного в </a:t>
            </a:r>
            <a:r>
              <a:rPr lang="ru-RU" sz="3200" b="0" u="none" strike="noStrike" dirty="0" err="1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pin</a:t>
            </a:r>
            <a:r>
              <a:rPr lang="ru-RU" sz="3200" b="0" u="none" strike="noStrike" dirty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-диод</a:t>
            </a:r>
            <a:endParaRPr lang="ru-RU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/>
              <p:cNvSpPr/>
              <p:nvPr/>
            </p:nvSpPr>
            <p:spPr>
              <a:xfrm>
                <a:off x="13608961" y="13137877"/>
                <a:ext cx="14663056" cy="158252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kern="1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ru-RU" sz="3600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sz="3600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ru-RU" sz="3600" i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600" i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ru-RU" sz="3600" i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  <m:r>
                                <a:rPr lang="ru-RU" sz="3600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hh</m:t>
                              </m:r>
                            </m:sub>
                          </m:sSub>
                          <m:d>
                            <m:dPr>
                              <m:ctrlP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  <m:r>
                                <a:rPr lang="ru-RU" sz="3600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sz="3600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ru-RU" sz="3600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ru-RU" sz="3600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∆</m:t>
                              </m:r>
                              <m:r>
                                <a:rPr lang="ru-RU" sz="3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ru-RU" sz="3600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ru-RU" sz="3600" kern="1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  <m:r>
                            <a:rPr lang="ru-RU" sz="3600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</m:d>
                      <m:sSub>
                        <m:sSub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</m:d>
                      <m:r>
                        <a:rPr lang="ru-RU" sz="3600" kern="1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3600" i="1" kern="1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𝐸</m:t>
                      </m:r>
                      <m:sSub>
                        <m:sSub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36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ru-RU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8961" y="13137877"/>
                <a:ext cx="14663056" cy="15825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143413"/>
              </p:ext>
            </p:extLst>
          </p:nvPr>
        </p:nvGraphicFramePr>
        <p:xfrm>
          <a:off x="20259444" y="14264255"/>
          <a:ext cx="9364090" cy="648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Graph" r:id="rId6" imgW="4159800" imgH="2886840" progId="Origin50.Graph">
                  <p:embed/>
                </p:oleObj>
              </mc:Choice>
              <mc:Fallback>
                <p:oleObj name="Graph" r:id="rId6" imgW="4159800" imgH="2886840" progId="Origin50.Graph">
                  <p:embed/>
                  <p:pic>
                    <p:nvPicPr>
                      <p:cNvPr id="7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59444" y="14264255"/>
                        <a:ext cx="9364090" cy="6482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Скругленный прямоугольник 1"/>
          <p:cNvSpPr>
            <a:spLocks noChangeArrowheads="1"/>
          </p:cNvSpPr>
          <p:nvPr/>
        </p:nvSpPr>
        <p:spPr bwMode="auto">
          <a:xfrm>
            <a:off x="97911" y="8556973"/>
            <a:ext cx="12979818" cy="6322738"/>
          </a:xfrm>
          <a:prstGeom prst="roundRect">
            <a:avLst>
              <a:gd name="adj" fmla="val 7264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kumimoji="0" lang="ru-RU" alt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Введение:</a:t>
            </a:r>
            <a:r>
              <a:rPr kumimoji="0" lang="ru-RU" alt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Оптические системы связи обладают рядом преимуществ по сравнению с электронными, среди которых более высокая скорость передачи информации,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однонаправленность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потока информации,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широкополосность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малое затухание сигнала. Амплитуда, фаза, частота и поляризация оптической несущей, а также любая комбинация вышеперечисленного могут быть использованы для кодирования и модуляции информационных сигналов. Для реализации подобных устройств могут быть использованы массивы полупроводниковых квантовых ям на основе материалов III – V. Принцип действия данных устройств основан на вариации коэффициента преломления под воздействием электрического поля, обусловленной квантово-размерным эффектом Штарка.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940489" y="20414465"/>
            <a:ext cx="8041252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0" u="none" strike="noStrike" dirty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Рис. </a:t>
            </a:r>
            <a:r>
              <a:rPr lang="ru-RU" sz="3200" b="0" u="none" strike="noStrike" dirty="0" smtClean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3. Смоделированные спектры поглощения для структуры, изображённой в таблице</a:t>
            </a:r>
            <a:endParaRPr lang="ru-RU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8607230"/>
              </p:ext>
            </p:extLst>
          </p:nvPr>
        </p:nvGraphicFramePr>
        <p:xfrm>
          <a:off x="12692217" y="14440678"/>
          <a:ext cx="8075472" cy="6179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2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92217" y="14440678"/>
                        <a:ext cx="8075472" cy="61792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25276"/>
              </p:ext>
            </p:extLst>
          </p:nvPr>
        </p:nvGraphicFramePr>
        <p:xfrm>
          <a:off x="13608961" y="8536253"/>
          <a:ext cx="14205857" cy="4506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80249">
                  <a:extLst>
                    <a:ext uri="{9D8B030D-6E8A-4147-A177-3AD203B41FA5}">
                      <a16:colId xmlns:a16="http://schemas.microsoft.com/office/drawing/2014/main" val="3992101958"/>
                    </a:ext>
                  </a:extLst>
                </a:gridCol>
                <a:gridCol w="7125608">
                  <a:extLst>
                    <a:ext uri="{9D8B030D-6E8A-4147-A177-3AD203B41FA5}">
                      <a16:colId xmlns:a16="http://schemas.microsoft.com/office/drawing/2014/main" val="1275073374"/>
                    </a:ext>
                  </a:extLst>
                </a:gridCol>
              </a:tblGrid>
              <a:tr h="39564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Таблица 1: Исследуемая структура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329113"/>
                  </a:ext>
                </a:extLst>
              </a:tr>
              <a:tr h="4286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Толщина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слоя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1284154"/>
                  </a:ext>
                </a:extLst>
              </a:tr>
              <a:tr h="395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нм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GaAs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5726198"/>
                  </a:ext>
                </a:extLst>
              </a:tr>
              <a:tr h="395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нм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</a:t>
                      </a:r>
                      <a:r>
                        <a:rPr lang="en-US" sz="2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1-x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  x=0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3422462"/>
                  </a:ext>
                </a:extLst>
              </a:tr>
              <a:tr h="395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нм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</a:t>
                      </a:r>
                      <a:r>
                        <a:rPr lang="en-US" sz="2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1-x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  x=0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1885921"/>
                  </a:ext>
                </a:extLst>
              </a:tr>
              <a:tr h="427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нм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</a:t>
                      </a:r>
                      <a:r>
                        <a:rPr lang="en-US" sz="2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1-x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   x=0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7552273"/>
                  </a:ext>
                </a:extLst>
              </a:tr>
              <a:tr h="395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нм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GaAs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2703645"/>
                  </a:ext>
                </a:extLst>
              </a:tr>
              <a:tr h="395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подложка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GaAs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5076622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12420979" y="20276324"/>
            <a:ext cx="8041252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0" u="none" strike="noStrike" dirty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Рис. </a:t>
            </a:r>
            <a:r>
              <a:rPr lang="ru-RU" sz="3200" b="0" u="none" strike="noStrike" dirty="0" smtClean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2. Экспериментальные спектры фототока структуры, изображённой в таблице</a:t>
            </a:r>
            <a:endParaRPr lang="ru-RU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205002" y="27297996"/>
            <a:ext cx="8735487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0" u="none" strike="noStrike" dirty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Рис. </a:t>
            </a:r>
            <a:r>
              <a:rPr lang="ru-RU" sz="3200" b="0" u="none" strike="noStrike" dirty="0" smtClean="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3. Смоделированное изменение показателя преломления для исследуемой структуры на интересующих длинах волн </a:t>
            </a:r>
            <a:endParaRPr lang="ru-RU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" name="Надпись 6"/>
          <p:cNvSpPr txBox="1"/>
          <p:nvPr/>
        </p:nvSpPr>
        <p:spPr>
          <a:xfrm>
            <a:off x="20767689" y="21995034"/>
            <a:ext cx="7644951" cy="54863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Заметное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изменение показателя преломления в требуемом диапазоне длин волн (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1,5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мкм) позволяет использовать данные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гетероструктуры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качестве активной среды для оптических интегральных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схем. Предложенная схема позволяет существенно уменьшить полуволновое напряжение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167076"/>
              </p:ext>
            </p:extLst>
          </p:nvPr>
        </p:nvGraphicFramePr>
        <p:xfrm>
          <a:off x="11984970" y="21318647"/>
          <a:ext cx="8782719" cy="6720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Graph" r:id="rId10" imgW="3920760" imgH="3000960" progId="Origin95.Graph">
                  <p:embed/>
                </p:oleObj>
              </mc:Choice>
              <mc:Fallback>
                <p:oleObj name="Graph" r:id="rId10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84970" y="21318647"/>
                        <a:ext cx="8782719" cy="67203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Picture 1" descr="E:\ВКР\726_00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6993" y="22605534"/>
            <a:ext cx="8831388" cy="4265314"/>
          </a:xfrm>
          <a:prstGeom prst="rect">
            <a:avLst/>
          </a:prstGeom>
          <a:noFill/>
        </p:spPr>
      </p:pic>
      <p:pic>
        <p:nvPicPr>
          <p:cNvPr id="36" name="Рисунок 35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9785" y="19482032"/>
            <a:ext cx="3782400" cy="380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7" name="Прямоугольник 36"/>
              <p:cNvSpPr/>
              <p:nvPr/>
            </p:nvSpPr>
            <p:spPr>
              <a:xfrm>
                <a:off x="786993" y="20188549"/>
                <a:ext cx="7119318" cy="158252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4800" i="1" kern="12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4800" i="1" kern="12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𝜑</m:t>
                      </m:r>
                      <m:r>
                        <a:rPr lang="en-US" sz="4800" b="0" i="1" kern="12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4800" b="0" i="1" kern="12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4800" b="0" i="1" kern="12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4800" b="0" i="1" kern="12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4800" b="0" i="1" kern="12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num>
                        <m:den>
                          <m:sSub>
                            <m:sSubPr>
                              <m:ctrlPr>
                                <a:rPr lang="en-US" sz="4800" b="0" i="1" kern="12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  <m:r>
                        <a:rPr lang="en-US" sz="4800" b="0" i="1" kern="12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4800" b="0" i="1" kern="12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4800" b="0" i="1" kern="12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US" sz="4800" b="0" i="1" kern="12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b="0" i="1" kern="12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4800" b="0" i="1" kern="12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993" y="20188549"/>
                <a:ext cx="7119318" cy="158252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4129</TotalTime>
  <Words>342</Words>
  <Application>Microsoft Office PowerPoint</Application>
  <PresentationFormat>Произвольный</PresentationFormat>
  <Paragraphs>34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22" baseType="lpstr">
      <vt:lpstr>Arial</vt:lpstr>
      <vt:lpstr>Calibri</vt:lpstr>
      <vt:lpstr>Cambria Math</vt:lpstr>
      <vt:lpstr>DejaVu Sans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Origin Graph</vt:lpstr>
      <vt:lpstr>Unicode Origin Graph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Карина</dc:creator>
  <dc:description/>
  <cp:lastModifiedBy>User</cp:lastModifiedBy>
  <cp:revision>415</cp:revision>
  <dcterms:created xsi:type="dcterms:W3CDTF">2010-04-06T13:27:58Z</dcterms:created>
  <dcterms:modified xsi:type="dcterms:W3CDTF">2025-10-20T14:13:43Z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Произвольный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1</vt:i4>
  </property>
</Properties>
</file>