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66" r:id="rId6"/>
    <p:sldMasterId id="2147483668" r:id="rId7"/>
    <p:sldMasterId id="2147483670" r:id="rId8"/>
    <p:sldMasterId id="2147483672" r:id="rId9"/>
    <p:sldMasterId id="2147483674" r:id="rId10"/>
    <p:sldMasterId id="2147483676" r:id="rId11"/>
    <p:sldMasterId id="2147483678" r:id="rId12"/>
  </p:sldMasterIdLst>
  <p:sldIdLst>
    <p:sldId id="256" r:id="rId13"/>
  </p:sldIdLst>
  <p:sldSz cx="28803600" cy="360045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1483" y="-23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1440000" y="19332360"/>
            <a:ext cx="2592288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880" cy="601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880" cy="2088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0" y="0"/>
            <a:ext cx="28802160" cy="59756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pic>
        <p:nvPicPr>
          <p:cNvPr id="85" name="Picture 174"/>
          <p:cNvPicPr/>
          <p:nvPr/>
        </p:nvPicPr>
        <p:blipFill>
          <a:blip r:embed="rId2">
            <a:lum bright="10000"/>
          </a:blip>
          <a:stretch/>
        </p:blipFill>
        <p:spPr>
          <a:xfrm>
            <a:off x="360" y="216360"/>
            <a:ext cx="9240120" cy="5543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0" y="288360"/>
            <a:ext cx="28802160" cy="10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u="none" strike="noStrike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VII Международная конференция</a:t>
            </a:r>
            <a:endParaRPr lang="en-US" sz="6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321000" y="25249080"/>
            <a:ext cx="10583640" cy="69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Литература</a:t>
            </a:r>
            <a:endParaRPr lang="en-US" sz="4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CustomShape 4"/>
          <p:cNvSpPr/>
          <p:nvPr/>
        </p:nvSpPr>
        <p:spPr>
          <a:xfrm>
            <a:off x="0" y="2815926"/>
            <a:ext cx="28802160" cy="3045534"/>
          </a:xfrm>
          <a:prstGeom prst="rect">
            <a:avLst/>
          </a:prstGeom>
          <a:noFill/>
          <a:ln>
            <a:solidFill>
              <a:schemeClr val="accent1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800" b="1" u="none" strike="noStrike" dirty="0">
                <a:solidFill>
                  <a:schemeClr val="bg1"/>
                </a:solidFill>
                <a:uFillTx/>
                <a:latin typeface="Times New Roman"/>
                <a:ea typeface="DejaVu Sans"/>
              </a:rPr>
              <a:t>ПРИМЕНЕНИЕ МЕТОДОВ МАТЕМАТИЧЕСКОГО МОДЕЛИРОВАНИЯ ПРИ ОПРЕДЕЛЕНИИ СТРУКТУРНЫХ ПАРАМЕТРОВ И СВОЙСТВ ИЗДЕЛИЙ ИЗ ПОЛИМЕРНЫХ КОМПОЗИЦИОННЫХ МАТЕРИАЛОВ</a:t>
            </a:r>
            <a:endParaRPr lang="en-US" sz="4800" b="1" u="none" strike="noStrike" dirty="0">
              <a:solidFill>
                <a:schemeClr val="bg1"/>
              </a:solidFill>
              <a:uFillTx/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4800" b="1" i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Исмаилов </a:t>
            </a:r>
            <a:r>
              <a:rPr lang="ru-RU" sz="4800" b="1" i="1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Ниджат</a:t>
            </a:r>
            <a:r>
              <a:rPr lang="ru-RU" sz="4800" b="1" i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Эльчин </a:t>
            </a:r>
            <a:r>
              <a:rPr lang="ru-RU" sz="4800" b="1" i="1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оглы</a:t>
            </a:r>
            <a:endParaRPr lang="en-US" sz="4800" b="0" i="1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9" name="Line 5"/>
          <p:cNvSpPr/>
          <p:nvPr/>
        </p:nvSpPr>
        <p:spPr>
          <a:xfrm>
            <a:off x="0" y="25273440"/>
            <a:ext cx="28803600" cy="1440"/>
          </a:xfrm>
          <a:prstGeom prst="line">
            <a:avLst/>
          </a:prstGeom>
          <a:ln w="63360">
            <a:solidFill>
              <a:srgbClr val="17375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sp>
        <p:nvSpPr>
          <p:cNvPr id="90" name="CustomShape 6"/>
          <p:cNvSpPr/>
          <p:nvPr/>
        </p:nvSpPr>
        <p:spPr>
          <a:xfrm>
            <a:off x="25779240" y="189000"/>
            <a:ext cx="2806920" cy="13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u="none" strike="noStrike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МОСКВА</a:t>
            </a:r>
            <a:endParaRPr lang="en-US" sz="4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4000" b="1" u="none" strike="noStrike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20-22 ОКТ</a:t>
            </a:r>
            <a:endParaRPr lang="en-US" sz="4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1" name="CustomShape 7"/>
          <p:cNvSpPr/>
          <p:nvPr/>
        </p:nvSpPr>
        <p:spPr>
          <a:xfrm>
            <a:off x="0" y="1368360"/>
            <a:ext cx="288021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b="1" u="none" strike="noStrike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Математическое моделирование в материаловедении электронных компонентов</a:t>
            </a:r>
            <a:endParaRPr lang="en-US" sz="5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2" name="CustomShape 8"/>
          <p:cNvSpPr/>
          <p:nvPr/>
        </p:nvSpPr>
        <p:spPr>
          <a:xfrm rot="16200000">
            <a:off x="25011000" y="537840"/>
            <a:ext cx="109440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u="none" strike="noStrike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2025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3" name="CustomShape 9"/>
          <p:cNvSpPr/>
          <p:nvPr/>
        </p:nvSpPr>
        <p:spPr>
          <a:xfrm>
            <a:off x="0" y="31899960"/>
            <a:ext cx="28802160" cy="41029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sp>
        <p:nvSpPr>
          <p:cNvPr id="2" name="CustomShape 3">
            <a:extLst>
              <a:ext uri="{FF2B5EF4-FFF2-40B4-BE49-F238E27FC236}">
                <a16:creationId xmlns:a16="http://schemas.microsoft.com/office/drawing/2014/main" id="{66A0F2BD-6693-4F82-F3F0-F7461770D586}"/>
              </a:ext>
            </a:extLst>
          </p:cNvPr>
          <p:cNvSpPr/>
          <p:nvPr/>
        </p:nvSpPr>
        <p:spPr>
          <a:xfrm>
            <a:off x="321000" y="25941660"/>
            <a:ext cx="13638840" cy="100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1.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Hasanov, M.,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Akhmedov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N.,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Bashirov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R.,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Piriev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S.,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Boiprav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O. &amp;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Ismailov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N. (2024). The development of a piezoelectric defect detection device through mathematical modeling applied to polymer composite materials. New Mater Compound A, 8(1), 62-74 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2.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Bashirov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R.J.,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Ismayilov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N.E., Huseynov,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R.E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. &amp; Muradov, N.M. (2024). Quality control methods and models of polymer composite materials. Adv. Phys. Res., 6(2), 90-99 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3.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Islamov, I.,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Bashirov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R., &amp;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Ismayilov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N. (2023). Modeling of a telecommunication optical waveguide with anisotropic medium.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IJ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of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Microw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. Opt. Technol., 18(5), 131–139.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4.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Chertishchev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V.Yu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. (2020). Development of technologies and means of acoustic im-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pedance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control of multilayer honeycomb structures from polymer composite materials: thesis, Cand. Sc. (Tech.). Moscow: Bauman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MSTU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180 (in Russian).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5.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Slavin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A.V.,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Dalin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M.A.,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Dikov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I.A., Boychuk, A.S. &amp;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Chertishchev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V.Yu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. (2021). Current trends in development of acoustic non-destructive testing methods in aviation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indus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-try (review). Trudy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VIAM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12(106), paper no. 11.</a:t>
            </a:r>
          </a:p>
        </p:txBody>
      </p:sp>
      <p:sp>
        <p:nvSpPr>
          <p:cNvPr id="3" name="CustomShape 3">
            <a:extLst>
              <a:ext uri="{FF2B5EF4-FFF2-40B4-BE49-F238E27FC236}">
                <a16:creationId xmlns:a16="http://schemas.microsoft.com/office/drawing/2014/main" id="{D3A379F1-173D-DAD2-A967-D9BCE42F9AB3}"/>
              </a:ext>
            </a:extLst>
          </p:cNvPr>
          <p:cNvSpPr/>
          <p:nvPr/>
        </p:nvSpPr>
        <p:spPr>
          <a:xfrm>
            <a:off x="14549640" y="25736400"/>
            <a:ext cx="14080800" cy="100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6.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Ge, C., Wang, L., Liu, G. &amp; Wang, T. (2018). Enhanced electromagnetic properties of carbon nanotubes and sio2-coated carbonyl iron microwave absorber. J. Alloys Compd., 767, 173-180.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7.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Shukla, V. (2019). Review of electromagnetic interference shielding materials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fabri-cated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by iron ingredients. Nanoscale Advances, 1(5), 1640-1671.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8.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Rotkovich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A.A.,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Tishkevich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D.I.,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Bondaruk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A.A., German, S.A.,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Razanau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I.U.,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Zubar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T.I. &amp;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Trukhanov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A.V. (2023). Epoxy-w composite materials: Microstructure,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struc-ture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and radiation efficiency. Advanced Physical Research, 5(3), 133-45.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9.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Vera-Serna, P., Tenorio-González, F.N., Garrido-Hernández, A., Castro, T.L. &amp;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Ceti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-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na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-Quijano, G.M. (2023). Advantage of pet on polymers in magnetization in composite ma-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terial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with nanometric oxides. New Materials, Compounds and Applications, 7(1), 5-14.</a:t>
            </a:r>
          </a:p>
          <a:p>
            <a:pPr algn="just">
              <a:lnSpc>
                <a:spcPct val="100000"/>
              </a:lnSpc>
            </a:pPr>
            <a:r>
              <a:rPr lang="en-US" sz="3600" b="1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10.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	X. Yuan, Y. Yang, X. Yan, Y. Zhang, and X, Zhang, “Ultra-compact multichannel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opti-cal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 waveguide crossings designed by a particle swarm optimized method,” Optics </a:t>
            </a:r>
            <a:r>
              <a:rPr lang="en-US" sz="3600" u="none" strike="noStrike" dirty="0" err="1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Commu-nications</a:t>
            </a:r>
            <a:r>
              <a:rPr lang="en-US" sz="3600" u="none" strike="noStrike" dirty="0">
                <a:solidFill>
                  <a:srgbClr val="1F497D"/>
                </a:solidFill>
                <a:uFillTx/>
                <a:latin typeface="Times New Roman"/>
                <a:ea typeface="DejaVu Sans"/>
              </a:rPr>
              <a:t>, vol. 503, 127458, January 2022.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stomShape 4">
                <a:extLst>
                  <a:ext uri="{FF2B5EF4-FFF2-40B4-BE49-F238E27FC236}">
                    <a16:creationId xmlns:a16="http://schemas.microsoft.com/office/drawing/2014/main" id="{FA0C284E-B5DE-64E6-2D35-5344F1753202}"/>
                  </a:ext>
                </a:extLst>
              </p:cNvPr>
              <p:cNvSpPr/>
              <p:nvPr/>
            </p:nvSpPr>
            <p:spPr>
              <a:xfrm>
                <a:off x="321000" y="6239934"/>
                <a:ext cx="28161600" cy="18848706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  <a:rou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/>
            </p:style>
            <p:txBody>
              <a:bodyPr wrap="square" lIns="90000" tIns="45000" rIns="90000" bIns="45000" anchor="t">
                <a:spAutoFit/>
              </a:bodyPr>
              <a:lstStyle/>
              <a:p>
                <a:pPr indent="180340" algn="just"/>
                <a:r>
                  <a:rPr lang="ru-RU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Аннотация:</a:t>
                </a:r>
                <a:r>
                  <a:rPr lang="ru-RU" sz="3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3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В статье рассматривается применение методов математического моделирования в таких направлениях, как построение моделей среды </a:t>
                </a:r>
                <a:r>
                  <a:rPr lang="ru-RU" sz="36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ПКМ</a:t>
                </a:r>
                <a:r>
                  <a:rPr lang="ru-RU" sz="3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для определения структурных параметров полимерных композитных материалов и изделий из них, а также связанных с ними свойств, выявление закономерностей распространения ультразвуковых волн в этих средах и описание процессов разрушения материалов.</a:t>
                </a:r>
                <a:endParaRPr lang="en-US" sz="3200" dirty="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indent="180340" algn="just"/>
                <a:r>
                  <a:rPr lang="ru-RU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Ключевые слова:</a:t>
                </a:r>
                <a:r>
                  <a:rPr lang="ru-RU" sz="3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полимерные композиционные материалы (</a:t>
                </a:r>
                <a:r>
                  <a:rPr lang="ru-RU" sz="36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ПКМ</a:t>
                </a:r>
                <a:r>
                  <a:rPr lang="ru-RU" sz="3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), неразрушающего контроля (НК), моделирование среды, низкочастотный ультразвук.</a:t>
                </a:r>
                <a:endParaRPr lang="en-US" sz="3200" dirty="0">
                  <a:solidFill>
                    <a:srgbClr val="000000"/>
                  </a:solidFill>
                  <a:latin typeface="Cambria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180340" algn="just"/>
                <a:endParaRPr lang="az-Latn-AZ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180340" algn="just"/>
                <a:r>
                  <a:rPr lang="ru-RU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Введение</a:t>
                </a:r>
                <a:r>
                  <a:rPr lang="az-Latn-AZ" sz="3200" b="1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Полимерные композиционные материалы (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ПКМ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обладают высокой удельной прочностью, коррозионной и усталостной стойкостью, однако их надёжность зависит от отсутствия внутренних дефектов, возникающих на стадиях проектирования и производства. Для выявления этих дефектов применяются методы неразрушающего контроля, в частности низкочастотный ультразвук, позволяющий анализировать распространение волн и оценивать физико-механические и структурные параметры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ПКМ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Использование моделей среды с изотропными, анизотропными и многослойными структурами, включая волны Лэмба, формирует теоретическую основу контроля качества и прогнозирования надёжности изделий из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ПКМ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az-Latn-AZ" sz="3200" dirty="0"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180340" algn="just"/>
                <a:r>
                  <a:rPr lang="ru-RU" sz="36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Методология исследования</a:t>
                </a:r>
                <a:r>
                  <a:rPr lang="az-Latn-AZ" sz="3200" dirty="0">
                    <a:latin typeface="Cambria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Математическое моделирование процессов деградации полимерных композиционных материалов (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ПКМ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является ключевым инструментом неразрушающего контроля. Для описания временной деградации применяются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критериальный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и кинетический подходы, при которых функция повреждения ω(t) изменяется от 0 до 1, характеризуя переход материала от исходного состояния к полному разрушению. Долговременная деградация моделируется в два этапа: скрытое образование микротрещин и объединение дефектов в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макродефекты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с последующим полным разрушением. Зависимость между напряжением и деформацией при учёте повреждения определяется формулой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</m:acc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acc>
                          <m:accPr>
                            <m:chr m:val="̃"/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</m:acc>
                      </m:num>
                      <m:den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1−</m:t>
                            </m:r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d>
                              <m:dPr>
                                <m:ctrlPr>
                                  <a:rPr lang="en-US" sz="3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az-Latn-AZ" sz="3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den>
                    </m:f>
                  </m:oMath>
                </a14:m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а предел деформации через предел прочности —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</m:d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</m:d>
                      </m:num>
                      <m:den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1−</m:t>
                            </m:r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</m:d>
                      </m:den>
                    </m:f>
                  </m:oMath>
                </a14:m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Интегральные уравнения типа Вольтерра с оператором повреждения </a:t>
                </a:r>
                <a:r>
                  <a:rPr lang="ru-RU" sz="36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B</a:t>
                </a:r>
                <a:r>
                  <a:rPr lang="ru-RU" sz="3600" i="1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*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позволяют определить время начального разрушения </a:t>
                </a:r>
                <a:r>
                  <a:rPr lang="ru-RU" sz="36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ru-RU" sz="3600" i="1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для различных форм ядра </a:t>
                </a:r>
                <a:r>
                  <a:rPr lang="ru-RU" sz="36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B(τ)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(постоянное, экспоненциальное, сингулярное), отражая влияние истории нагружений на скорость разрушения [1, 5, 6].</a:t>
                </a:r>
                <a:endParaRPr lang="en-US" sz="32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180340" algn="just"/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В реальных условиях разрушение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ПКМ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является сложным и анизотропным, поэтому используется векторный параметр повреждения </a:t>
                </a:r>
                <a14:m>
                  <m:oMath xmlns:m="http://schemas.openxmlformats.org/officeDocument/2006/math"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𝜛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проекции которого зависят от главных напряжений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(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=1, 2)</m:t>
                    </m:r>
                  </m:oMath>
                </a14:m>
                <a:r>
                  <a:rPr lang="az-Latn-AZ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и удовлетворяют условиям </a:t>
                </a:r>
                <a14:m>
                  <m:oMath xmlns:m="http://schemas.openxmlformats.org/officeDocument/2006/math"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𝜛</m:t>
                    </m:r>
                    <m:d>
                      <m:d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</m:d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=0, 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𝜛</m:t>
                    </m:r>
                    <m:d>
                      <m:d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az-Latn-AZ" sz="3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Для материалов наследуемого типа с памятью о предыдущих нагружениях применён обобщённый закон Гука, что позволяет определить операторную форму материальных констант [1, 6]:</a:t>
                </a:r>
                <a:endParaRPr lang="en-US" sz="32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18034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az-Latn-AZ" sz="3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den>
                      </m:f>
                      <m:d>
                        <m:d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az-Latn-AZ" sz="3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; 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az-Latn-AZ" sz="3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num>
                        <m:den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den>
                      </m:f>
                      <m:d>
                        <m:d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az-Latn-AZ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az-Latn-AZ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32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180340" algn="just"/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С помощью дифференциальных и интегральных преобразований вычисляются компоненты вектора повреждения для постоянного и экспоненциального ядра, а модуль повреждения выражается как </a:t>
                </a:r>
                <a14:m>
                  <m:oMath xmlns:m="http://schemas.openxmlformats.org/officeDocument/2006/math"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𝜛</m:t>
                    </m:r>
                    <m:d>
                      <m:d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az-Latn-AZ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az-Latn-AZ" sz="3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обеспечивая математическую основу анализа долговременного разрушения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ПКМ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под сложными напряжениями [1].</a:t>
                </a:r>
                <a:endParaRPr lang="en-US" sz="3200" dirty="0"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180340" algn="just"/>
                <a:r>
                  <a:rPr lang="ru-RU" sz="36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Выводы</a:t>
                </a:r>
                <a:r>
                  <a:rPr lang="en-US" sz="3200" b="1" dirty="0">
                    <a:effectLst/>
                    <a:latin typeface="Cambria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az-Latn-AZ" sz="3200" b="1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180340" algn="just"/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Для материалов с наследуемым повреждением решена задача распределённого разрушения, учитывающая свойства при разных напряжённых состояниях. </a:t>
                </a:r>
                <a:r>
                  <a:rPr lang="ru-RU" sz="3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Критериальный</a:t>
                </a:r>
                <a:r>
                  <a:rPr lang="ru-RU" sz="3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подход с учётом материальных констант и метод матриц 4×4 позволили определить характеристики слоистых сред и применимы для оптимизации управления волнами и повышения эффективности передачи.</a:t>
                </a:r>
                <a:endParaRPr lang="en-US" sz="32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CustomShape 4">
                <a:extLst>
                  <a:ext uri="{FF2B5EF4-FFF2-40B4-BE49-F238E27FC236}">
                    <a16:creationId xmlns:a16="http://schemas.microsoft.com/office/drawing/2014/main" id="{FA0C284E-B5DE-64E6-2D35-5344F17532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00" y="6239934"/>
                <a:ext cx="28161600" cy="18848706"/>
              </a:xfrm>
              <a:prstGeom prst="rect">
                <a:avLst/>
              </a:prstGeom>
              <a:blipFill>
                <a:blip r:embed="rId3"/>
                <a:stretch>
                  <a:fillRect l="-627" t="-484" r="-627" b="-161"/>
                </a:stretch>
              </a:blipFill>
              <a:ln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4039</TotalTime>
  <Words>1010</Words>
  <Application>Microsoft Office PowerPoint</Application>
  <PresentationFormat>Произвольный</PresentationFormat>
  <Paragraphs>28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</vt:i4>
      </vt:variant>
    </vt:vector>
  </HeadingPairs>
  <TitlesOfParts>
    <vt:vector size="19" baseType="lpstr">
      <vt:lpstr>Arial</vt:lpstr>
      <vt:lpstr>Cambria</vt:lpstr>
      <vt:lpstr>Cambria Math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Карина</dc:creator>
  <dc:description/>
  <cp:lastModifiedBy>User</cp:lastModifiedBy>
  <cp:revision>398</cp:revision>
  <dcterms:created xsi:type="dcterms:W3CDTF">2010-04-06T13:27:58Z</dcterms:created>
  <dcterms:modified xsi:type="dcterms:W3CDTF">2025-10-14T17:10:49Z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Произвольный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</vt:i4>
  </property>
</Properties>
</file>