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66" r:id="rId6"/>
    <p:sldMasterId id="2147483668" r:id="rId7"/>
    <p:sldMasterId id="2147483670" r:id="rId8"/>
    <p:sldMasterId id="2147483672" r:id="rId9"/>
    <p:sldMasterId id="2147483674" r:id="rId10"/>
    <p:sldMasterId id="2147483676" r:id="rId11"/>
    <p:sldMasterId id="2147483678" r:id="rId12"/>
  </p:sldMasterIdLst>
  <p:notesMasterIdLst>
    <p:notesMasterId r:id="rId14"/>
  </p:notesMasterIdLst>
  <p:sldIdLst>
    <p:sldId id="256" r:id="rId13"/>
  </p:sldIdLst>
  <p:sldSz cx="28803600" cy="36004500"/>
  <p:notesSz cx="7559675" cy="106918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B3D7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39" autoAdjust="0"/>
  </p:normalViewPr>
  <p:slideViewPr>
    <p:cSldViewPr snapToGrid="0">
      <p:cViewPr varScale="1">
        <p:scale>
          <a:sx n="20" d="100"/>
          <a:sy n="20" d="100"/>
        </p:scale>
        <p:origin x="2308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CB407-DEB9-473B-880F-A9081C336E12}" type="datetimeFigureOut">
              <a:rPr lang="zh-CN" altLang="en-US" smtClean="0"/>
              <a:t>2025/10/20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336675"/>
            <a:ext cx="288607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823CA-A113-4BF8-9EAE-AE0969859D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382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E823CA-A113-4BF8-9EAE-AE0969859D9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480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1440000" y="1933236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88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88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1440000" y="1933236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1472292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" name="PlaceHolder 5"/>
          <p:cNvSpPr>
            <a:spLocks noGrp="1"/>
          </p:cNvSpPr>
          <p:nvPr>
            <p:ph/>
          </p:nvPr>
        </p:nvSpPr>
        <p:spPr>
          <a:xfrm>
            <a:off x="1472292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1472292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1472292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88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8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4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5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2592252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1472292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2592252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18" name="PlaceHolder 5"/>
          <p:cNvSpPr>
            <a:spLocks noGrp="1"/>
          </p:cNvSpPr>
          <p:nvPr>
            <p:ph type="body"/>
          </p:nvPr>
        </p:nvSpPr>
        <p:spPr>
          <a:xfrm>
            <a:off x="1472292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88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40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9"/>
          <p:cNvSpPr/>
          <p:nvPr/>
        </p:nvSpPr>
        <p:spPr>
          <a:xfrm>
            <a:off x="0" y="31899960"/>
            <a:ext cx="28802160" cy="41029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  <a:ea typeface="DejaVu Sans"/>
            </a:endParaRPr>
          </a:p>
        </p:txBody>
      </p:sp>
      <p:sp>
        <p:nvSpPr>
          <p:cNvPr id="84" name="CustomShape 1"/>
          <p:cNvSpPr/>
          <p:nvPr/>
        </p:nvSpPr>
        <p:spPr>
          <a:xfrm>
            <a:off x="0" y="0"/>
            <a:ext cx="28802160" cy="59756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  <a:ea typeface="DejaVu Sans"/>
            </a:endParaRPr>
          </a:p>
        </p:txBody>
      </p:sp>
      <p:pic>
        <p:nvPicPr>
          <p:cNvPr id="85" name="Picture 174"/>
          <p:cNvPicPr/>
          <p:nvPr/>
        </p:nvPicPr>
        <p:blipFill>
          <a:blip r:embed="rId3">
            <a:lum bright="10000"/>
          </a:blip>
          <a:stretch/>
        </p:blipFill>
        <p:spPr>
          <a:xfrm>
            <a:off x="360" y="216360"/>
            <a:ext cx="9240120" cy="5543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0" y="288360"/>
            <a:ext cx="28802160" cy="100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6000" b="1" u="none" strike="noStrike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VII Международная конференция</a:t>
            </a:r>
            <a:endParaRPr lang="en-US" sz="6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395417" y="32444575"/>
            <a:ext cx="11463196" cy="7064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0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Литература</a:t>
            </a:r>
            <a:endParaRPr lang="en-US" sz="4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8" name="CustomShape 4"/>
          <p:cNvSpPr/>
          <p:nvPr/>
        </p:nvSpPr>
        <p:spPr>
          <a:xfrm>
            <a:off x="0" y="5905080"/>
            <a:ext cx="28802160" cy="230687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8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ОБЗОР И ПЕРСПЕКТИВЫ ИССЛЕДОВАНИЙ ТЕПЛОЁМКОСТИ НАНОСТРУКТУР</a:t>
            </a:r>
            <a:endParaRPr lang="en-US" sz="4800" b="1" u="none" strike="noStrike" dirty="0">
              <a:solidFill>
                <a:srgbClr val="1F497D"/>
              </a:solidFill>
              <a:uFillTx/>
              <a:latin typeface="Times New Roman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4800" b="1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Иминь</a:t>
            </a:r>
            <a:r>
              <a:rPr lang="ru-RU" sz="48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 Дун</a:t>
            </a:r>
            <a:endParaRPr lang="ru-RU" sz="4800" b="1" u="none" strike="noStrike" baseline="30000" dirty="0">
              <a:solidFill>
                <a:srgbClr val="1F497D"/>
              </a:solidFill>
              <a:uFillTx/>
              <a:latin typeface="Times New Roman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48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Ш. Лю, В.И. </a:t>
            </a:r>
            <a:r>
              <a:rPr lang="ru-RU" sz="4800" b="1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Хвесюк</a:t>
            </a:r>
            <a:endParaRPr lang="ru-RU" sz="4800" b="1" u="none" strike="noStrike" baseline="30000" dirty="0">
              <a:solidFill>
                <a:srgbClr val="1F497D"/>
              </a:solidFill>
              <a:uFillTx/>
              <a:latin typeface="Times New Roman"/>
              <a:ea typeface="DejaVu Sans"/>
            </a:endParaRPr>
          </a:p>
        </p:txBody>
      </p:sp>
      <p:sp>
        <p:nvSpPr>
          <p:cNvPr id="90" name="CustomShape 6"/>
          <p:cNvSpPr/>
          <p:nvPr/>
        </p:nvSpPr>
        <p:spPr>
          <a:xfrm>
            <a:off x="25779240" y="189000"/>
            <a:ext cx="2806920" cy="130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0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МОСКВА</a:t>
            </a:r>
            <a:endParaRPr lang="en-US" sz="40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40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20-22 ОКТ</a:t>
            </a:r>
            <a:endParaRPr lang="en-US" sz="4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1" name="CustomShape 7"/>
          <p:cNvSpPr/>
          <p:nvPr/>
        </p:nvSpPr>
        <p:spPr>
          <a:xfrm>
            <a:off x="0" y="1368360"/>
            <a:ext cx="2880216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b="1" u="none" strike="noStrike" dirty="0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Математическое моделирование в материаловедении электронных компонентов</a:t>
            </a:r>
            <a:endParaRPr lang="en-US" sz="5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2" name="CustomShape 8"/>
          <p:cNvSpPr/>
          <p:nvPr/>
        </p:nvSpPr>
        <p:spPr>
          <a:xfrm rot="16200000">
            <a:off x="25011000" y="537840"/>
            <a:ext cx="1094400" cy="63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0" u="none" strike="noStrike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2025</a:t>
            </a:r>
            <a:endParaRPr lang="en-US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7AF30FD-6A9E-1AF5-3F30-136C3F90CB52}"/>
              </a:ext>
            </a:extLst>
          </p:cNvPr>
          <p:cNvSpPr txBox="1"/>
          <p:nvPr/>
        </p:nvSpPr>
        <p:spPr>
          <a:xfrm>
            <a:off x="395417" y="33388635"/>
            <a:ext cx="27784163" cy="2239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McNamara A.J., Lee B.J., Zhang Z.M. Quantum Size Effect on the Lattice Specific Heat of Nanostructures // Nanoscale and Microscale Thermophysical Engineering, 2010. Vol. 14, no. 1, pp. 1–20. DOI: 10.1080/15567260903468612. 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Liu S. et al. Temperature dependence of specific heat capacity of nanostructures via </a:t>
            </a:r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</a:rPr>
              <a:t>neuroevolution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machine-learned potential // Journal of Applied Physics, 2025. Vol. 138, no. 10, 104301. DOI: 10.1063/5.0284002.</a:t>
            </a:r>
          </a:p>
        </p:txBody>
      </p:sp>
      <p:sp>
        <p:nvSpPr>
          <p:cNvPr id="95" name="矩形: 圆角 94">
            <a:extLst>
              <a:ext uri="{FF2B5EF4-FFF2-40B4-BE49-F238E27FC236}">
                <a16:creationId xmlns:a16="http://schemas.microsoft.com/office/drawing/2014/main" id="{A1A94C0C-5BF7-09CD-D292-2FE678049530}"/>
              </a:ext>
            </a:extLst>
          </p:cNvPr>
          <p:cNvSpPr/>
          <p:nvPr/>
        </p:nvSpPr>
        <p:spPr>
          <a:xfrm>
            <a:off x="481263" y="8375178"/>
            <a:ext cx="27841073" cy="249260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8100">
            <a:solidFill>
              <a:srgbClr val="95B3D7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en-US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en-US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en-US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algn="ctr"/>
            <a:endParaRPr lang="zh-CN" altLang="en-US" sz="1600" dirty="0"/>
          </a:p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algn="ctr"/>
            <a:endParaRPr lang="zh-CN" altLang="en-US" sz="1600" dirty="0"/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D9BD34B4-4E77-8640-8248-DC9514A67F6B}"/>
              </a:ext>
            </a:extLst>
          </p:cNvPr>
          <p:cNvSpPr txBox="1"/>
          <p:nvPr/>
        </p:nvSpPr>
        <p:spPr>
          <a:xfrm>
            <a:off x="478137" y="8362878"/>
            <a:ext cx="27841072" cy="707886"/>
          </a:xfrm>
          <a:prstGeom prst="rect">
            <a:avLst/>
          </a:prstGeom>
          <a:solidFill>
            <a:srgbClr val="95B3D7"/>
          </a:solidFill>
        </p:spPr>
        <p:txBody>
          <a:bodyPr wrap="square">
            <a:spAutoFit/>
          </a:bodyPr>
          <a:lstStyle/>
          <a:p>
            <a:pPr algn="ctr">
              <a:buSzPct val="70000"/>
            </a:pPr>
            <a:r>
              <a:rPr lang="ru-RU" altLang="zh-CN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Аннотация</a:t>
            </a:r>
          </a:p>
        </p:txBody>
      </p:sp>
      <p:sp>
        <p:nvSpPr>
          <p:cNvPr id="97" name="矩形: 圆角 26">
            <a:extLst>
              <a:ext uri="{FF2B5EF4-FFF2-40B4-BE49-F238E27FC236}">
                <a16:creationId xmlns:a16="http://schemas.microsoft.com/office/drawing/2014/main" id="{75A11399-3081-1481-AD4A-2F71C0674BBE}"/>
              </a:ext>
            </a:extLst>
          </p:cNvPr>
          <p:cNvSpPr/>
          <p:nvPr/>
        </p:nvSpPr>
        <p:spPr>
          <a:xfrm>
            <a:off x="424462" y="29281750"/>
            <a:ext cx="27837949" cy="236594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8100">
            <a:solidFill>
              <a:srgbClr val="95B3D7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algn="ctr"/>
            <a:endParaRPr lang="zh-CN" altLang="en-US" sz="1600" dirty="0"/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AC00E7FA-1EA7-F77F-431D-EA2533601FC4}"/>
              </a:ext>
            </a:extLst>
          </p:cNvPr>
          <p:cNvSpPr txBox="1"/>
          <p:nvPr/>
        </p:nvSpPr>
        <p:spPr>
          <a:xfrm>
            <a:off x="424462" y="29275250"/>
            <a:ext cx="27847325" cy="707886"/>
          </a:xfrm>
          <a:prstGeom prst="rect">
            <a:avLst/>
          </a:prstGeom>
          <a:solidFill>
            <a:srgbClr val="95B3D7"/>
          </a:solidFill>
          <a:ln>
            <a:solidFill>
              <a:srgbClr val="95B3D7"/>
            </a:solidFill>
          </a:ln>
        </p:spPr>
        <p:txBody>
          <a:bodyPr wrap="square">
            <a:spAutoFit/>
          </a:bodyPr>
          <a:lstStyle/>
          <a:p>
            <a:pPr algn="ctr">
              <a:buSzPct val="70000"/>
            </a:pPr>
            <a:r>
              <a:rPr lang="ru-RU" altLang="zh-CN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Выводы</a:t>
            </a:r>
          </a:p>
        </p:txBody>
      </p:sp>
      <p:sp>
        <p:nvSpPr>
          <p:cNvPr id="101" name="矩形: 圆角 1">
            <a:extLst>
              <a:ext uri="{FF2B5EF4-FFF2-40B4-BE49-F238E27FC236}">
                <a16:creationId xmlns:a16="http://schemas.microsoft.com/office/drawing/2014/main" id="{DAE3DD92-2298-B878-2E51-AC8AD5B1B79D}"/>
              </a:ext>
            </a:extLst>
          </p:cNvPr>
          <p:cNvSpPr/>
          <p:nvPr/>
        </p:nvSpPr>
        <p:spPr>
          <a:xfrm>
            <a:off x="494659" y="11113556"/>
            <a:ext cx="13792841" cy="654271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8100">
            <a:solidFill>
              <a:srgbClr val="95B3D7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algn="ctr"/>
            <a:endParaRPr lang="zh-CN" altLang="en-US" sz="1600" dirty="0"/>
          </a:p>
        </p:txBody>
      </p:sp>
      <p:sp>
        <p:nvSpPr>
          <p:cNvPr id="102" name="文本框 101">
            <a:extLst>
              <a:ext uri="{FF2B5EF4-FFF2-40B4-BE49-F238E27FC236}">
                <a16:creationId xmlns:a16="http://schemas.microsoft.com/office/drawing/2014/main" id="{9C79DED9-7C2A-8DF8-2B86-EBB97BE20CD2}"/>
              </a:ext>
            </a:extLst>
          </p:cNvPr>
          <p:cNvSpPr txBox="1"/>
          <p:nvPr/>
        </p:nvSpPr>
        <p:spPr>
          <a:xfrm>
            <a:off x="502352" y="11126837"/>
            <a:ext cx="13785147" cy="707886"/>
          </a:xfrm>
          <a:prstGeom prst="rect">
            <a:avLst/>
          </a:prstGeom>
          <a:solidFill>
            <a:srgbClr val="95B3D7"/>
          </a:solidFill>
        </p:spPr>
        <p:txBody>
          <a:bodyPr wrap="square">
            <a:spAutoFit/>
          </a:bodyPr>
          <a:lstStyle/>
          <a:p>
            <a:pPr algn="ctr">
              <a:buSzPct val="70000"/>
            </a:pPr>
            <a:r>
              <a:rPr lang="ru-RU" altLang="zh-CN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модель Дебая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文本框 102">
            <a:extLst>
              <a:ext uri="{FF2B5EF4-FFF2-40B4-BE49-F238E27FC236}">
                <a16:creationId xmlns:a16="http://schemas.microsoft.com/office/drawing/2014/main" id="{5A101DA4-985E-6E5B-3C13-F363527E191B}"/>
              </a:ext>
            </a:extLst>
          </p:cNvPr>
          <p:cNvSpPr txBox="1"/>
          <p:nvPr/>
        </p:nvSpPr>
        <p:spPr>
          <a:xfrm>
            <a:off x="573743" y="9421898"/>
            <a:ext cx="27649859" cy="1154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30000"/>
              </a:lnSpc>
              <a:spcBef>
                <a:spcPts val="1200"/>
              </a:spcBef>
            </a:pPr>
            <a:r>
              <a:rPr lang="ru-RU" altLang="zh-CN" sz="2800" dirty="0">
                <a:cs typeface="Arial" panose="020B0604020202020204" pitchFamily="34" charset="0"/>
              </a:rPr>
              <a:t>В данном обзоре проанализированы модели для расчета теплоемкости наноструктур, включая классическую модель Дебая, дискретную модель Макнамары, а также более точные вычислительные подходы — теорию функционала плотности (DFT) и машинно-обученные потенциалы. </a:t>
            </a:r>
            <a:endParaRPr kumimoji="1" lang="zh-CN" altLang="en-US" sz="2800" dirty="0">
              <a:cs typeface="Arial" panose="020B0604020202020204" pitchFamily="34" charset="0"/>
            </a:endParaRP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2EEC802F-064E-E605-7C41-37E624BCFA98}"/>
              </a:ext>
            </a:extLst>
          </p:cNvPr>
          <p:cNvSpPr/>
          <p:nvPr/>
        </p:nvSpPr>
        <p:spPr>
          <a:xfrm>
            <a:off x="14599548" y="17897942"/>
            <a:ext cx="13777452" cy="11046303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95B3D7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algn="ctr"/>
            <a:endParaRPr lang="zh-CN" altLang="en-US" sz="16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C1D2EB2-F311-F544-95A6-5B71B8B3A04A}"/>
              </a:ext>
            </a:extLst>
          </p:cNvPr>
          <p:cNvSpPr txBox="1"/>
          <p:nvPr/>
        </p:nvSpPr>
        <p:spPr>
          <a:xfrm>
            <a:off x="14612080" y="17882599"/>
            <a:ext cx="13785147" cy="707886"/>
          </a:xfrm>
          <a:prstGeom prst="rect">
            <a:avLst/>
          </a:prstGeom>
          <a:solidFill>
            <a:srgbClr val="95B3D7"/>
          </a:solidFill>
        </p:spPr>
        <p:txBody>
          <a:bodyPr wrap="square">
            <a:spAutoFit/>
          </a:bodyPr>
          <a:lstStyle/>
          <a:p>
            <a:pPr algn="ctr">
              <a:buSzPct val="70000"/>
            </a:pPr>
            <a:r>
              <a:rPr lang="ru-RU" altLang="zh-CN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Машинно-обученные потенциалы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711D2133-77BE-E0D0-7950-C17119BCC8B2}"/>
                  </a:ext>
                </a:extLst>
              </p:cNvPr>
              <p:cNvSpPr txBox="1"/>
              <p:nvPr/>
            </p:nvSpPr>
            <p:spPr>
              <a:xfrm>
                <a:off x="573743" y="12076266"/>
                <a:ext cx="13785147" cy="5684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457200">
                  <a:lnSpc>
                    <a:spcPct val="130000"/>
                  </a:lnSpc>
                </a:pPr>
                <a:r>
                  <a:rPr lang="ru-RU" altLang="zh-CN" sz="2800" dirty="0">
                    <a:cs typeface="Arial" panose="020B0604020202020204" pitchFamily="34" charset="0"/>
                  </a:rPr>
                  <a:t>Рассматривает твёрдое тело как непрерывную упругую среду, вводит </a:t>
                </a:r>
                <a:r>
                  <a:rPr lang="ru-RU" altLang="zh-CN" sz="2800" dirty="0" err="1">
                    <a:cs typeface="Arial" panose="020B0604020202020204" pitchFamily="34" charset="0"/>
                  </a:rPr>
                  <a:t>дебаевскую</a:t>
                </a:r>
                <a:r>
                  <a:rPr lang="ru-RU" altLang="zh-CN" sz="2800" dirty="0">
                    <a:cs typeface="Arial" panose="020B0604020202020204" pitchFamily="34" charset="0"/>
                  </a:rPr>
                  <a:t> частоту.</a:t>
                </a:r>
              </a:p>
              <a:p>
                <a:pPr indent="457200">
                  <a:lnSpc>
                    <a:spcPct val="130000"/>
                  </a:lnSpc>
                </a:pPr>
                <a:r>
                  <a:rPr lang="ru-RU" altLang="zh-CN" sz="2800" dirty="0">
                    <a:cs typeface="Arial" panose="020B0604020202020204" pitchFamily="34" charset="0"/>
                  </a:rPr>
                  <a:t>Успешно предсказала кубическую зависимость низкотемпературной теплоёмкости объемных материалов от температуры</a:t>
                </a:r>
              </a:p>
              <a:p>
                <a:pPr indent="457200"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altLang="zh-CN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ar-AE" sz="280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zh-CN" altLang="ar-AE" sz="280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ar-AE" altLang="zh-CN" sz="280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ar-AE" altLang="zh-CN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ar-AE" sz="280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ar-AE" altLang="zh-CN" sz="280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ar-AE" altLang="zh-CN" sz="2800" dirty="0"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30000"/>
                  </a:lnSpc>
                </a:pPr>
                <a:r>
                  <a:rPr lang="ru-RU" altLang="zh-CN" sz="2800" dirty="0">
                    <a:cs typeface="Arial" panose="020B0604020202020204" pitchFamily="34" charset="0"/>
                  </a:rPr>
                  <a:t>При уменьшении размеров материала до </a:t>
                </a:r>
                <a:r>
                  <a:rPr lang="ru-RU" altLang="zh-CN" sz="2800" dirty="0" err="1">
                    <a:cs typeface="Arial" panose="020B0604020202020204" pitchFamily="34" charset="0"/>
                  </a:rPr>
                  <a:t>наномасштаба</a:t>
                </a:r>
                <a:r>
                  <a:rPr lang="ru-RU" altLang="zh-CN" sz="2800" dirty="0">
                    <a:cs typeface="Arial" panose="020B0604020202020204" pitchFamily="34" charset="0"/>
                  </a:rPr>
                  <a:t> плотность фононных состояний в ограниченных направлениях становится дискретной, приближение непрерывной среды недействительно, что приводит к ошибочным прогнозам модели Дебая.</a:t>
                </a:r>
              </a:p>
              <a:p>
                <a:pPr>
                  <a:lnSpc>
                    <a:spcPct val="130000"/>
                  </a:lnSpc>
                </a:pPr>
                <a:endParaRPr lang="zh-CN" altLang="en-US" sz="3000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711D2133-77BE-E0D0-7950-C17119BCC8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743" y="12076266"/>
                <a:ext cx="13785147" cy="5684057"/>
              </a:xfrm>
              <a:prstGeom prst="rect">
                <a:avLst/>
              </a:prstGeom>
              <a:blipFill>
                <a:blip r:embed="rId4"/>
                <a:stretch>
                  <a:fillRect l="-885" r="-9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文本框 99">
            <a:extLst>
              <a:ext uri="{FF2B5EF4-FFF2-40B4-BE49-F238E27FC236}">
                <a16:creationId xmlns:a16="http://schemas.microsoft.com/office/drawing/2014/main" id="{96CD8CF1-2F3A-9D58-750A-6F59DE8B03AF}"/>
              </a:ext>
            </a:extLst>
          </p:cNvPr>
          <p:cNvSpPr txBox="1"/>
          <p:nvPr/>
        </p:nvSpPr>
        <p:spPr>
          <a:xfrm>
            <a:off x="478137" y="30228523"/>
            <a:ext cx="27649859" cy="1154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30000"/>
              </a:lnSpc>
              <a:spcBef>
                <a:spcPts val="1200"/>
              </a:spcBef>
            </a:pPr>
            <a:r>
              <a:rPr lang="ru-RU" altLang="zh-CN" sz="2800" dirty="0">
                <a:cs typeface="Arial" panose="020B0604020202020204" pitchFamily="34" charset="0"/>
              </a:rPr>
              <a:t>От классического понимания к квантовому, DFT обеспечивает высокую точность, но требует больших вычислительных затрат. Развитие машинно-обученных потенциалов позволяет объединить точность и эффективность, постепенно вытесняя DFT в качестве основного инструмента вычислений.</a:t>
            </a:r>
            <a:endParaRPr kumimoji="1" lang="zh-CN" altLang="en-US" sz="2800" dirty="0">
              <a:cs typeface="Arial" panose="020B0604020202020204" pitchFamily="34" charset="0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34123F48-5B34-E04A-8486-44DE1D9183D0}"/>
              </a:ext>
            </a:extLst>
          </p:cNvPr>
          <p:cNvSpPr/>
          <p:nvPr/>
        </p:nvSpPr>
        <p:spPr>
          <a:xfrm>
            <a:off x="457766" y="17882599"/>
            <a:ext cx="13777452" cy="11046303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95B3D7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algn="ctr"/>
            <a:endParaRPr lang="zh-CN" altLang="en-US" sz="16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526F0F4-29DB-1E40-666C-751BEC643F34}"/>
              </a:ext>
            </a:extLst>
          </p:cNvPr>
          <p:cNvSpPr txBox="1"/>
          <p:nvPr/>
        </p:nvSpPr>
        <p:spPr>
          <a:xfrm>
            <a:off x="470298" y="17867256"/>
            <a:ext cx="13785147" cy="707886"/>
          </a:xfrm>
          <a:prstGeom prst="rect">
            <a:avLst/>
          </a:prstGeom>
          <a:solidFill>
            <a:srgbClr val="95B3D7"/>
          </a:solidFill>
        </p:spPr>
        <p:txBody>
          <a:bodyPr wrap="square">
            <a:spAutoFit/>
          </a:bodyPr>
          <a:lstStyle/>
          <a:p>
            <a:pPr algn="ctr">
              <a:buSzPct val="70000"/>
            </a:pPr>
            <a:r>
              <a:rPr lang="ru-RU" altLang="zh-CN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Теория функционала плотности (</a:t>
            </a:r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DFT)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E0ED6F27-D55B-F18F-8315-6987E5751FF2}"/>
              </a:ext>
            </a:extLst>
          </p:cNvPr>
          <p:cNvSpPr txBox="1"/>
          <p:nvPr/>
        </p:nvSpPr>
        <p:spPr>
          <a:xfrm>
            <a:off x="18139674" y="27674768"/>
            <a:ext cx="191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YES</a:t>
            </a:r>
            <a:endParaRPr lang="zh-CN" altLang="en-US" b="1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0811A59D-B1E5-7F83-55FB-26B7DA5F7357}"/>
              </a:ext>
            </a:extLst>
          </p:cNvPr>
          <p:cNvSpPr txBox="1"/>
          <p:nvPr/>
        </p:nvSpPr>
        <p:spPr>
          <a:xfrm>
            <a:off x="15047351" y="27388178"/>
            <a:ext cx="191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NO</a:t>
            </a:r>
            <a:endParaRPr lang="zh-CN" alt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椭圆 46">
                <a:extLst>
                  <a:ext uri="{FF2B5EF4-FFF2-40B4-BE49-F238E27FC236}">
                    <a16:creationId xmlns:a16="http://schemas.microsoft.com/office/drawing/2014/main" id="{EC0AB4F9-0E1F-9A01-1A32-3094E943A6C7}"/>
                  </a:ext>
                </a:extLst>
              </p:cNvPr>
              <p:cNvSpPr/>
              <p:nvPr/>
            </p:nvSpPr>
            <p:spPr>
              <a:xfrm>
                <a:off x="14682516" y="20587971"/>
                <a:ext cx="6875384" cy="626609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altLang="zh-CN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Первоначальная догадка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7" name="椭圆 46">
                <a:extLst>
                  <a:ext uri="{FF2B5EF4-FFF2-40B4-BE49-F238E27FC236}">
                    <a16:creationId xmlns:a16="http://schemas.microsoft.com/office/drawing/2014/main" id="{EC0AB4F9-0E1F-9A01-1A32-3094E943A6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2516" y="20587971"/>
                <a:ext cx="6875384" cy="626609"/>
              </a:xfrm>
              <a:prstGeom prst="ellipse">
                <a:avLst/>
              </a:prstGeom>
              <a:blipFill>
                <a:blip r:embed="rId5"/>
                <a:stretch>
                  <a:fillRect b="-97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矩形 50">
                <a:extLst>
                  <a:ext uri="{FF2B5EF4-FFF2-40B4-BE49-F238E27FC236}">
                    <a16:creationId xmlns:a16="http://schemas.microsoft.com/office/drawing/2014/main" id="{3FD8B735-0E0C-87EC-592C-9915FC9A7E62}"/>
                  </a:ext>
                </a:extLst>
              </p:cNvPr>
              <p:cNvSpPr/>
              <p:nvPr/>
            </p:nvSpPr>
            <p:spPr>
              <a:xfrm>
                <a:off x="14839067" y="21670709"/>
                <a:ext cx="6214875" cy="1261169"/>
              </a:xfrm>
              <a:prstGeom prst="rect">
                <a:avLst/>
              </a:prstGeom>
              <a:solidFill>
                <a:schemeClr val="bg1"/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altLang="zh-CN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Рассчитать эффективный потенциал</a:t>
                </a:r>
                <a:endParaRPr lang="en-US" altLang="zh-CN" sz="2400" b="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KS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Hartree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XC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zh-CN" altLang="en-US" sz="2400" dirty="0">
                  <a:solidFill>
                    <a:schemeClr val="tx1"/>
                  </a:solidFill>
                  <a:latin typeface="Roboto Slab" pitchFamily="2" charset="0"/>
                  <a:cs typeface="Roboto Slab" pitchFamily="2" charset="0"/>
                </a:endParaRPr>
              </a:p>
            </p:txBody>
          </p:sp>
        </mc:Choice>
        <mc:Fallback>
          <p:sp>
            <p:nvSpPr>
              <p:cNvPr id="51" name="矩形 50">
                <a:extLst>
                  <a:ext uri="{FF2B5EF4-FFF2-40B4-BE49-F238E27FC236}">
                    <a16:creationId xmlns:a16="http://schemas.microsoft.com/office/drawing/2014/main" id="{3FD8B735-0E0C-87EC-592C-9915FC9A7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9067" y="21670709"/>
                <a:ext cx="6214875" cy="126116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9050"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直接箭头连接符 9">
            <a:extLst>
              <a:ext uri="{FF2B5EF4-FFF2-40B4-BE49-F238E27FC236}">
                <a16:creationId xmlns:a16="http://schemas.microsoft.com/office/drawing/2014/main" id="{0AEF5C18-01BA-9827-328D-0BC8B3D6C364}"/>
              </a:ext>
            </a:extLst>
          </p:cNvPr>
          <p:cNvCxnSpPr>
            <a:cxnSpLocks/>
            <a:stCxn id="51" idx="2"/>
            <a:endCxn id="54" idx="0"/>
          </p:cNvCxnSpPr>
          <p:nvPr/>
        </p:nvCxnSpPr>
        <p:spPr>
          <a:xfrm>
            <a:off x="17946505" y="22931878"/>
            <a:ext cx="7357" cy="3096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矩形 53">
                <a:extLst>
                  <a:ext uri="{FF2B5EF4-FFF2-40B4-BE49-F238E27FC236}">
                    <a16:creationId xmlns:a16="http://schemas.microsoft.com/office/drawing/2014/main" id="{8DE57819-3077-0C71-D777-4EB88BE784E8}"/>
                  </a:ext>
                </a:extLst>
              </p:cNvPr>
              <p:cNvSpPr/>
              <p:nvPr/>
            </p:nvSpPr>
            <p:spPr>
              <a:xfrm>
                <a:off x="15331270" y="23241572"/>
                <a:ext cx="5245184" cy="1384852"/>
              </a:xfrm>
              <a:prstGeom prst="rect">
                <a:avLst/>
              </a:prstGeom>
              <a:solidFill>
                <a:schemeClr val="bg1"/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Roboto Slab" pitchFamily="2" charset="0"/>
                    <a:cs typeface="Arial" panose="020B0604020202020204" pitchFamily="34" charset="0"/>
                  </a:rPr>
                  <a:t>Решить уравнение Кона-Шэма</a:t>
                </a:r>
                <a:endParaRPr lang="en-US" altLang="zh-CN" sz="2400" b="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en-US" altLang="zh-CN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  <m:sup>
                              <m: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KS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altLang="zh-CN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2400" dirty="0">
                  <a:solidFill>
                    <a:schemeClr val="tx1"/>
                  </a:solidFill>
                  <a:latin typeface="Roboto Slab" pitchFamily="2" charset="0"/>
                  <a:cs typeface="Roboto Slab" pitchFamily="2" charset="0"/>
                </a:endParaRPr>
              </a:p>
            </p:txBody>
          </p:sp>
        </mc:Choice>
        <mc:Fallback xmlns="">
          <p:sp>
            <p:nvSpPr>
              <p:cNvPr id="54" name="矩形 53">
                <a:extLst>
                  <a:ext uri="{FF2B5EF4-FFF2-40B4-BE49-F238E27FC236}">
                    <a16:creationId xmlns:a16="http://schemas.microsoft.com/office/drawing/2014/main" id="{8DE57819-3077-0C71-D777-4EB88BE784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31270" y="23241572"/>
                <a:ext cx="5245184" cy="1384852"/>
              </a:xfrm>
              <a:prstGeom prst="rect">
                <a:avLst/>
              </a:prstGeom>
              <a:blipFill>
                <a:blip r:embed="rId7"/>
                <a:stretch>
                  <a:fillRect t="-3965"/>
                </a:stretch>
              </a:blipFill>
              <a:ln w="19050"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直接箭头连接符 24">
            <a:extLst>
              <a:ext uri="{FF2B5EF4-FFF2-40B4-BE49-F238E27FC236}">
                <a16:creationId xmlns:a16="http://schemas.microsoft.com/office/drawing/2014/main" id="{729FB50D-A87A-2A0C-7F31-B3562B4DF4F4}"/>
              </a:ext>
            </a:extLst>
          </p:cNvPr>
          <p:cNvCxnSpPr>
            <a:cxnSpLocks/>
            <a:endCxn id="51" idx="0"/>
          </p:cNvCxnSpPr>
          <p:nvPr/>
        </p:nvCxnSpPr>
        <p:spPr>
          <a:xfrm>
            <a:off x="17946505" y="21208351"/>
            <a:ext cx="0" cy="46235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id="{96F8891B-2583-25E0-7FB0-F81E78A52C01}"/>
                  </a:ext>
                </a:extLst>
              </p:cNvPr>
              <p:cNvSpPr/>
              <p:nvPr/>
            </p:nvSpPr>
            <p:spPr>
              <a:xfrm>
                <a:off x="15494227" y="25036231"/>
                <a:ext cx="4897336" cy="1613817"/>
              </a:xfrm>
              <a:prstGeom prst="rect">
                <a:avLst/>
              </a:prstGeom>
              <a:solidFill>
                <a:schemeClr val="bg1"/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altLang="zh-CN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Рассчитать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ru-RU" altLang="zh-CN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плотность</a:t>
                </a:r>
                <a:endParaRPr lang="en-US" altLang="zh-CN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nary>
                        <m:naryPr>
                          <m:chr m:val="∑"/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n-US" altLang="zh-CN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zh-CN" altLang="en-US" sz="2400" dirty="0">
                  <a:solidFill>
                    <a:schemeClr val="tx1"/>
                  </a:solidFill>
                  <a:latin typeface="Roboto Slab" pitchFamily="2" charset="0"/>
                  <a:cs typeface="Roboto Slab" pitchFamily="2" charset="0"/>
                </a:endParaRPr>
              </a:p>
            </p:txBody>
          </p:sp>
        </mc:Choice>
        <mc:Fallback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id="{96F8891B-2583-25E0-7FB0-F81E78A52C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94227" y="25036231"/>
                <a:ext cx="4897336" cy="161381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9050"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直接箭头连接符 24">
            <a:extLst>
              <a:ext uri="{FF2B5EF4-FFF2-40B4-BE49-F238E27FC236}">
                <a16:creationId xmlns:a16="http://schemas.microsoft.com/office/drawing/2014/main" id="{3DD7A9F1-630B-CE34-CE0E-093913AE2B95}"/>
              </a:ext>
            </a:extLst>
          </p:cNvPr>
          <p:cNvCxnSpPr>
            <a:cxnSpLocks/>
            <a:stCxn id="54" idx="2"/>
            <a:endCxn id="56" idx="0"/>
          </p:cNvCxnSpPr>
          <p:nvPr/>
        </p:nvCxnSpPr>
        <p:spPr>
          <a:xfrm flipH="1">
            <a:off x="17942895" y="24626424"/>
            <a:ext cx="10967" cy="4098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>
            <a:extLst>
              <a:ext uri="{FF2B5EF4-FFF2-40B4-BE49-F238E27FC236}">
                <a16:creationId xmlns:a16="http://schemas.microsoft.com/office/drawing/2014/main" id="{F9A1B67B-8298-1684-00A3-AEA8DCE349CC}"/>
              </a:ext>
            </a:extLst>
          </p:cNvPr>
          <p:cNvSpPr/>
          <p:nvPr/>
        </p:nvSpPr>
        <p:spPr>
          <a:xfrm>
            <a:off x="16216964" y="26977607"/>
            <a:ext cx="3451857" cy="513493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уже последовательны</a:t>
            </a: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cxnSp>
        <p:nvCxnSpPr>
          <p:cNvPr id="59" name="直接箭头连接符 24">
            <a:extLst>
              <a:ext uri="{FF2B5EF4-FFF2-40B4-BE49-F238E27FC236}">
                <a16:creationId xmlns:a16="http://schemas.microsoft.com/office/drawing/2014/main" id="{EBBDBB84-B3BA-8FE7-37FE-25C528C89197}"/>
              </a:ext>
            </a:extLst>
          </p:cNvPr>
          <p:cNvCxnSpPr>
            <a:cxnSpLocks/>
            <a:stCxn id="56" idx="2"/>
            <a:endCxn id="58" idx="0"/>
          </p:cNvCxnSpPr>
          <p:nvPr/>
        </p:nvCxnSpPr>
        <p:spPr>
          <a:xfrm flipH="1">
            <a:off x="17942893" y="26650048"/>
            <a:ext cx="2" cy="3275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连接符: 肘形 59">
            <a:extLst>
              <a:ext uri="{FF2B5EF4-FFF2-40B4-BE49-F238E27FC236}">
                <a16:creationId xmlns:a16="http://schemas.microsoft.com/office/drawing/2014/main" id="{1EA5AAC4-FDAB-3D30-6ED2-051287B30DE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3265928" y="23130936"/>
            <a:ext cx="6392737" cy="2961191"/>
          </a:xfrm>
          <a:prstGeom prst="bentConnector3">
            <a:avLst>
              <a:gd name="adj1" fmla="val 100063"/>
            </a:avLst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24">
            <a:extLst>
              <a:ext uri="{FF2B5EF4-FFF2-40B4-BE49-F238E27FC236}">
                <a16:creationId xmlns:a16="http://schemas.microsoft.com/office/drawing/2014/main" id="{8E0846AE-2111-E0E7-7CF0-2D2751BC54ED}"/>
              </a:ext>
            </a:extLst>
          </p:cNvPr>
          <p:cNvCxnSpPr>
            <a:cxnSpLocks/>
            <a:stCxn id="58" idx="2"/>
            <a:endCxn id="64" idx="0"/>
          </p:cNvCxnSpPr>
          <p:nvPr/>
        </p:nvCxnSpPr>
        <p:spPr>
          <a:xfrm>
            <a:off x="17942893" y="27491100"/>
            <a:ext cx="1" cy="5853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: 圆角 27">
            <a:extLst>
              <a:ext uri="{FF2B5EF4-FFF2-40B4-BE49-F238E27FC236}">
                <a16:creationId xmlns:a16="http://schemas.microsoft.com/office/drawing/2014/main" id="{013F3EE1-4F8D-C370-0EB8-532BF797E294}"/>
              </a:ext>
            </a:extLst>
          </p:cNvPr>
          <p:cNvSpPr/>
          <p:nvPr/>
        </p:nvSpPr>
        <p:spPr>
          <a:xfrm>
            <a:off x="15635863" y="28076451"/>
            <a:ext cx="4614061" cy="650734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>
                <a:solidFill>
                  <a:srgbClr val="C00000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Энергии, Силы, Напряжения</a:t>
            </a:r>
            <a:endParaRPr lang="zh-CN" altLang="en-US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58E6525C-457D-915D-5036-80F6128B1E1D}"/>
              </a:ext>
            </a:extLst>
          </p:cNvPr>
          <p:cNvSpPr/>
          <p:nvPr/>
        </p:nvSpPr>
        <p:spPr>
          <a:xfrm>
            <a:off x="20870307" y="23235843"/>
            <a:ext cx="2564757" cy="919200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>
                <a:solidFill>
                  <a:schemeClr val="tx1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Скрытый слой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id="{ACCE8F68-7FD5-01C4-3BCA-1FB67111822F}"/>
              </a:ext>
            </a:extLst>
          </p:cNvPr>
          <p:cNvSpPr/>
          <p:nvPr/>
        </p:nvSpPr>
        <p:spPr>
          <a:xfrm>
            <a:off x="20709350" y="26485945"/>
            <a:ext cx="2886667" cy="925312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>
                <a:solidFill>
                  <a:schemeClr val="tx1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Выходное значение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id="{7EA3DF79-70E8-9EE3-5E98-DDCA569A3A75}"/>
              </a:ext>
            </a:extLst>
          </p:cNvPr>
          <p:cNvSpPr/>
          <p:nvPr/>
        </p:nvSpPr>
        <p:spPr>
          <a:xfrm>
            <a:off x="24099866" y="23225297"/>
            <a:ext cx="2071273" cy="940292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весовая матриц</a:t>
            </a:r>
            <a:endParaRPr lang="zh-CN" altLang="en-US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直接箭头连接符 6">
            <a:extLst>
              <a:ext uri="{FF2B5EF4-FFF2-40B4-BE49-F238E27FC236}">
                <a16:creationId xmlns:a16="http://schemas.microsoft.com/office/drawing/2014/main" id="{3FF59CE3-E20C-38A6-97AC-7BF976376262}"/>
              </a:ext>
            </a:extLst>
          </p:cNvPr>
          <p:cNvCxnSpPr>
            <a:cxnSpLocks/>
            <a:stCxn id="71" idx="1"/>
            <a:endCxn id="65" idx="3"/>
          </p:cNvCxnSpPr>
          <p:nvPr/>
        </p:nvCxnSpPr>
        <p:spPr>
          <a:xfrm flipH="1">
            <a:off x="23435064" y="23695443"/>
            <a:ext cx="66480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>
            <a:extLst>
              <a:ext uri="{FF2B5EF4-FFF2-40B4-BE49-F238E27FC236}">
                <a16:creationId xmlns:a16="http://schemas.microsoft.com/office/drawing/2014/main" id="{B77E00BD-D66A-F6A6-A892-D82015355555}"/>
              </a:ext>
            </a:extLst>
          </p:cNvPr>
          <p:cNvSpPr/>
          <p:nvPr/>
        </p:nvSpPr>
        <p:spPr>
          <a:xfrm>
            <a:off x="24157189" y="24643289"/>
            <a:ext cx="1862024" cy="1044996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весовой вектор</a:t>
            </a:r>
            <a:endParaRPr lang="zh-CN" altLang="en-US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直接箭头连接符 9">
            <a:extLst>
              <a:ext uri="{FF2B5EF4-FFF2-40B4-BE49-F238E27FC236}">
                <a16:creationId xmlns:a16="http://schemas.microsoft.com/office/drawing/2014/main" id="{39715BEC-0966-AA32-D84B-ED557A6063C9}"/>
              </a:ext>
            </a:extLst>
          </p:cNvPr>
          <p:cNvCxnSpPr>
            <a:cxnSpLocks/>
            <a:stCxn id="65" idx="2"/>
            <a:endCxn id="78" idx="0"/>
          </p:cNvCxnSpPr>
          <p:nvPr/>
        </p:nvCxnSpPr>
        <p:spPr>
          <a:xfrm flipH="1">
            <a:off x="22152685" y="24155043"/>
            <a:ext cx="1" cy="45648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>
            <a:extLst>
              <a:ext uri="{FF2B5EF4-FFF2-40B4-BE49-F238E27FC236}">
                <a16:creationId xmlns:a16="http://schemas.microsoft.com/office/drawing/2014/main" id="{B94085E8-75E6-3E11-9870-E9CAF7FFAA8B}"/>
              </a:ext>
            </a:extLst>
          </p:cNvPr>
          <p:cNvSpPr/>
          <p:nvPr/>
        </p:nvSpPr>
        <p:spPr>
          <a:xfrm>
            <a:off x="21012073" y="24611531"/>
            <a:ext cx="2281223" cy="1108512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>
                <a:solidFill>
                  <a:schemeClr val="tx1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Функция активации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9" name="直接箭头连接符 15">
            <a:extLst>
              <a:ext uri="{FF2B5EF4-FFF2-40B4-BE49-F238E27FC236}">
                <a16:creationId xmlns:a16="http://schemas.microsoft.com/office/drawing/2014/main" id="{9FAF3373-2D1A-C78E-E131-C3488C865105}"/>
              </a:ext>
            </a:extLst>
          </p:cNvPr>
          <p:cNvCxnSpPr>
            <a:cxnSpLocks/>
            <a:stCxn id="74" idx="1"/>
            <a:endCxn id="78" idx="3"/>
          </p:cNvCxnSpPr>
          <p:nvPr/>
        </p:nvCxnSpPr>
        <p:spPr>
          <a:xfrm flipH="1">
            <a:off x="23293296" y="25165787"/>
            <a:ext cx="86389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箭头连接符 18">
            <a:extLst>
              <a:ext uri="{FF2B5EF4-FFF2-40B4-BE49-F238E27FC236}">
                <a16:creationId xmlns:a16="http://schemas.microsoft.com/office/drawing/2014/main" id="{64E15F05-556B-3772-4F4E-D97327449C6E}"/>
              </a:ext>
            </a:extLst>
          </p:cNvPr>
          <p:cNvCxnSpPr>
            <a:cxnSpLocks/>
            <a:stCxn id="78" idx="2"/>
            <a:endCxn id="66" idx="0"/>
          </p:cNvCxnSpPr>
          <p:nvPr/>
        </p:nvCxnSpPr>
        <p:spPr>
          <a:xfrm flipH="1">
            <a:off x="22152684" y="25720043"/>
            <a:ext cx="1" cy="7659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椭圆 80">
            <a:extLst>
              <a:ext uri="{FF2B5EF4-FFF2-40B4-BE49-F238E27FC236}">
                <a16:creationId xmlns:a16="http://schemas.microsoft.com/office/drawing/2014/main" id="{0D9CD5BA-3BD0-AB4A-CC44-50E2377FBF18}"/>
              </a:ext>
            </a:extLst>
          </p:cNvPr>
          <p:cNvSpPr/>
          <p:nvPr/>
        </p:nvSpPr>
        <p:spPr>
          <a:xfrm>
            <a:off x="19501380" y="18909557"/>
            <a:ext cx="4583244" cy="69036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dirty="0">
                <a:solidFill>
                  <a:schemeClr val="tx1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Входные данные</a:t>
            </a:r>
          </a:p>
          <a:p>
            <a:pPr algn="ctr"/>
            <a:r>
              <a:rPr lang="ru-RU" altLang="zh-CN" sz="2400" dirty="0">
                <a:solidFill>
                  <a:schemeClr val="tx1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(Структура)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矩形: 圆角 27">
            <a:extLst>
              <a:ext uri="{FF2B5EF4-FFF2-40B4-BE49-F238E27FC236}">
                <a16:creationId xmlns:a16="http://schemas.microsoft.com/office/drawing/2014/main" id="{B369D609-4B77-9B61-473C-17D3EC3DEA0D}"/>
              </a:ext>
            </a:extLst>
          </p:cNvPr>
          <p:cNvSpPr/>
          <p:nvPr/>
        </p:nvSpPr>
        <p:spPr>
          <a:xfrm>
            <a:off x="20709348" y="28032083"/>
            <a:ext cx="2886669" cy="765902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>
                <a:solidFill>
                  <a:srgbClr val="C00000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Функция потерь</a:t>
            </a:r>
            <a:endParaRPr lang="zh-CN" altLang="en-US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矩形: 圆角 49">
            <a:extLst>
              <a:ext uri="{FF2B5EF4-FFF2-40B4-BE49-F238E27FC236}">
                <a16:creationId xmlns:a16="http://schemas.microsoft.com/office/drawing/2014/main" id="{D8CD245A-D8F1-1F15-1126-BAB5B97CCA61}"/>
              </a:ext>
            </a:extLst>
          </p:cNvPr>
          <p:cNvSpPr/>
          <p:nvPr/>
        </p:nvSpPr>
        <p:spPr>
          <a:xfrm>
            <a:off x="24802061" y="26306528"/>
            <a:ext cx="3161292" cy="169121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Оптимизатор</a:t>
            </a:r>
          </a:p>
          <a:p>
            <a:pPr algn="ctr"/>
            <a:r>
              <a:rPr lang="ru-RU" altLang="zh-C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(метод градиентного спуска)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4" name="连接符: 肘形 59">
            <a:extLst>
              <a:ext uri="{FF2B5EF4-FFF2-40B4-BE49-F238E27FC236}">
                <a16:creationId xmlns:a16="http://schemas.microsoft.com/office/drawing/2014/main" id="{0AABD960-F7D2-410E-19D5-3E01BAB5C75D}"/>
              </a:ext>
            </a:extLst>
          </p:cNvPr>
          <p:cNvCxnSpPr>
            <a:cxnSpLocks/>
            <a:stCxn id="82" idx="3"/>
            <a:endCxn id="83" idx="2"/>
          </p:cNvCxnSpPr>
          <p:nvPr/>
        </p:nvCxnSpPr>
        <p:spPr>
          <a:xfrm flipV="1">
            <a:off x="23596017" y="27997742"/>
            <a:ext cx="2786690" cy="417292"/>
          </a:xfrm>
          <a:prstGeom prst="bentConnector2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连接符: 肘形 69">
            <a:extLst>
              <a:ext uri="{FF2B5EF4-FFF2-40B4-BE49-F238E27FC236}">
                <a16:creationId xmlns:a16="http://schemas.microsoft.com/office/drawing/2014/main" id="{BEE1F57E-3041-4760-13EE-349FA555962B}"/>
              </a:ext>
            </a:extLst>
          </p:cNvPr>
          <p:cNvCxnSpPr>
            <a:cxnSpLocks/>
            <a:stCxn id="83" idx="0"/>
            <a:endCxn id="74" idx="3"/>
          </p:cNvCxnSpPr>
          <p:nvPr/>
        </p:nvCxnSpPr>
        <p:spPr>
          <a:xfrm rot="16200000" flipV="1">
            <a:off x="25630590" y="25554411"/>
            <a:ext cx="1140741" cy="363494"/>
          </a:xfrm>
          <a:prstGeom prst="bentConnector2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连接符: 肘形 71">
            <a:extLst>
              <a:ext uri="{FF2B5EF4-FFF2-40B4-BE49-F238E27FC236}">
                <a16:creationId xmlns:a16="http://schemas.microsoft.com/office/drawing/2014/main" id="{36AB9E3F-E7D6-9459-0AC2-960F5BCAAF6A}"/>
              </a:ext>
            </a:extLst>
          </p:cNvPr>
          <p:cNvCxnSpPr>
            <a:cxnSpLocks/>
            <a:endCxn id="438" idx="3"/>
          </p:cNvCxnSpPr>
          <p:nvPr/>
        </p:nvCxnSpPr>
        <p:spPr>
          <a:xfrm rot="16200000" flipV="1">
            <a:off x="25528057" y="24329999"/>
            <a:ext cx="1475490" cy="233810"/>
          </a:xfrm>
          <a:prstGeom prst="bentConnector2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>
            <a:extLst>
              <a:ext uri="{FF2B5EF4-FFF2-40B4-BE49-F238E27FC236}">
                <a16:creationId xmlns:a16="http://schemas.microsoft.com/office/drawing/2014/main" id="{E7BEC7C4-B787-39C8-C541-7167129F6C31}"/>
              </a:ext>
            </a:extLst>
          </p:cNvPr>
          <p:cNvSpPr txBox="1"/>
          <p:nvPr/>
        </p:nvSpPr>
        <p:spPr>
          <a:xfrm>
            <a:off x="26647837" y="24951630"/>
            <a:ext cx="14784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altLang="zh-CN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Обновление веса</a:t>
            </a:r>
            <a:endParaRPr lang="zh-CN" altLang="en-U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8" name="直接箭头连接符 18">
            <a:extLst>
              <a:ext uri="{FF2B5EF4-FFF2-40B4-BE49-F238E27FC236}">
                <a16:creationId xmlns:a16="http://schemas.microsoft.com/office/drawing/2014/main" id="{C74D720F-FD0D-F43E-DC48-F1B2C05BFA8D}"/>
              </a:ext>
            </a:extLst>
          </p:cNvPr>
          <p:cNvCxnSpPr>
            <a:cxnSpLocks/>
            <a:stCxn id="66" idx="2"/>
            <a:endCxn id="82" idx="0"/>
          </p:cNvCxnSpPr>
          <p:nvPr/>
        </p:nvCxnSpPr>
        <p:spPr>
          <a:xfrm flipH="1">
            <a:off x="22152683" y="27411257"/>
            <a:ext cx="1" cy="62082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连接符: 肘形 43">
            <a:extLst>
              <a:ext uri="{FF2B5EF4-FFF2-40B4-BE49-F238E27FC236}">
                <a16:creationId xmlns:a16="http://schemas.microsoft.com/office/drawing/2014/main" id="{DFA23F97-007D-9964-B554-02125D7E63A8}"/>
              </a:ext>
            </a:extLst>
          </p:cNvPr>
          <p:cNvCxnSpPr>
            <a:cxnSpLocks/>
            <a:stCxn id="81" idx="4"/>
            <a:endCxn id="65" idx="0"/>
          </p:cNvCxnSpPr>
          <p:nvPr/>
        </p:nvCxnSpPr>
        <p:spPr>
          <a:xfrm rot="16200000" flipH="1">
            <a:off x="20154885" y="21238041"/>
            <a:ext cx="3635919" cy="35968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连接符: 肘形 43">
            <a:extLst>
              <a:ext uri="{FF2B5EF4-FFF2-40B4-BE49-F238E27FC236}">
                <a16:creationId xmlns:a16="http://schemas.microsoft.com/office/drawing/2014/main" id="{F0A78FA4-BAF6-6087-CF09-77DEC89F206A}"/>
              </a:ext>
            </a:extLst>
          </p:cNvPr>
          <p:cNvCxnSpPr>
            <a:cxnSpLocks/>
            <a:endCxn id="216" idx="0"/>
          </p:cNvCxnSpPr>
          <p:nvPr/>
        </p:nvCxnSpPr>
        <p:spPr>
          <a:xfrm rot="10800000" flipV="1">
            <a:off x="17973110" y="20225839"/>
            <a:ext cx="3819892" cy="362132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箭头连接符 18">
            <a:extLst>
              <a:ext uri="{FF2B5EF4-FFF2-40B4-BE49-F238E27FC236}">
                <a16:creationId xmlns:a16="http://schemas.microsoft.com/office/drawing/2014/main" id="{4EFCBB09-6451-161C-5582-88A31E97FF26}"/>
              </a:ext>
            </a:extLst>
          </p:cNvPr>
          <p:cNvCxnSpPr>
            <a:cxnSpLocks/>
            <a:stCxn id="64" idx="3"/>
            <a:endCxn id="82" idx="1"/>
          </p:cNvCxnSpPr>
          <p:nvPr/>
        </p:nvCxnSpPr>
        <p:spPr>
          <a:xfrm>
            <a:off x="20249924" y="28401818"/>
            <a:ext cx="459424" cy="1321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组合 111">
            <a:extLst>
              <a:ext uri="{FF2B5EF4-FFF2-40B4-BE49-F238E27FC236}">
                <a16:creationId xmlns:a16="http://schemas.microsoft.com/office/drawing/2014/main" id="{D21919B8-F9F9-2C00-80B3-30C0A7CF69B5}"/>
              </a:ext>
            </a:extLst>
          </p:cNvPr>
          <p:cNvGrpSpPr/>
          <p:nvPr/>
        </p:nvGrpSpPr>
        <p:grpSpPr>
          <a:xfrm>
            <a:off x="23028125" y="20340121"/>
            <a:ext cx="2258128" cy="2482763"/>
            <a:chOff x="15810034" y="12958473"/>
            <a:chExt cx="1919203" cy="2239971"/>
          </a:xfrm>
        </p:grpSpPr>
        <p:pic>
          <p:nvPicPr>
            <p:cNvPr id="113" name="图片 112">
              <a:extLst>
                <a:ext uri="{FF2B5EF4-FFF2-40B4-BE49-F238E27FC236}">
                  <a16:creationId xmlns:a16="http://schemas.microsoft.com/office/drawing/2014/main" id="{B9A8D792-0CD2-01BB-FCDA-996A32AF8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t="1687" b="1"/>
            <a:stretch/>
          </p:blipFill>
          <p:spPr>
            <a:xfrm>
              <a:off x="15810034" y="12958474"/>
              <a:ext cx="1919203" cy="2239970"/>
            </a:xfrm>
            <a:prstGeom prst="rect">
              <a:avLst/>
            </a:prstGeom>
          </p:spPr>
        </p:pic>
        <p:sp>
          <p:nvSpPr>
            <p:cNvPr id="114" name="矩形 113">
              <a:extLst>
                <a:ext uri="{FF2B5EF4-FFF2-40B4-BE49-F238E27FC236}">
                  <a16:creationId xmlns:a16="http://schemas.microsoft.com/office/drawing/2014/main" id="{8A5A9BD3-CB9A-C11B-B6A6-E754EB805DDA}"/>
                </a:ext>
              </a:extLst>
            </p:cNvPr>
            <p:cNvSpPr/>
            <p:nvPr/>
          </p:nvSpPr>
          <p:spPr>
            <a:xfrm>
              <a:off x="17276933" y="12958473"/>
              <a:ext cx="248327" cy="887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矩形 114">
              <a:extLst>
                <a:ext uri="{FF2B5EF4-FFF2-40B4-BE49-F238E27FC236}">
                  <a16:creationId xmlns:a16="http://schemas.microsoft.com/office/drawing/2014/main" id="{AC5B462E-3CC6-83CF-85ED-A3FA3A9A3AAD}"/>
                </a:ext>
              </a:extLst>
            </p:cNvPr>
            <p:cNvSpPr/>
            <p:nvPr/>
          </p:nvSpPr>
          <p:spPr>
            <a:xfrm>
              <a:off x="17217306" y="14945612"/>
              <a:ext cx="511931" cy="2508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6" name="图片 115">
            <a:extLst>
              <a:ext uri="{FF2B5EF4-FFF2-40B4-BE49-F238E27FC236}">
                <a16:creationId xmlns:a16="http://schemas.microsoft.com/office/drawing/2014/main" id="{EA65A40D-9768-FF1A-5C11-4BD2627B51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552797" y="20412330"/>
            <a:ext cx="2645046" cy="2054400"/>
          </a:xfrm>
          <a:prstGeom prst="rect">
            <a:avLst/>
          </a:prstGeom>
        </p:spPr>
      </p:pic>
      <p:sp>
        <p:nvSpPr>
          <p:cNvPr id="117" name="文本框 116">
            <a:extLst>
              <a:ext uri="{FF2B5EF4-FFF2-40B4-BE49-F238E27FC236}">
                <a16:creationId xmlns:a16="http://schemas.microsoft.com/office/drawing/2014/main" id="{4AAA6D32-6D29-C0A1-80C7-E612DB7CBA56}"/>
              </a:ext>
            </a:extLst>
          </p:cNvPr>
          <p:cNvSpPr txBox="1"/>
          <p:nvPr/>
        </p:nvSpPr>
        <p:spPr>
          <a:xfrm>
            <a:off x="15504431" y="18934192"/>
            <a:ext cx="4047215" cy="954107"/>
          </a:xfrm>
          <a:prstGeom prst="rect">
            <a:avLst/>
          </a:prstGeom>
          <a:noFill/>
          <a:ln w="28575">
            <a:solidFill>
              <a:srgbClr val="115FAB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115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Теория функционала плотности </a:t>
            </a:r>
            <a:r>
              <a:rPr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(DFT)</a:t>
            </a:r>
            <a:endParaRPr lang="zh-CN" altLang="en-US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文本框 117">
            <a:extLst>
              <a:ext uri="{FF2B5EF4-FFF2-40B4-BE49-F238E27FC236}">
                <a16:creationId xmlns:a16="http://schemas.microsoft.com/office/drawing/2014/main" id="{545BD159-3219-539E-7DA6-44E9C32548D4}"/>
              </a:ext>
            </a:extLst>
          </p:cNvPr>
          <p:cNvSpPr txBox="1"/>
          <p:nvPr/>
        </p:nvSpPr>
        <p:spPr>
          <a:xfrm>
            <a:off x="23641192" y="18835872"/>
            <a:ext cx="4485063" cy="1384995"/>
          </a:xfrm>
          <a:prstGeom prst="rect">
            <a:avLst/>
          </a:prstGeom>
          <a:noFill/>
          <a:ln w="28575">
            <a:solidFill>
              <a:srgbClr val="115FAB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altLang="zh-CN" sz="2800" b="1" dirty="0">
                <a:solidFill>
                  <a:srgbClr val="115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Тренировка нейро</a:t>
            </a:r>
            <a:r>
              <a:rPr lang="en-US" altLang="zh-CN" sz="2800" b="1" dirty="0">
                <a:solidFill>
                  <a:srgbClr val="115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altLang="zh-CN" sz="2800" b="1" dirty="0">
                <a:solidFill>
                  <a:srgbClr val="115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эволюционного потенциала</a:t>
            </a:r>
            <a:r>
              <a:rPr lang="en-US" altLang="zh-CN" sz="2800" b="1" dirty="0">
                <a:solidFill>
                  <a:srgbClr val="115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(NEP)</a:t>
            </a:r>
            <a:endParaRPr lang="zh-CN" altLang="en-US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Line 5">
            <a:extLst>
              <a:ext uri="{FF2B5EF4-FFF2-40B4-BE49-F238E27FC236}">
                <a16:creationId xmlns:a16="http://schemas.microsoft.com/office/drawing/2014/main" id="{A47EB3BC-1070-4691-30E4-924A3EAE9AF4}"/>
              </a:ext>
            </a:extLst>
          </p:cNvPr>
          <p:cNvSpPr/>
          <p:nvPr/>
        </p:nvSpPr>
        <p:spPr>
          <a:xfrm>
            <a:off x="0" y="31899960"/>
            <a:ext cx="28803600" cy="1440"/>
          </a:xfrm>
          <a:prstGeom prst="line">
            <a:avLst/>
          </a:prstGeom>
          <a:ln w="63360">
            <a:solidFill>
              <a:srgbClr val="17375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u="none" strike="noStrike" dirty="0">
              <a:solidFill>
                <a:srgbClr val="000000"/>
              </a:solidFill>
              <a:uFillTx/>
              <a:latin typeface="Arial"/>
              <a:ea typeface="DejaVu Sans"/>
            </a:endParaRPr>
          </a:p>
        </p:txBody>
      </p:sp>
      <p:cxnSp>
        <p:nvCxnSpPr>
          <p:cNvPr id="210" name="直接连接符 209">
            <a:extLst>
              <a:ext uri="{FF2B5EF4-FFF2-40B4-BE49-F238E27FC236}">
                <a16:creationId xmlns:a16="http://schemas.microsoft.com/office/drawing/2014/main" id="{5E840434-98E7-2F4D-3720-F5BAF1E9E550}"/>
              </a:ext>
            </a:extLst>
          </p:cNvPr>
          <p:cNvCxnSpPr>
            <a:cxnSpLocks/>
          </p:cNvCxnSpPr>
          <p:nvPr/>
        </p:nvCxnSpPr>
        <p:spPr>
          <a:xfrm flipV="1">
            <a:off x="14990253" y="27801206"/>
            <a:ext cx="2962756" cy="669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椭圆 215">
            <a:extLst>
              <a:ext uri="{FF2B5EF4-FFF2-40B4-BE49-F238E27FC236}">
                <a16:creationId xmlns:a16="http://schemas.microsoft.com/office/drawing/2014/main" id="{94140107-B15B-4E29-1C19-1C56D770B22E}"/>
              </a:ext>
            </a:extLst>
          </p:cNvPr>
          <p:cNvSpPr/>
          <p:nvPr/>
        </p:nvSpPr>
        <p:spPr>
          <a:xfrm>
            <a:off x="15455335" y="20587971"/>
            <a:ext cx="5035550" cy="635723"/>
          </a:xfrm>
          <a:prstGeom prst="ellipse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" name="矩形: 圆角 218">
            <a:extLst>
              <a:ext uri="{FF2B5EF4-FFF2-40B4-BE49-F238E27FC236}">
                <a16:creationId xmlns:a16="http://schemas.microsoft.com/office/drawing/2014/main" id="{A87AAC1F-CEC9-99BD-D971-B887B64389D7}"/>
              </a:ext>
            </a:extLst>
          </p:cNvPr>
          <p:cNvSpPr/>
          <p:nvPr/>
        </p:nvSpPr>
        <p:spPr>
          <a:xfrm>
            <a:off x="15323912" y="28059996"/>
            <a:ext cx="4926010" cy="767069"/>
          </a:xfrm>
          <a:prstGeom prst="roundRect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220" name="矩形: 圆角 219">
            <a:extLst>
              <a:ext uri="{FF2B5EF4-FFF2-40B4-BE49-F238E27FC236}">
                <a16:creationId xmlns:a16="http://schemas.microsoft.com/office/drawing/2014/main" id="{B08DF766-9B5C-002A-11E2-04D0ABFFFC4C}"/>
              </a:ext>
            </a:extLst>
          </p:cNvPr>
          <p:cNvSpPr/>
          <p:nvPr/>
        </p:nvSpPr>
        <p:spPr>
          <a:xfrm>
            <a:off x="15580452" y="26969339"/>
            <a:ext cx="4739462" cy="530029"/>
          </a:xfrm>
          <a:prstGeom prst="roundRect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221" name="矩形: 圆角 220">
            <a:extLst>
              <a:ext uri="{FF2B5EF4-FFF2-40B4-BE49-F238E27FC236}">
                <a16:creationId xmlns:a16="http://schemas.microsoft.com/office/drawing/2014/main" id="{0A25A77F-C1F7-3A2E-8C35-8D86CC67D121}"/>
              </a:ext>
            </a:extLst>
          </p:cNvPr>
          <p:cNvSpPr/>
          <p:nvPr/>
        </p:nvSpPr>
        <p:spPr>
          <a:xfrm>
            <a:off x="15094425" y="21678117"/>
            <a:ext cx="5785984" cy="1254168"/>
          </a:xfrm>
          <a:prstGeom prst="roundRect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222" name="矩形: 圆角 221">
            <a:extLst>
              <a:ext uri="{FF2B5EF4-FFF2-40B4-BE49-F238E27FC236}">
                <a16:creationId xmlns:a16="http://schemas.microsoft.com/office/drawing/2014/main" id="{E688F0EE-D9FA-91DA-D92E-F523EC47B9E7}"/>
              </a:ext>
            </a:extLst>
          </p:cNvPr>
          <p:cNvSpPr/>
          <p:nvPr/>
        </p:nvSpPr>
        <p:spPr>
          <a:xfrm>
            <a:off x="15146218" y="23254198"/>
            <a:ext cx="5701740" cy="1387848"/>
          </a:xfrm>
          <a:prstGeom prst="roundRect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223" name="矩形: 圆角 222">
            <a:extLst>
              <a:ext uri="{FF2B5EF4-FFF2-40B4-BE49-F238E27FC236}">
                <a16:creationId xmlns:a16="http://schemas.microsoft.com/office/drawing/2014/main" id="{43D08ED2-1696-6021-70FF-BD9C593D59FC}"/>
              </a:ext>
            </a:extLst>
          </p:cNvPr>
          <p:cNvSpPr/>
          <p:nvPr/>
        </p:nvSpPr>
        <p:spPr>
          <a:xfrm>
            <a:off x="15184520" y="25027646"/>
            <a:ext cx="5380746" cy="1578439"/>
          </a:xfrm>
          <a:prstGeom prst="roundRect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435" name="矩形: 圆角 434">
            <a:extLst>
              <a:ext uri="{FF2B5EF4-FFF2-40B4-BE49-F238E27FC236}">
                <a16:creationId xmlns:a16="http://schemas.microsoft.com/office/drawing/2014/main" id="{0687BF52-4065-938C-B680-39EC9B639F98}"/>
              </a:ext>
            </a:extLst>
          </p:cNvPr>
          <p:cNvSpPr/>
          <p:nvPr/>
        </p:nvSpPr>
        <p:spPr>
          <a:xfrm>
            <a:off x="21165754" y="26485945"/>
            <a:ext cx="2022190" cy="925312"/>
          </a:xfrm>
          <a:prstGeom prst="roundRect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436" name="矩形: 圆角 435">
            <a:extLst>
              <a:ext uri="{FF2B5EF4-FFF2-40B4-BE49-F238E27FC236}">
                <a16:creationId xmlns:a16="http://schemas.microsoft.com/office/drawing/2014/main" id="{18AA9E82-8F92-BC26-9F58-6FC0C5360104}"/>
              </a:ext>
            </a:extLst>
          </p:cNvPr>
          <p:cNvSpPr/>
          <p:nvPr/>
        </p:nvSpPr>
        <p:spPr>
          <a:xfrm>
            <a:off x="21088980" y="24622412"/>
            <a:ext cx="2204316" cy="1011889"/>
          </a:xfrm>
          <a:prstGeom prst="roundRect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437" name="矩形: 圆角 436">
            <a:extLst>
              <a:ext uri="{FF2B5EF4-FFF2-40B4-BE49-F238E27FC236}">
                <a16:creationId xmlns:a16="http://schemas.microsoft.com/office/drawing/2014/main" id="{66ED5581-3D84-2565-40A7-CA0CFBD9955D}"/>
              </a:ext>
            </a:extLst>
          </p:cNvPr>
          <p:cNvSpPr/>
          <p:nvPr/>
        </p:nvSpPr>
        <p:spPr>
          <a:xfrm>
            <a:off x="20957526" y="23233883"/>
            <a:ext cx="2487651" cy="921160"/>
          </a:xfrm>
          <a:prstGeom prst="roundRect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438" name="矩形: 圆角 437">
            <a:extLst>
              <a:ext uri="{FF2B5EF4-FFF2-40B4-BE49-F238E27FC236}">
                <a16:creationId xmlns:a16="http://schemas.microsoft.com/office/drawing/2014/main" id="{5F8F8F57-D120-C5D6-C72B-C3946E03DEE9}"/>
              </a:ext>
            </a:extLst>
          </p:cNvPr>
          <p:cNvSpPr/>
          <p:nvPr/>
        </p:nvSpPr>
        <p:spPr>
          <a:xfrm>
            <a:off x="24273178" y="23252728"/>
            <a:ext cx="1875719" cy="912861"/>
          </a:xfrm>
          <a:prstGeom prst="roundRect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439" name="矩形: 圆角 438">
            <a:extLst>
              <a:ext uri="{FF2B5EF4-FFF2-40B4-BE49-F238E27FC236}">
                <a16:creationId xmlns:a16="http://schemas.microsoft.com/office/drawing/2014/main" id="{4A9C49C1-AE7D-166B-B089-30A33B845718}"/>
              </a:ext>
            </a:extLst>
          </p:cNvPr>
          <p:cNvSpPr/>
          <p:nvPr/>
        </p:nvSpPr>
        <p:spPr>
          <a:xfrm>
            <a:off x="20709352" y="28050945"/>
            <a:ext cx="2866442" cy="781381"/>
          </a:xfrm>
          <a:prstGeom prst="roundRect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440" name="矩形: 圆角 439">
            <a:extLst>
              <a:ext uri="{FF2B5EF4-FFF2-40B4-BE49-F238E27FC236}">
                <a16:creationId xmlns:a16="http://schemas.microsoft.com/office/drawing/2014/main" id="{5E9D6755-44CB-D36F-8FFE-0CBBABC1DA9B}"/>
              </a:ext>
            </a:extLst>
          </p:cNvPr>
          <p:cNvSpPr/>
          <p:nvPr/>
        </p:nvSpPr>
        <p:spPr>
          <a:xfrm>
            <a:off x="24157189" y="24702892"/>
            <a:ext cx="1875719" cy="912861"/>
          </a:xfrm>
          <a:prstGeom prst="roundRect">
            <a:avLst/>
          </a:prstGeom>
          <a:noFill/>
          <a:ln w="38100">
            <a:solidFill>
              <a:srgbClr val="95B3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491" name="矩形: 圆角 1">
            <a:extLst>
              <a:ext uri="{FF2B5EF4-FFF2-40B4-BE49-F238E27FC236}">
                <a16:creationId xmlns:a16="http://schemas.microsoft.com/office/drawing/2014/main" id="{4E40CF68-CB9D-0E62-CF69-7C3D9799737B}"/>
              </a:ext>
            </a:extLst>
          </p:cNvPr>
          <p:cNvSpPr/>
          <p:nvPr/>
        </p:nvSpPr>
        <p:spPr>
          <a:xfrm>
            <a:off x="14584159" y="11115747"/>
            <a:ext cx="13792841" cy="654271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8100">
            <a:solidFill>
              <a:srgbClr val="95B3D7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indent="254268" algn="just">
              <a:lnSpc>
                <a:spcPct val="150000"/>
              </a:lnSpc>
              <a:spcAft>
                <a:spcPts val="300"/>
              </a:spcAft>
            </a:pPr>
            <a:endParaRPr lang="ru-RU" altLang="en-US" sz="1800" dirty="0">
              <a:solidFill>
                <a:schemeClr val="tx1"/>
              </a:solidFill>
              <a:latin typeface="Arial" charset="0"/>
              <a:ea typeface="Arial" charset="0"/>
            </a:endParaRPr>
          </a:p>
          <a:p>
            <a:pPr algn="ctr"/>
            <a:endParaRPr lang="zh-CN" altLang="en-US" sz="1600" dirty="0"/>
          </a:p>
        </p:txBody>
      </p:sp>
      <p:sp>
        <p:nvSpPr>
          <p:cNvPr id="492" name="文本框 491">
            <a:extLst>
              <a:ext uri="{FF2B5EF4-FFF2-40B4-BE49-F238E27FC236}">
                <a16:creationId xmlns:a16="http://schemas.microsoft.com/office/drawing/2014/main" id="{F481428C-A1C3-714B-4A8F-2DA2D5F7CB81}"/>
              </a:ext>
            </a:extLst>
          </p:cNvPr>
          <p:cNvSpPr txBox="1"/>
          <p:nvPr/>
        </p:nvSpPr>
        <p:spPr>
          <a:xfrm>
            <a:off x="14599548" y="11119884"/>
            <a:ext cx="13785147" cy="707886"/>
          </a:xfrm>
          <a:prstGeom prst="rect">
            <a:avLst/>
          </a:prstGeom>
          <a:solidFill>
            <a:srgbClr val="95B3D7"/>
          </a:solidFill>
        </p:spPr>
        <p:txBody>
          <a:bodyPr wrap="square">
            <a:spAutoFit/>
          </a:bodyPr>
          <a:lstStyle/>
          <a:p>
            <a:pPr algn="ctr">
              <a:buSzPct val="70000"/>
            </a:pPr>
            <a:r>
              <a:rPr lang="ru-RU" altLang="zh-CN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Дискретная модель Макнамары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3" name="文本框 492">
                <a:extLst>
                  <a:ext uri="{FF2B5EF4-FFF2-40B4-BE49-F238E27FC236}">
                    <a16:creationId xmlns:a16="http://schemas.microsoft.com/office/drawing/2014/main" id="{13826179-F134-4AEB-4FBE-CF1E50003AC2}"/>
                  </a:ext>
                </a:extLst>
              </p:cNvPr>
              <p:cNvSpPr txBox="1"/>
              <p:nvPr/>
            </p:nvSpPr>
            <p:spPr>
              <a:xfrm>
                <a:off x="14655549" y="11899626"/>
                <a:ext cx="13663660" cy="5635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457200">
                  <a:lnSpc>
                    <a:spcPct val="130000"/>
                  </a:lnSpc>
                </a:pPr>
                <a:r>
                  <a:rPr lang="ru-RU" altLang="zh-CN" sz="2800" dirty="0"/>
                  <a:t>Отказ от непрерывного интегрирования в пользу прямого дискретного суммирования по фононным модам.</a:t>
                </a:r>
              </a:p>
              <a:p>
                <a:pPr indent="457200">
                  <a:lnSpc>
                    <a:spcPct val="130000"/>
                  </a:lnSpc>
                </a:pPr>
                <a:r>
                  <a:rPr lang="ru-RU" altLang="zh-CN" sz="2800" dirty="0"/>
                  <a:t>Чётко выявила размерные эффекты теплоёмкости.</a:t>
                </a:r>
              </a:p>
              <a:p>
                <a:pPr>
                  <a:lnSpc>
                    <a:spcPct val="130000"/>
                  </a:lnSpc>
                </a:pPr>
                <a:endParaRPr lang="ru-RU" altLang="zh-CN" sz="2800" dirty="0"/>
              </a:p>
              <a:p>
                <a:pPr>
                  <a:lnSpc>
                    <a:spcPct val="130000"/>
                  </a:lnSpc>
                </a:pPr>
                <a:endParaRPr lang="ru-RU" altLang="zh-CN" sz="2800" dirty="0"/>
              </a:p>
              <a:p>
                <a:pPr>
                  <a:lnSpc>
                    <a:spcPct val="130000"/>
                  </a:lnSpc>
                </a:pPr>
                <a:endParaRPr lang="ru-RU" altLang="zh-CN" sz="2800" dirty="0"/>
              </a:p>
              <a:p>
                <a:pPr>
                  <a:lnSpc>
                    <a:spcPct val="130000"/>
                  </a:lnSpc>
                </a:pPr>
                <a:r>
                  <a:rPr lang="ru-RU" altLang="zh-CN" sz="2800" dirty="0"/>
                  <a:t>где </a:t>
                </a:r>
                <a14:m>
                  <m:oMath xmlns:m="http://schemas.openxmlformats.org/officeDocument/2006/math">
                    <m:r>
                      <a:rPr lang="ru-RU" altLang="zh-CN" sz="2800">
                        <a:latin typeface="Cambria Math" panose="02040503050406030204" pitchFamily="18" charset="0"/>
                      </a:rPr>
                      <m:t>ℏ</m:t>
                    </m:r>
                  </m:oMath>
                </a14:m>
                <a:r>
                  <a:rPr lang="ru-RU" altLang="zh-CN" sz="2800" dirty="0"/>
                  <a:t> - постоянная Планка (</a:t>
                </a:r>
                <a14:m>
                  <m:oMath xmlns:m="http://schemas.openxmlformats.org/officeDocument/2006/math">
                    <m:r>
                      <a:rPr lang="ru-RU" altLang="zh-CN" sz="280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ru-RU" altLang="zh-CN" sz="2800" dirty="0"/>
                  <a:t>), деленная на </a:t>
                </a:r>
                <a14:m>
                  <m:oMath xmlns:m="http://schemas.openxmlformats.org/officeDocument/2006/math">
                    <m:r>
                      <a:rPr lang="ru-RU" altLang="zh-CN" sz="2800">
                        <a:latin typeface="Cambria Math" panose="02040503050406030204" pitchFamily="18" charset="0"/>
                      </a:rPr>
                      <m:t>2</m:t>
                    </m:r>
                    <m:r>
                      <a:rPr lang="ru-RU" altLang="zh-CN" sz="280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ru-RU" altLang="zh-CN" sz="2800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altLang="zh-CN" sz="280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ru-RU" altLang="zh-CN" sz="280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ru-RU" altLang="zh-CN" sz="2800" dirty="0"/>
                  <a:t> - средняя акустическая скорость для трех мод.</a:t>
                </a:r>
              </a:p>
              <a:p>
                <a:pPr indent="457200">
                  <a:lnSpc>
                    <a:spcPct val="130000"/>
                  </a:lnSpc>
                </a:pPr>
                <a:r>
                  <a:rPr lang="ru-RU" altLang="zh-CN" sz="2800" dirty="0"/>
                  <a:t>Модель наглядна, но все ещё использует линейный спектр и идеализированную структуру.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93" name="文本框 492">
                <a:extLst>
                  <a:ext uri="{FF2B5EF4-FFF2-40B4-BE49-F238E27FC236}">
                    <a16:creationId xmlns:a16="http://schemas.microsoft.com/office/drawing/2014/main" id="{13826179-F134-4AEB-4FBE-CF1E50003A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55549" y="11899626"/>
                <a:ext cx="13663660" cy="5635582"/>
              </a:xfrm>
              <a:prstGeom prst="rect">
                <a:avLst/>
              </a:prstGeom>
              <a:blipFill>
                <a:blip r:embed="rId11"/>
                <a:stretch>
                  <a:fillRect l="-892" b="-19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5" name="文本框 494">
                <a:extLst>
                  <a:ext uri="{FF2B5EF4-FFF2-40B4-BE49-F238E27FC236}">
                    <a16:creationId xmlns:a16="http://schemas.microsoft.com/office/drawing/2014/main" id="{794B8CD3-5FC9-0440-7FDD-0137279A64D1}"/>
                  </a:ext>
                </a:extLst>
              </p:cNvPr>
              <p:cNvSpPr txBox="1"/>
              <p:nvPr/>
            </p:nvSpPr>
            <p:spPr>
              <a:xfrm>
                <a:off x="658580" y="18981381"/>
                <a:ext cx="13544654" cy="95695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ru-RU" altLang="zh-CN" sz="2400" dirty="0"/>
                  <a:t>Уравнение Кона-</a:t>
                </a:r>
                <a:r>
                  <a:rPr lang="ru-RU" altLang="zh-CN" sz="2400" dirty="0" err="1"/>
                  <a:t>Шэма</a:t>
                </a:r>
                <a:r>
                  <a:rPr lang="en-US" altLang="zh-CN" sz="2400" dirty="0"/>
                  <a:t>:</a:t>
                </a:r>
                <a:r>
                  <a:rPr lang="ru-RU" altLang="zh-CN" sz="2400" dirty="0"/>
                  <a:t> </a:t>
                </a:r>
              </a:p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zh-CN" alt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400" dirty="0">
                                      <a:latin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en-US" altLang="zh-CN" sz="2400" dirty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altLang="zh-CN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  <m:sup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2400" dirty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2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altLang="zh-CN" sz="2400" dirty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2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𝐻𝑎𝑟𝑡𝑟𝑒𝑒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altLang="zh-CN" sz="2400" dirty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2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𝑥𝑐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dirty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40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40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40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2400" dirty="0"/>
              </a:p>
              <a:p>
                <a:pPr>
                  <a:lnSpc>
                    <a:spcPct val="130000"/>
                  </a:lnSpc>
                </a:pPr>
                <a:r>
                  <a:rPr lang="ru-RU" altLang="zh-CN" sz="2400" dirty="0"/>
                  <a:t>где </a:t>
                </a:r>
                <a14:m>
                  <m:oMath xmlns:m="http://schemas.openxmlformats.org/officeDocument/2006/math">
                    <m:r>
                      <a:rPr lang="en-US" altLang="zh-CN" sz="2400" dirty="0">
                        <a:latin typeface="Cambria Math" panose="02040503050406030204" pitchFamily="18" charset="0"/>
                      </a:rPr>
                      <m:t>ℏ</m:t>
                    </m:r>
                  </m:oMath>
                </a14:m>
                <a:r>
                  <a:rPr lang="ru-RU" altLang="zh-CN" sz="2400" dirty="0"/>
                  <a:t>--Постоянная Дирака, </a:t>
                </a:r>
                <a:r>
                  <a:rPr lang="en-US" altLang="zh-CN" sz="2400" dirty="0"/>
                  <a:t>m </a:t>
                </a:r>
                <a:r>
                  <a:rPr lang="ru-RU" altLang="zh-CN" sz="2400" dirty="0"/>
                  <a:t>--Масса электрона,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dirty="0">
                            <a:latin typeface="Cambria Math" panose="02040503050406030204" pitchFamily="18" charset="0"/>
                          </a:rPr>
                          <m:t>∇</m:t>
                        </m:r>
                      </m:e>
                      <m:sup>
                        <m:r>
                          <a:rPr lang="en-US" altLang="zh-CN" sz="2400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4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altLang="zh-CN" sz="2400" dirty="0"/>
                  <a:t>--Оператор Лапласа,</a:t>
                </a:r>
                <a:r>
                  <a:rPr lang="en-US" altLang="zh-CN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CN" sz="2400" dirty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d>
                      <m:dPr>
                        <m:ctrlPr>
                          <a:rPr lang="en-US" altLang="zh-CN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ru-RU" altLang="zh-CN" sz="2400" dirty="0"/>
                  <a:t>-- Внешний потенциал,</a:t>
                </a:r>
                <a:r>
                  <a:rPr lang="en-US" altLang="zh-CN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CN" sz="2400" dirty="0">
                            <a:latin typeface="Cambria Math" panose="02040503050406030204" pitchFamily="18" charset="0"/>
                          </a:rPr>
                          <m:t>𝐻𝑎𝑟𝑡𝑟𝑒𝑒</m:t>
                        </m:r>
                      </m:sub>
                    </m:sSub>
                    <m:d>
                      <m:dPr>
                        <m:ctrlPr>
                          <a:rPr lang="en-US" altLang="zh-CN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ru-RU" altLang="zh-CN" sz="2400" dirty="0"/>
                  <a:t>-- Потенциал Хартри,</a:t>
                </a:r>
                <a:r>
                  <a:rPr lang="en-US" altLang="zh-CN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CN" sz="2400" dirty="0">
                            <a:latin typeface="Cambria Math" panose="02040503050406030204" pitchFamily="18" charset="0"/>
                          </a:rPr>
                          <m:t>𝑥𝑐</m:t>
                        </m:r>
                      </m:sub>
                    </m:sSub>
                    <m:d>
                      <m:dPr>
                        <m:ctrlPr>
                          <a:rPr lang="en-US" altLang="zh-CN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ru-RU" altLang="zh-CN" sz="2400" dirty="0"/>
                  <a:t>-- Обменно-корреляционный потенциал,</a:t>
                </a:r>
                <a:r>
                  <a:rPr lang="en-US" altLang="zh-CN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ru-RU" altLang="zh-CN" sz="2400" dirty="0"/>
                  <a:t>-- Волновая функция Кона-</a:t>
                </a:r>
                <a:r>
                  <a:rPr lang="ru-RU" altLang="zh-CN" sz="2400" dirty="0" err="1"/>
                  <a:t>Шэма</a:t>
                </a:r>
                <a:r>
                  <a:rPr lang="ru-RU" altLang="zh-CN" sz="2400" dirty="0"/>
                  <a:t>,</a:t>
                </a:r>
                <a:r>
                  <a:rPr lang="en-US" altLang="zh-CN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altLang="zh-CN" sz="2400" dirty="0"/>
                  <a:t>-- Орбитальная энергия</a:t>
                </a:r>
                <a:endParaRPr lang="en-US" altLang="zh-CN" sz="2400" dirty="0"/>
              </a:p>
              <a:p>
                <a:pPr>
                  <a:lnSpc>
                    <a:spcPct val="130000"/>
                  </a:lnSpc>
                </a:pPr>
                <a:r>
                  <a:rPr lang="ru-RU" altLang="zh-CN" sz="2400" dirty="0"/>
                  <a:t>Электронная плотность</a:t>
                </a:r>
                <a:r>
                  <a:rPr lang="en-US" altLang="zh-CN" sz="2400" dirty="0"/>
                  <a:t>:</a:t>
                </a:r>
                <a:r>
                  <a:rPr lang="ru-RU" altLang="zh-CN" sz="2400" dirty="0"/>
                  <a:t> </a:t>
                </a:r>
              </a:p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2</m:t>
                      </m:r>
                      <m:nary>
                        <m:naryPr>
                          <m:chr m:val="∑"/>
                          <m:supHide m:val="on"/>
                          <m:ctrlPr>
                            <a:rPr lang="zh-CN" alt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sz="240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240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altLang="zh-CN" sz="240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240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altLang="zh-CN" sz="2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altLang="zh-CN" sz="2400" dirty="0"/>
              </a:p>
              <a:p>
                <a:pPr>
                  <a:lnSpc>
                    <a:spcPct val="130000"/>
                  </a:lnSpc>
                </a:pPr>
                <a:r>
                  <a:rPr lang="ru-RU" altLang="zh-CN" sz="2400" dirty="0"/>
                  <a:t>Полный потенциал</a:t>
                </a:r>
                <a:r>
                  <a:rPr lang="en-US" altLang="zh-CN" sz="2400" dirty="0"/>
                  <a:t>:</a:t>
                </a:r>
                <a:endParaRPr lang="ru-RU" altLang="zh-CN" sz="2400" dirty="0"/>
              </a:p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altLang="zh-CN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𝐻𝑎𝑟𝑡𝑟𝑒𝑒</m:t>
                          </m:r>
                        </m:sub>
                      </m:sSub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𝑥𝑐</m:t>
                          </m:r>
                        </m:sub>
                      </m:sSub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altLang="zh-CN" sz="2400" dirty="0"/>
              </a:p>
              <a:p>
                <a:pPr>
                  <a:lnSpc>
                    <a:spcPct val="130000"/>
                  </a:lnSpc>
                </a:pPr>
                <a:r>
                  <a:rPr lang="ru-RU" altLang="zh-CN" sz="2400" dirty="0"/>
                  <a:t>Потенциал Хартри</a:t>
                </a:r>
                <a:r>
                  <a:rPr lang="en-US" altLang="zh-CN" sz="2400" dirty="0"/>
                  <a:t>:</a:t>
                </a:r>
                <a:r>
                  <a:rPr lang="ru-RU" altLang="zh-CN" sz="2400" dirty="0"/>
                  <a:t> </a:t>
                </a:r>
              </a:p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𝐻𝑎𝑡𝑟𝑒𝑒</m:t>
                          </m:r>
                        </m:sub>
                      </m:sSub>
                      <m:d>
                        <m:d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𝑑𝑟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′</m:t>
                          </m:r>
                          <m:f>
                            <m:fPr>
                              <m:ctrlP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40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CN" sz="240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sz="240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altLang="zh-CN" sz="240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a:rPr lang="en-US" altLang="zh-CN" sz="240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40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US" altLang="zh-CN" sz="24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240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US" altLang="zh-CN" sz="240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den>
                          </m:f>
                        </m:e>
                      </m:nary>
                    </m:oMath>
                  </m:oMathPara>
                </a14:m>
                <a:endParaRPr lang="ru-RU" altLang="zh-CN" sz="2400" dirty="0"/>
              </a:p>
              <a:p>
                <a:pPr>
                  <a:lnSpc>
                    <a:spcPct val="130000"/>
                  </a:lnSpc>
                </a:pPr>
                <a:r>
                  <a:rPr lang="ru-RU" altLang="zh-CN" sz="2400" dirty="0"/>
                  <a:t>Обменно-корреляционный потенциал</a:t>
                </a:r>
                <a:r>
                  <a:rPr lang="en-US" altLang="zh-CN" sz="2400" dirty="0"/>
                  <a:t>:</a:t>
                </a:r>
                <a:r>
                  <a:rPr lang="ru-RU" altLang="zh-CN" sz="2400" dirty="0"/>
                  <a:t> </a:t>
                </a:r>
              </a:p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𝑥𝑐</m:t>
                          </m:r>
                        </m:sub>
                      </m:sSub>
                      <m:d>
                        <m:d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240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  <m:sSub>
                                    <m:sSubPr>
                                      <m:ctrlPr>
                                        <a:rPr lang="en-US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altLang="zh-CN" sz="2400">
                                          <a:latin typeface="Cambria Math" panose="02040503050406030204" pitchFamily="18" charset="0"/>
                                        </a:rPr>
                                        <m:t>𝑥𝑐</m:t>
                                      </m:r>
                                    </m:sub>
                                  </m:sSub>
                                  <m:r>
                                    <a:rPr lang="en-US" altLang="zh-CN" sz="2400"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r>
                                    <a:rPr lang="en-US" altLang="zh-CN" sz="240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altLang="zh-CN" sz="240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altLang="zh-CN" sz="240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US" altLang="zh-CN" sz="2400">
                                      <a:latin typeface="Cambria Math" panose="02040503050406030204" pitchFamily="18" charset="0"/>
                                    </a:rPr>
                                    <m:t>)]</m:t>
                                  </m:r>
                                </m:num>
                                <m:den>
                                  <m:r>
                                    <a:rPr lang="zh-CN" altLang="en-US" sz="240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en-US" altLang="zh-CN" sz="240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ru-RU" altLang="zh-CN" sz="2400" dirty="0"/>
              </a:p>
              <a:p>
                <a:pPr>
                  <a:lnSpc>
                    <a:spcPct val="130000"/>
                  </a:lnSpc>
                </a:pPr>
                <a:r>
                  <a:rPr lang="ru-RU" altLang="zh-CN" sz="2400" dirty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𝑥𝑐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)]</m:t>
                    </m:r>
                  </m:oMath>
                </a14:m>
                <a:r>
                  <a:rPr lang="ru-RU" altLang="zh-CN" sz="2400" dirty="0"/>
                  <a:t> --Обменно-корреляционная энергия</a:t>
                </a:r>
                <a:endParaRPr lang="zh-CN" altLang="en-US" sz="2400" dirty="0"/>
              </a:p>
            </p:txBody>
          </p:sp>
        </mc:Choice>
        <mc:Fallback>
          <p:sp>
            <p:nvSpPr>
              <p:cNvPr id="495" name="文本框 494">
                <a:extLst>
                  <a:ext uri="{FF2B5EF4-FFF2-40B4-BE49-F238E27FC236}">
                    <a16:creationId xmlns:a16="http://schemas.microsoft.com/office/drawing/2014/main" id="{794B8CD3-5FC9-0440-7FDD-0137279A6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580" y="18981381"/>
                <a:ext cx="13544654" cy="9569543"/>
              </a:xfrm>
              <a:prstGeom prst="rect">
                <a:avLst/>
              </a:prstGeom>
              <a:blipFill>
                <a:blip r:embed="rId12"/>
                <a:stretch>
                  <a:fillRect l="-675" b="-3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0F6684A6-6724-39DD-C0D8-BE6A2CADAE37}"/>
              </a:ext>
            </a:extLst>
          </p:cNvPr>
          <p:cNvSpPr txBox="1"/>
          <p:nvPr/>
        </p:nvSpPr>
        <p:spPr>
          <a:xfrm>
            <a:off x="10407043" y="24253309"/>
            <a:ext cx="3447907" cy="4188326"/>
          </a:xfrm>
          <a:prstGeom prst="rect">
            <a:avLst/>
          </a:prstGeom>
          <a:noFill/>
          <a:ln w="28575">
            <a:solidFill>
              <a:srgbClr val="115FAB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zh-CN" sz="2800" b="1" dirty="0">
                <a:solidFill>
                  <a:srgbClr val="115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Преимущество: Высокая точность, свободен от эмпирических предположений.</a:t>
            </a:r>
            <a:endParaRPr lang="zh-CN" altLang="ru-RU" sz="2800" b="1" dirty="0">
              <a:solidFill>
                <a:srgbClr val="115FA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5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zh-CN" sz="2800" b="1" dirty="0">
                <a:solidFill>
                  <a:srgbClr val="115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Недостаток: Высокие вычислительные затраты.</a:t>
            </a:r>
            <a:endParaRPr lang="zh-CN" altLang="ru-RU" sz="2800" b="1" dirty="0">
              <a:solidFill>
                <a:srgbClr val="115FA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4B24D25A-6AE1-D2CE-A08D-822130382277}"/>
                  </a:ext>
                </a:extLst>
              </p:cNvPr>
              <p:cNvSpPr txBox="1"/>
              <p:nvPr/>
            </p:nvSpPr>
            <p:spPr>
              <a:xfrm>
                <a:off x="16108961" y="13312125"/>
                <a:ext cx="8565204" cy="17527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457200"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zh-CN" altLang="zh-CN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altLang="zh-CN" sz="240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ru-RU" altLang="zh-CN" sz="240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altLang="zh-CN" sz="240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ru-RU" altLang="zh-CN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altLang="zh-CN" sz="2400">
                              <a:latin typeface="Cambria Math" panose="02040503050406030204" pitchFamily="18" charset="0"/>
                            </a:rPr>
                            <m:t>3</m:t>
                          </m:r>
                          <m:acc>
                            <m:accPr>
                              <m:chr m:val="̅"/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altLang="zh-CN" sz="240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acc>
                        </m:num>
                        <m:den>
                          <m:sSup>
                            <m:sSupPr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altLang="zh-CN" sz="24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ru-RU" altLang="zh-CN" sz="240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r>
                                <a:rPr lang="ru-RU" altLang="zh-CN" sz="24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altLang="zh-CN" sz="240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ru-RU" altLang="zh-CN" sz="240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altLang="zh-CN" sz="240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altLang="zh-CN" sz="2400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  <m:sSub>
                                <m:sSubPr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altLang="zh-CN" sz="240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ru-RU" altLang="zh-CN" sz="240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altLang="zh-CN" sz="240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ru-RU" altLang="zh-CN" sz="240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ru-RU" altLang="zh-CN" sz="240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r>
                            <a:rPr lang="ru-RU" altLang="zh-CN" sz="240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ru-RU" altLang="zh-CN" sz="2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altLang="zh-CN" sz="240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ru-RU" altLang="zh-CN" sz="240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  <m:sup/>
                        <m:e>
                          <m:nary>
                            <m:naryPr>
                              <m:chr m:val="∑"/>
                              <m:limLoc m:val="undOvr"/>
                              <m:supHide m:val="on"/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altLang="zh-CN" sz="240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ru-RU" altLang="zh-CN" sz="240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sub>
                            <m:sup/>
                            <m:e>
                              <m:nary>
                                <m:naryPr>
                                  <m:chr m:val="∑"/>
                                  <m:limLoc m:val="undOvr"/>
                                  <m:supHide m:val="on"/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zh-CN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altLang="zh-CN" sz="240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ru-RU" altLang="zh-CN" sz="240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zh-CN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zh-CN" altLang="zh-CN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altLang="zh-CN" sz="240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p>
                                          <m:r>
                                            <a:rPr lang="ru-RU" altLang="zh-CN" sz="240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zh-CN" altLang="zh-CN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altLang="zh-CN" sz="2400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f>
                                            <m:fPr>
                                              <m:ctrlPr>
                                                <a:rPr lang="zh-CN" altLang="zh-CN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ru-RU" altLang="zh-CN" sz="2400">
                                                  <a:latin typeface="Cambria Math" panose="02040503050406030204" pitchFamily="18" charset="0"/>
                                                </a:rPr>
                                                <m:t>ℏ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zh-CN" altLang="zh-CN" sz="2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ru-RU" altLang="zh-CN" sz="2400"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ru-RU" altLang="zh-CN" sz="2400">
                                                      <a:latin typeface="Cambria Math" panose="02040503050406030204" pitchFamily="18" charset="0"/>
                                                    </a:rPr>
                                                    <m:t>𝑎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ru-RU" altLang="zh-CN" sz="2400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zh-CN" altLang="zh-CN" sz="2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ru-RU" altLang="zh-CN" sz="2400">
                                                      <a:latin typeface="Cambria Math" panose="02040503050406030204" pitchFamily="18" charset="0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ru-RU" altLang="zh-CN" sz="2400">
                                                      <a:latin typeface="Cambria Math" panose="02040503050406030204" pitchFamily="18" charset="0"/>
                                                    </a:rPr>
                                                    <m:t>𝐵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ru-RU" altLang="zh-CN" sz="2400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den>
                                          </m:f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zh-CN" altLang="zh-CN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altLang="zh-CN" sz="240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zh-CN" altLang="zh-CN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ru-RU" altLang="zh-CN" sz="2400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</m:e>
                                            <m:sup>
                                              <m:f>
                                                <m:fPr>
                                                  <m:ctrlPr>
                                                    <a:rPr lang="zh-CN" altLang="zh-CN" sz="2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ru-RU" altLang="zh-CN" sz="2400">
                                                      <a:latin typeface="Cambria Math" panose="02040503050406030204" pitchFamily="18" charset="0"/>
                                                    </a:rPr>
                                                    <m:t>ℏ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zh-CN" altLang="zh-CN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ru-RU" altLang="zh-CN" sz="240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𝑣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ru-RU" altLang="zh-CN" sz="240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𝑎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ru-RU" altLang="zh-CN" sz="2400">
                                                      <a:latin typeface="Cambria Math" panose="02040503050406030204" pitchFamily="18" charset="0"/>
                                                    </a:rPr>
                                                    <m:t>𝑘</m:t>
                                                  </m:r>
                                                </m:num>
                                                <m:den>
                                                  <m:sSub>
                                                    <m:sSubPr>
                                                      <m:ctrlPr>
                                                        <a:rPr lang="zh-CN" altLang="zh-CN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ru-RU" altLang="zh-CN" sz="240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𝑘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ru-RU" altLang="zh-CN" sz="240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𝐵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ru-RU" altLang="zh-CN" sz="2400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</m:den>
                                              </m:f>
                                            </m:sup>
                                          </m:sSup>
                                          <m:r>
                                            <a:rPr lang="ru-RU" altLang="zh-CN" sz="240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ru-RU" altLang="zh-CN" sz="240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ru-RU" altLang="zh-CN" sz="2400"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ru-RU" altLang="zh-CN" sz="240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m:rPr>
                                      <m:sty m:val="p"/>
                                    </m:rPr>
                                    <a:rPr lang="ru-RU" altLang="zh-CN" sz="24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zh-CN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altLang="zh-CN" sz="240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ru-RU" altLang="zh-CN" sz="240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m:rPr>
                                      <m:sty m:val="p"/>
                                    </m:rPr>
                                    <a:rPr lang="ru-RU" altLang="zh-CN" sz="24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zh-CN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altLang="zh-CN" sz="240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ru-RU" altLang="zh-CN" sz="240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m:rPr>
                                      <m:sty m:val="p"/>
                                    </m:rPr>
                                    <a:rPr lang="ru-RU" altLang="zh-CN" sz="24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zh-CN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altLang="zh-CN" sz="240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ru-RU" altLang="zh-CN" sz="240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nary>
                        </m:e>
                      </m:nary>
                      <m:r>
                        <a:rPr lang="en-US" altLang="zh-CN" sz="2400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ru-RU" altLang="zh-CN" sz="2400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4B24D25A-6AE1-D2CE-A08D-822130382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08961" y="13312125"/>
                <a:ext cx="8565204" cy="175272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5383</TotalTime>
  <Words>540</Words>
  <Application>Microsoft Office PowerPoint</Application>
  <PresentationFormat>自定义</PresentationFormat>
  <Paragraphs>82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12</vt:i4>
      </vt:variant>
      <vt:variant>
        <vt:lpstr>幻灯片标题</vt:lpstr>
      </vt:variant>
      <vt:variant>
        <vt:i4>1</vt:i4>
      </vt:variant>
    </vt:vector>
  </HeadingPairs>
  <TitlesOfParts>
    <vt:vector size="20" baseType="lpstr">
      <vt:lpstr>等线</vt:lpstr>
      <vt:lpstr>Arial</vt:lpstr>
      <vt:lpstr>Cambria Math</vt:lpstr>
      <vt:lpstr>Roboto Slab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Карина</dc:creator>
  <dc:description/>
  <cp:lastModifiedBy>Yiming Dong</cp:lastModifiedBy>
  <cp:revision>412</cp:revision>
  <dcterms:created xsi:type="dcterms:W3CDTF">2010-04-06T13:27:58Z</dcterms:created>
  <dcterms:modified xsi:type="dcterms:W3CDTF">2025-10-20T12:49:50Z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Произвольный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1</vt:i4>
  </property>
</Properties>
</file>