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8803600" cy="360045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0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50" y="-6894"/>
      </p:cViewPr>
      <p:guideLst>
        <p:guide orient="horz" pos="11340"/>
        <p:guide pos="9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259236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440000" y="20811960"/>
            <a:ext cx="259236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472328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440000" y="20811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4723280" y="20811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0204920" y="8400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18970200" y="8400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1440000" y="20811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10204920" y="20811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18970200" y="20811960"/>
            <a:ext cx="834732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440000" y="8400960"/>
            <a:ext cx="25923600" cy="23761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25923600" cy="23761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12650400" cy="23761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4723280" y="8400960"/>
            <a:ext cx="12650400" cy="23761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440000" y="1441440"/>
            <a:ext cx="25923600" cy="27815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4723280" y="8400960"/>
            <a:ext cx="12650400" cy="23761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440000" y="20811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12650400" cy="23761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472328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4723280" y="20811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4723280" y="8400960"/>
            <a:ext cx="126504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440000" y="20811960"/>
            <a:ext cx="25923600" cy="11333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3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440000" y="1441440"/>
            <a:ext cx="25923600" cy="6000480"/>
          </a:xfrm>
          <a:prstGeom prst="rect">
            <a:avLst/>
          </a:prstGeom>
        </p:spPr>
        <p:txBody>
          <a:bodyPr lIns="370440" tIns="185040" rIns="370440" bIns="1850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78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lang="en-US" sz="17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1440000" y="8400960"/>
            <a:ext cx="25923600" cy="23761440"/>
          </a:xfrm>
          <a:prstGeom prst="rect">
            <a:avLst/>
          </a:prstGeom>
        </p:spPr>
        <p:txBody>
          <a:bodyPr lIns="370440" tIns="185040" rIns="370440" bIns="185040">
            <a:noAutofit/>
          </a:bodyPr>
          <a:lstStyle/>
          <a:p>
            <a:pPr marL="1387440" indent="-1387080">
              <a:lnSpc>
                <a:spcPct val="100000"/>
              </a:lnSpc>
              <a:spcBef>
                <a:spcPts val="25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30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3008160" lvl="1" indent="-1155240">
              <a:lnSpc>
                <a:spcPct val="100000"/>
              </a:lnSpc>
              <a:spcBef>
                <a:spcPts val="2259"/>
              </a:spcBef>
              <a:buClr>
                <a:srgbClr val="000000"/>
              </a:buClr>
              <a:buFont typeface="Arial"/>
              <a:buChar char="–"/>
            </a:pPr>
            <a:r>
              <a:rPr lang="en-US" sz="113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4627440" lvl="2" indent="-925200">
              <a:lnSpc>
                <a:spcPct val="100000"/>
              </a:lnSpc>
              <a:spcBef>
                <a:spcPts val="1939"/>
              </a:spcBef>
              <a:buClr>
                <a:srgbClr val="000000"/>
              </a:buClr>
              <a:buFont typeface="Arial"/>
              <a:buChar char="•"/>
            </a:pPr>
            <a:r>
              <a:rPr lang="en-US" sz="97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6478560" lvl="3" indent="-925200">
              <a:lnSpc>
                <a:spcPct val="100000"/>
              </a:lnSpc>
              <a:spcBef>
                <a:spcPts val="1621"/>
              </a:spcBef>
              <a:buClr>
                <a:srgbClr val="000000"/>
              </a:buClr>
              <a:buFont typeface="Arial"/>
              <a:buChar char="–"/>
            </a:pPr>
            <a:r>
              <a:rPr lang="en-US" sz="81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8331120" lvl="4" indent="-925200">
              <a:lnSpc>
                <a:spcPct val="100000"/>
              </a:lnSpc>
              <a:spcBef>
                <a:spcPts val="1621"/>
              </a:spcBef>
              <a:buClr>
                <a:srgbClr val="000000"/>
              </a:buClr>
              <a:buFont typeface="Arial"/>
              <a:buChar char="»"/>
            </a:pPr>
            <a:r>
              <a:rPr lang="en-US" sz="81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1440000" y="33370920"/>
            <a:ext cx="6721200" cy="1917360"/>
          </a:xfrm>
          <a:prstGeom prst="rect">
            <a:avLst/>
          </a:prstGeom>
        </p:spPr>
        <p:txBody>
          <a:bodyPr lIns="370440" tIns="185040" rIns="370440" bIns="185040"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9840960" y="33370920"/>
            <a:ext cx="9121320" cy="1917360"/>
          </a:xfrm>
          <a:prstGeom prst="rect">
            <a:avLst/>
          </a:prstGeom>
        </p:spPr>
        <p:txBody>
          <a:bodyPr lIns="370440" tIns="185040" rIns="370440" bIns="185040"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20642400" y="33370920"/>
            <a:ext cx="6721200" cy="1917360"/>
          </a:xfrm>
          <a:prstGeom prst="rect">
            <a:avLst/>
          </a:prstGeom>
        </p:spPr>
        <p:txBody>
          <a:bodyPr lIns="370440" tIns="185040" rIns="370440" bIns="185040" anchor="ctr">
            <a:noAutofit/>
          </a:bodyPr>
          <a:lstStyle/>
          <a:p>
            <a:pPr algn="r">
              <a:lnSpc>
                <a:spcPct val="100000"/>
              </a:lnSpc>
            </a:pPr>
            <a:fld id="{1B352CE8-5EE2-4A98-A556-BFAC8ACE6DAD}" type="slidenum">
              <a:rPr lang="ru-RU" sz="4900" b="0" strike="noStrike" spc="-1">
                <a:solidFill>
                  <a:srgbClr val="8B8B8B"/>
                </a:solidFill>
                <a:latin typeface="Arial"/>
              </a:rPr>
              <a:t>‹#›</a:t>
            </a:fld>
            <a:endParaRPr lang="ru-RU" sz="4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wmf"/><Relationship Id="rId18" Type="http://schemas.openxmlformats.org/officeDocument/2006/relationships/image" Target="../media/image14.png"/><Relationship Id="rId26" Type="http://schemas.openxmlformats.org/officeDocument/2006/relationships/image" Target="../media/image18.png"/><Relationship Id="rId3" Type="http://schemas.openxmlformats.org/officeDocument/2006/relationships/image" Target="../media/image13.png"/><Relationship Id="rId21" Type="http://schemas.openxmlformats.org/officeDocument/2006/relationships/oleObject" Target="../embeddings/oleObject8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5" Type="http://schemas.openxmlformats.org/officeDocument/2006/relationships/image" Target="../media/image17.png"/><Relationship Id="rId33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image" Target="../media/image16.png"/><Relationship Id="rId29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24" Type="http://schemas.openxmlformats.org/officeDocument/2006/relationships/image" Target="../media/image9.wmf"/><Relationship Id="rId32" Type="http://schemas.openxmlformats.org/officeDocument/2006/relationships/oleObject" Target="../embeddings/oleObject12.bin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oleObject" Target="../embeddings/oleObject9.bin"/><Relationship Id="rId28" Type="http://schemas.openxmlformats.org/officeDocument/2006/relationships/oleObject" Target="../embeddings/oleObject10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5.png"/><Relationship Id="rId31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8.emf"/><Relationship Id="rId27" Type="http://schemas.openxmlformats.org/officeDocument/2006/relationships/image" Target="../media/image19.png"/><Relationship Id="rId30" Type="http://schemas.openxmlformats.org/officeDocument/2006/relationships/oleObject" Target="../embeddings/oleObject11.bin"/><Relationship Id="rId8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66980" y="0"/>
            <a:ext cx="28803240" cy="58290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2" name="Picture 174"/>
          <p:cNvPicPr/>
          <p:nvPr/>
        </p:nvPicPr>
        <p:blipFill>
          <a:blip r:embed="rId3">
            <a:lum bright="10000"/>
          </a:blip>
          <a:stretch/>
        </p:blipFill>
        <p:spPr>
          <a:xfrm>
            <a:off x="360" y="216360"/>
            <a:ext cx="9241200" cy="5544360"/>
          </a:xfrm>
          <a:prstGeom prst="rect">
            <a:avLst/>
          </a:prstGeom>
          <a:ln>
            <a:noFill/>
          </a:ln>
        </p:spPr>
      </p:pic>
      <p:sp>
        <p:nvSpPr>
          <p:cNvPr id="43" name="CustomShape 2"/>
          <p:cNvSpPr/>
          <p:nvPr/>
        </p:nvSpPr>
        <p:spPr>
          <a:xfrm>
            <a:off x="0" y="288360"/>
            <a:ext cx="28803240" cy="100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spc="-1" dirty="0">
                <a:solidFill>
                  <a:srgbClr val="1F497D"/>
                </a:solidFill>
                <a:latin typeface="Times New Roman"/>
              </a:rPr>
              <a:t>V</a:t>
            </a:r>
            <a:r>
              <a:rPr lang="en-US" sz="6000" b="1" spc="-1" dirty="0">
                <a:solidFill>
                  <a:srgbClr val="1F497D"/>
                </a:solidFill>
                <a:latin typeface="Times New Roman"/>
              </a:rPr>
              <a:t>II</a:t>
            </a:r>
            <a:r>
              <a:rPr lang="ru-RU" sz="6000" b="1" strike="noStrike" spc="-1" dirty="0">
                <a:solidFill>
                  <a:srgbClr val="1F497D"/>
                </a:solidFill>
                <a:latin typeface="Times New Roman"/>
              </a:rPr>
              <a:t> Международная конференция</a:t>
            </a:r>
            <a:endParaRPr lang="ru-RU" sz="6000" b="0" strike="noStrike" spc="-1" dirty="0">
              <a:latin typeface="Arial"/>
            </a:endParaRPr>
          </a:p>
        </p:txBody>
      </p:sp>
      <p:sp>
        <p:nvSpPr>
          <p:cNvPr id="44" name="CustomShape 3"/>
          <p:cNvSpPr/>
          <p:nvPr/>
        </p:nvSpPr>
        <p:spPr>
          <a:xfrm>
            <a:off x="766851" y="32670970"/>
            <a:ext cx="1058472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1F497D"/>
                </a:solidFill>
                <a:latin typeface="Times New Roman"/>
              </a:rPr>
              <a:t>Литература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45" name="CustomShape 4"/>
          <p:cNvSpPr/>
          <p:nvPr/>
        </p:nvSpPr>
        <p:spPr>
          <a:xfrm>
            <a:off x="-10496" y="5905130"/>
            <a:ext cx="28803240" cy="1383540"/>
          </a:xfrm>
          <a:prstGeom prst="rect">
            <a:avLst/>
          </a:prstGeom>
          <a:ln>
            <a:solidFill>
              <a:schemeClr val="bg1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spc="-1" dirty="0">
                <a:solidFill>
                  <a:srgbClr val="1F497D"/>
                </a:solidFill>
                <a:latin typeface="Times New Roman"/>
              </a:rPr>
              <a:t>ЧИСЛЕННОЕ ИССЛЕДОВАНИЕ ВЛИЯНИЯ НЕОДНОРОДНОСТЕЙ НА ОПТИЧЕСКИЕ ХАРАКТЕРИСТИКИ МУАРОВОГО ГРАФЕНА</a:t>
            </a:r>
            <a:r>
              <a:rPr lang="en-US" sz="3500" b="1" spc="-1" dirty="0">
                <a:solidFill>
                  <a:srgbClr val="1F497D"/>
                </a:solidFill>
                <a:latin typeface="Times New Roman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ru-RU" sz="4800" b="1" spc="-1" dirty="0">
                <a:solidFill>
                  <a:srgbClr val="1F497D"/>
                </a:solidFill>
                <a:latin typeface="Times New Roman"/>
              </a:rPr>
              <a:t>Хазанова </a:t>
            </a:r>
            <a:r>
              <a:rPr lang="ru-RU" sz="4800" b="1" strike="noStrike" spc="-1" dirty="0">
                <a:solidFill>
                  <a:srgbClr val="1F497D"/>
                </a:solidFill>
                <a:latin typeface="Times New Roman"/>
              </a:rPr>
              <a:t>С.В., Савельев В.В.</a:t>
            </a:r>
          </a:p>
        </p:txBody>
      </p:sp>
      <p:sp>
        <p:nvSpPr>
          <p:cNvPr id="46" name="Line 5"/>
          <p:cNvSpPr/>
          <p:nvPr/>
        </p:nvSpPr>
        <p:spPr>
          <a:xfrm>
            <a:off x="-10496" y="32669530"/>
            <a:ext cx="28803600" cy="1440"/>
          </a:xfrm>
          <a:prstGeom prst="line">
            <a:avLst/>
          </a:prstGeom>
          <a:ln w="63360">
            <a:solidFill>
              <a:schemeClr val="tx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6"/>
          <p:cNvSpPr/>
          <p:nvPr/>
        </p:nvSpPr>
        <p:spPr>
          <a:xfrm>
            <a:off x="25779240" y="189000"/>
            <a:ext cx="2808000" cy="130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1F497D"/>
                </a:solidFill>
                <a:latin typeface="Times New Roman"/>
              </a:rPr>
              <a:t>МОСКВА</a:t>
            </a:r>
            <a:endParaRPr lang="ru-RU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4000" b="1" spc="-1" dirty="0">
                <a:solidFill>
                  <a:srgbClr val="1F497D"/>
                </a:solidFill>
                <a:latin typeface="Times New Roman"/>
              </a:rPr>
              <a:t>20-22 </a:t>
            </a:r>
            <a:r>
              <a:rPr lang="ru-RU" sz="4000" b="1" strike="noStrike" spc="-1" dirty="0">
                <a:solidFill>
                  <a:srgbClr val="1F497D"/>
                </a:solidFill>
                <a:latin typeface="Times New Roman"/>
              </a:rPr>
              <a:t>ОКТ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48" name="CustomShape 7"/>
          <p:cNvSpPr/>
          <p:nvPr/>
        </p:nvSpPr>
        <p:spPr>
          <a:xfrm>
            <a:off x="0" y="1368360"/>
            <a:ext cx="2880324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-1" dirty="0">
                <a:solidFill>
                  <a:srgbClr val="000000"/>
                </a:solidFill>
                <a:latin typeface="Times New Roman"/>
              </a:rPr>
              <a:t>Математическое моделирование в материаловедении электронных компонентов</a:t>
            </a:r>
            <a:endParaRPr lang="ru-RU" sz="5400" b="0" strike="noStrike" spc="-1" dirty="0">
              <a:latin typeface="Arial"/>
            </a:endParaRPr>
          </a:p>
        </p:txBody>
      </p:sp>
      <p:sp>
        <p:nvSpPr>
          <p:cNvPr id="49" name="CustomShape 8"/>
          <p:cNvSpPr/>
          <p:nvPr/>
        </p:nvSpPr>
        <p:spPr>
          <a:xfrm rot="16200000">
            <a:off x="24917760" y="539280"/>
            <a:ext cx="12088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3600" b="0" strike="noStrike" spc="-1" dirty="0">
                <a:solidFill>
                  <a:srgbClr val="1F497D"/>
                </a:solidFill>
                <a:latin typeface="Times New Roman"/>
              </a:rPr>
              <a:t>202</a:t>
            </a:r>
            <a:r>
              <a:rPr lang="en-US" sz="3600" b="0" strike="noStrike" spc="-1" dirty="0">
                <a:solidFill>
                  <a:srgbClr val="1F497D"/>
                </a:solidFill>
                <a:latin typeface="Times New Roman"/>
              </a:rPr>
              <a:t>5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50" name="CustomShape 9"/>
          <p:cNvSpPr/>
          <p:nvPr/>
        </p:nvSpPr>
        <p:spPr>
          <a:xfrm>
            <a:off x="-359860" y="35111774"/>
            <a:ext cx="28803240" cy="9304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351532" y="7777112"/>
            <a:ext cx="13307292" cy="5609439"/>
          </a:xfrm>
          <a:prstGeom prst="roundRect">
            <a:avLst>
              <a:gd name="adj" fmla="val 7264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Графен, в силу особенности своей структуры, обладает уникальными свойствами, однако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монослой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не имеет запрещенной зоны. Создание запрещённой зоны и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сверхпериода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возможно осуществить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,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используя двуслойный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. При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разориентации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слоев  двуслойного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возникает чередование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кристалло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-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графических АВ- и AA- областей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,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что приводит к периодичности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геометри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-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 err="1">
                <a:latin typeface="Times New Roman" pitchFamily="18" charset="0"/>
                <a:cs typeface="Arial" pitchFamily="34" charset="0"/>
              </a:rPr>
              <a:t>ческих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(порядка 10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нм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.) и энергетических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параметров. Вследствие этого можно 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регулировать параметры приборов </a:t>
            </a:r>
          </a:p>
          <a:p>
            <a:pPr lvl="0" algn="just" fontAlgn="base">
              <a:spcBef>
                <a:spcPct val="0"/>
              </a:spcBef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на основе данных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структур.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332983" y="13414719"/>
            <a:ext cx="13284396" cy="7485968"/>
          </a:xfrm>
          <a:prstGeom prst="roundRect">
            <a:avLst>
              <a:gd name="adj" fmla="val 5630"/>
            </a:avLst>
          </a:pr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Метод расчёта.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Метод матрицы переноса, записанной для структуры,</a:t>
            </a:r>
            <a:r>
              <a:rPr kumimoji="0" lang="en-US" sz="3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описываемой уравнением Дирака: 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связывает волновые функции до 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и после прохождения структуры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 </a:t>
            </a:r>
            <a:r>
              <a:rPr lang="en-US" sz="3200" dirty="0">
                <a:latin typeface="DejaVu Sans" charset="-52"/>
                <a:cs typeface="Arial" pitchFamily="34" charset="0"/>
              </a:rPr>
              <a:t>					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				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latin typeface="DejaVu Sans" charset="-52"/>
                <a:cs typeface="Arial" pitchFamily="34" charset="0"/>
              </a:rPr>
              <a:t>									,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где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</a:pPr>
            <a:endParaRPr lang="ru-RU" sz="3200" dirty="0">
              <a:latin typeface="DejaVu Sans" charset="-52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ts val="600"/>
              </a:spcAft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ejaVu Sans" charset="-52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ru-RU" sz="3200" dirty="0">
                <a:latin typeface="DejaVu Sans" charset="-52"/>
                <a:cs typeface="Arial" pitchFamily="34" charset="0"/>
              </a:rPr>
              <a:t>Угол падения волны </a:t>
            </a:r>
            <a:r>
              <a:rPr lang="el-GR" sz="3200" dirty="0">
                <a:latin typeface="DejaVu Sans" charset="-52"/>
                <a:cs typeface="Arial" pitchFamily="34" charset="0"/>
              </a:rPr>
              <a:t>θ</a:t>
            </a:r>
            <a:r>
              <a:rPr lang="ru-RU" sz="3200" dirty="0">
                <a:latin typeface="DejaVu Sans" charset="-52"/>
                <a:cs typeface="Arial" pitchFamily="34" charset="0"/>
              </a:rPr>
              <a:t> отсчитывается от нормали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</a:pPr>
            <a:r>
              <a:rPr lang="ru-RU" sz="3200" dirty="0">
                <a:latin typeface="DejaVu Sans" charset="-52"/>
                <a:cs typeface="Arial" pitchFamily="34" charset="0"/>
              </a:rPr>
              <a:t>	</a:t>
            </a:r>
            <a:r>
              <a:rPr lang="en-US" sz="3200" dirty="0">
                <a:latin typeface="DejaVu Sans" charset="-52"/>
                <a:cs typeface="Arial" pitchFamily="34" charset="0"/>
              </a:rPr>
              <a:t>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ejaVu Sans" charset="-52"/>
                <a:cs typeface="Arial" pitchFamily="34" charset="0"/>
              </a:rPr>
              <a:t>							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115" y="33370810"/>
            <a:ext cx="27451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Long-Jing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Yin et al,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B, 92, 081406, 2015.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Qinci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Wu et al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Communications 15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368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Kumar, J. Phys.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Condens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Matter., 34, 015302, 2021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479034"/>
              </p:ext>
            </p:extLst>
          </p:nvPr>
        </p:nvGraphicFramePr>
        <p:xfrm>
          <a:off x="518145" y="17649299"/>
          <a:ext cx="8280921" cy="1542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1" name="Equation" r:id="rId4" imgW="2451100" imgH="457200" progId="Equation.DSMT4">
                  <p:embed/>
                </p:oleObj>
              </mc:Choice>
              <mc:Fallback>
                <p:oleObj name="Equation" r:id="rId4" imgW="245110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45" y="17649299"/>
                        <a:ext cx="8280921" cy="15426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191833"/>
              </p:ext>
            </p:extLst>
          </p:nvPr>
        </p:nvGraphicFramePr>
        <p:xfrm>
          <a:off x="518145" y="19259260"/>
          <a:ext cx="4285509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" name="Equation" r:id="rId6" imgW="1409088" imgH="304668" progId="Equation.DSMT4">
                  <p:embed/>
                </p:oleObj>
              </mc:Choice>
              <mc:Fallback>
                <p:oleObj name="Equation" r:id="rId6" imgW="1409088" imgH="304668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45" y="19259260"/>
                        <a:ext cx="4285509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675"/>
              </p:ext>
            </p:extLst>
          </p:nvPr>
        </p:nvGraphicFramePr>
        <p:xfrm>
          <a:off x="5236051" y="19303627"/>
          <a:ext cx="4200716" cy="713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3" name="Equation" r:id="rId8" imgW="1155700" imgH="203200" progId="Equation.DSMT4">
                  <p:embed/>
                </p:oleObj>
              </mc:Choice>
              <mc:Fallback>
                <p:oleObj name="Equation" r:id="rId8" imgW="1155700" imgH="203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6051" y="19303627"/>
                        <a:ext cx="4200716" cy="713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132866"/>
              </p:ext>
            </p:extLst>
          </p:nvPr>
        </p:nvGraphicFramePr>
        <p:xfrm>
          <a:off x="10056387" y="19300258"/>
          <a:ext cx="2736304" cy="720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" name="Equation" r:id="rId10" imgW="901309" imgH="241195" progId="Equation.DSMT4">
                  <p:embed/>
                </p:oleObj>
              </mc:Choice>
              <mc:Fallback>
                <p:oleObj name="Equation" r:id="rId10" imgW="901309" imgH="241195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6387" y="19300258"/>
                        <a:ext cx="2736304" cy="7200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AutoShape 34"/>
          <p:cNvSpPr>
            <a:spLocks noChangeArrowheads="1"/>
          </p:cNvSpPr>
          <p:nvPr/>
        </p:nvSpPr>
        <p:spPr bwMode="auto">
          <a:xfrm>
            <a:off x="13977883" y="18202379"/>
            <a:ext cx="14264616" cy="1837852"/>
          </a:xfrm>
          <a:prstGeom prst="roundRect">
            <a:avLst>
              <a:gd name="adj" fmla="val 6954"/>
            </a:avLst>
          </a:prstGeom>
          <a:solidFill>
            <a:srgbClr val="C5E2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Для расчётов оптического коэффициента отражения были использованы измерения показателя преломления в АА и АВ упакованном двуслойном графене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 [3]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, а также их немонотонные зависимости от энергии 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[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4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].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39"/>
          <p:cNvSpPr>
            <a:spLocks noChangeArrowheads="1"/>
          </p:cNvSpPr>
          <p:nvPr/>
        </p:nvSpPr>
        <p:spPr bwMode="auto">
          <a:xfrm>
            <a:off x="14041760" y="7778915"/>
            <a:ext cx="14244714" cy="5542220"/>
          </a:xfrm>
          <a:prstGeom prst="roundRect">
            <a:avLst>
              <a:gd name="adj" fmla="val 10741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Матрицы, записанные для описания поведения 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волновых функций  внутри и на границе барьера: 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3200" dirty="0"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используются для составления матрицы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прохож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дения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через единичный барьер: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Тогда матрица прохождения через всю структуру: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130759"/>
              </p:ext>
            </p:extLst>
          </p:nvPr>
        </p:nvGraphicFramePr>
        <p:xfrm>
          <a:off x="14302032" y="8929242"/>
          <a:ext cx="8068541" cy="1548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" name="Equation" r:id="rId12" imgW="2501900" imgH="482600" progId="Equation.DSMT4">
                  <p:embed/>
                </p:oleObj>
              </mc:Choice>
              <mc:Fallback>
                <p:oleObj name="Equation" r:id="rId12" imgW="25019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2032" y="8929242"/>
                        <a:ext cx="8068541" cy="15481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256926"/>
              </p:ext>
            </p:extLst>
          </p:nvPr>
        </p:nvGraphicFramePr>
        <p:xfrm>
          <a:off x="19812872" y="10921889"/>
          <a:ext cx="2839173" cy="828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" name="Equation" r:id="rId14" imgW="838200" imgH="241300" progId="Equation.DSMT4">
                  <p:embed/>
                </p:oleObj>
              </mc:Choice>
              <mc:Fallback>
                <p:oleObj name="Equation" r:id="rId14" imgW="838200" imgH="241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872" y="10921889"/>
                        <a:ext cx="2839173" cy="8280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162528"/>
              </p:ext>
            </p:extLst>
          </p:nvPr>
        </p:nvGraphicFramePr>
        <p:xfrm>
          <a:off x="16984265" y="12104438"/>
          <a:ext cx="3862954" cy="1181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" name="Equation" r:id="rId16" imgW="1117115" imgH="342751" progId="Equation.DSMT4">
                  <p:embed/>
                </p:oleObj>
              </mc:Choice>
              <mc:Fallback>
                <p:oleObj name="Equation" r:id="rId16" imgW="1117115" imgH="342751" progId="Equation.DSMT4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4265" y="12104438"/>
                        <a:ext cx="3862954" cy="11818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AutoShape 44"/>
          <p:cNvSpPr>
            <a:spLocks noChangeArrowheads="1"/>
          </p:cNvSpPr>
          <p:nvPr/>
        </p:nvSpPr>
        <p:spPr bwMode="auto">
          <a:xfrm>
            <a:off x="386304" y="28143048"/>
            <a:ext cx="28068932" cy="4458125"/>
          </a:xfrm>
          <a:prstGeom prst="roundRect">
            <a:avLst>
              <a:gd name="adj" fmla="val 6954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Результаты и выводы.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	Изменения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угла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разориентации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двуслойного муарового графена приводит к вариации периода потенциала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структуры,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создаваемого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областями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с различной (AA и AB) кристаллографической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упаковкой, имеющими немонотонные зависимости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показателя преломления от энергии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(Δn~1.5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. 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1) Наличие дефекта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или неоднородности размером около 5 периодов </a:t>
            </a:r>
            <a:r>
              <a:rPr lang="ru-RU" sz="3200" dirty="0" err="1" smtClean="0">
                <a:latin typeface="Times New Roman" pitchFamily="18" charset="0"/>
                <a:cs typeface="Arial" pitchFamily="34" charset="0"/>
              </a:rPr>
              <a:t>графеновой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 структуры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приводит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к появлению моды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внутри запрещённой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зоны в спектре коэффициента отражения. В зависимости от параметров структуры запрещенная зона может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смещаться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область оптического диапазона ( рис. 3,4).</a:t>
            </a:r>
            <a:endParaRPr lang="ru-RU" sz="3200" dirty="0" smtClean="0"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2) Изменение направления распространения электронной волны меняет положение и ширину запрещенных зон в спектре коэффициента отражения. Запрещенная зона в спектре коэффициента отражения смещается в область более высоких энергий с уменьшением периода муара</a:t>
            </a:r>
            <a:r>
              <a:rPr lang="en-US" sz="3200" dirty="0" smtClean="0">
                <a:latin typeface="Times New Roman" pitchFamily="18" charset="0"/>
                <a:cs typeface="Arial" pitchFamily="34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Данные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исследования могут быть полезны при создании сенсорных устройств на основе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.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 </a:t>
            </a:r>
            <a:endParaRPr lang="ru-RU" sz="3200" dirty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3200" dirty="0">
                <a:latin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886208" y="14609658"/>
            <a:ext cx="5066215" cy="3456732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507153" y="8509470"/>
            <a:ext cx="4366341" cy="424457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131501" y="10465867"/>
            <a:ext cx="5255207" cy="2566638"/>
          </a:xfrm>
          <a:prstGeom prst="rect">
            <a:avLst/>
          </a:prstGeom>
        </p:spPr>
      </p:pic>
      <p:sp>
        <p:nvSpPr>
          <p:cNvPr id="24" name="Rectangle 239"/>
          <p:cNvSpPr>
            <a:spLocks noChangeArrowheads="1"/>
          </p:cNvSpPr>
          <p:nvPr/>
        </p:nvSpPr>
        <p:spPr bwMode="auto">
          <a:xfrm>
            <a:off x="0" y="0"/>
            <a:ext cx="28803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554265"/>
              </p:ext>
            </p:extLst>
          </p:nvPr>
        </p:nvGraphicFramePr>
        <p:xfrm>
          <a:off x="0" y="-45719"/>
          <a:ext cx="3533775" cy="4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8" name="Graph" r:id="rId21" imgW="3531465" imgH="2701196" progId="Origin95.Graph">
                  <p:embed/>
                </p:oleObj>
              </mc:Choice>
              <mc:Fallback>
                <p:oleObj name="Graph" r:id="rId21" imgW="3531465" imgH="2701196" progId="Origin95.Graph">
                  <p:embed/>
                  <p:pic>
                    <p:nvPicPr>
                      <p:cNvPr id="0" name="Object 2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5719"/>
                        <a:ext cx="3533775" cy="457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844542"/>
              </p:ext>
            </p:extLst>
          </p:nvPr>
        </p:nvGraphicFramePr>
        <p:xfrm>
          <a:off x="614310" y="15232412"/>
          <a:ext cx="4315023" cy="927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9" name="Equation" r:id="rId23" imgW="1167893" imgH="253890" progId="Equation.DSMT4">
                  <p:embed/>
                </p:oleObj>
              </mc:Choice>
              <mc:Fallback>
                <p:oleObj name="Equation" r:id="rId23" imgW="1167893" imgH="253890" progId="Equation.DSMT4">
                  <p:embed/>
                  <p:pic>
                    <p:nvPicPr>
                      <p:cNvPr id="491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10" y="15232412"/>
                        <a:ext cx="4315023" cy="927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" name="Рисунок 7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2122487" y="13920257"/>
            <a:ext cx="6080733" cy="3078690"/>
          </a:xfrm>
          <a:prstGeom prst="rect">
            <a:avLst/>
          </a:prstGeom>
        </p:spPr>
      </p:pic>
      <p:sp>
        <p:nvSpPr>
          <p:cNvPr id="75" name="Text Box 43"/>
          <p:cNvSpPr txBox="1">
            <a:spLocks noChangeArrowheads="1"/>
          </p:cNvSpPr>
          <p:nvPr/>
        </p:nvSpPr>
        <p:spPr bwMode="auto">
          <a:xfrm>
            <a:off x="22549579" y="13714510"/>
            <a:ext cx="75572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dirty="0">
                <a:latin typeface="Times New Roman" pitchFamily="18" charset="0"/>
                <a:cs typeface="Arial" pitchFamily="34" charset="0"/>
              </a:rPr>
              <a:t>в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 Box 43"/>
          <p:cNvSpPr txBox="1">
            <a:spLocks noChangeArrowheads="1"/>
          </p:cNvSpPr>
          <p:nvPr/>
        </p:nvSpPr>
        <p:spPr bwMode="auto">
          <a:xfrm>
            <a:off x="25445588" y="13815891"/>
            <a:ext cx="75572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dirty="0">
                <a:latin typeface="Times New Roman" pitchFamily="18" charset="0"/>
                <a:cs typeface="Arial" pitchFamily="34" charset="0"/>
              </a:rPr>
              <a:t>г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7" name="Рисунок 7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824" y="13714510"/>
            <a:ext cx="8355607" cy="3415637"/>
          </a:xfrm>
          <a:prstGeom prst="rect">
            <a:avLst/>
          </a:prstGeom>
        </p:spPr>
      </p:pic>
      <p:sp>
        <p:nvSpPr>
          <p:cNvPr id="78" name="Text Box 43"/>
          <p:cNvSpPr txBox="1">
            <a:spLocks noChangeArrowheads="1"/>
          </p:cNvSpPr>
          <p:nvPr/>
        </p:nvSpPr>
        <p:spPr bwMode="auto">
          <a:xfrm>
            <a:off x="13967577" y="17008711"/>
            <a:ext cx="1403573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Рис. 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1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а) и б) смоделированная структура муарового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бислоя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графена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(</a:t>
            </a:r>
            <a:r>
              <a:rPr lang="el-GR" sz="3200" dirty="0"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 =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5° и 10°), в) и г) – </a:t>
            </a:r>
            <a:r>
              <a:rPr lang="en-US" sz="3200" dirty="0">
                <a:latin typeface="Times New Roman" pitchFamily="18" charset="0"/>
                <a:cs typeface="Arial" pitchFamily="34" charset="0"/>
              </a:rPr>
              <a:t>STM 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изображения муарового </a:t>
            </a:r>
            <a:r>
              <a:rPr lang="ru-RU" sz="3200" dirty="0" err="1">
                <a:latin typeface="Times New Roman" pitchFamily="18" charset="0"/>
                <a:cs typeface="Arial" pitchFamily="34" charset="0"/>
              </a:rPr>
              <a:t>бислоя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 графена </a:t>
            </a:r>
            <a:r>
              <a:rPr lang="en-US" sz="3200">
                <a:latin typeface="Times New Roman" pitchFamily="18" charset="0"/>
                <a:cs typeface="Arial" pitchFamily="34" charset="0"/>
              </a:rPr>
              <a:t>[2]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43">
            <a:extLst>
              <a:ext uri="{FF2B5EF4-FFF2-40B4-BE49-F238E27FC236}">
                <a16:creationId xmlns:a16="http://schemas.microsoft.com/office/drawing/2014/main" id="{69E5ACC1-6FC6-4CCC-888B-676DC7599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32440" y="25436234"/>
            <a:ext cx="6841054" cy="178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Рис.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5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С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пектр отражения периодической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графеновой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структуры </a:t>
            </a:r>
            <a:r>
              <a:rPr lang="ru-RU" sz="2800">
                <a:latin typeface="Times New Roman" pitchFamily="18" charset="0"/>
                <a:cs typeface="Arial" pitchFamily="34" charset="0"/>
              </a:rPr>
              <a:t>с </a:t>
            </a:r>
            <a:r>
              <a:rPr lang="ru-RU" sz="2800" smtClean="0">
                <a:latin typeface="Times New Roman" pitchFamily="18" charset="0"/>
                <a:cs typeface="Arial" pitchFamily="34" charset="0"/>
              </a:rPr>
              <a:t>неоднородностью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в виде двух барьеров при разных периодах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сверхрешетки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 (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направление 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II)</a:t>
            </a:r>
            <a:r>
              <a:rPr lang="ru-RU" sz="3200" dirty="0">
                <a:latin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" name="Рисунок 78">
            <a:extLst>
              <a:ext uri="{FF2B5EF4-FFF2-40B4-BE49-F238E27FC236}">
                <a16:creationId xmlns:a16="http://schemas.microsoft.com/office/drawing/2014/main" id="{AFDA3D3F-035F-47B2-B2B2-97BC52DB8601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0" y="20934800"/>
            <a:ext cx="5584543" cy="4197649"/>
          </a:xfrm>
          <a:prstGeom prst="rect">
            <a:avLst/>
          </a:prstGeom>
        </p:spPr>
      </p:pic>
      <p:sp>
        <p:nvSpPr>
          <p:cNvPr id="55" name="Text Box 43">
            <a:extLst>
              <a:ext uri="{FF2B5EF4-FFF2-40B4-BE49-F238E27FC236}">
                <a16:creationId xmlns:a16="http://schemas.microsoft.com/office/drawing/2014/main" id="{6AA461EE-FDF9-4E58-9397-29AEC9EC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04" y="25376866"/>
            <a:ext cx="572913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Рис. 2.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Профили потенциала для направлений 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II, I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и 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III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падения электронной волны в плоскости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графенового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листа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43">
            <a:extLst>
              <a:ext uri="{FF2B5EF4-FFF2-40B4-BE49-F238E27FC236}">
                <a16:creationId xmlns:a16="http://schemas.microsoft.com/office/drawing/2014/main" id="{8C52D60C-B6C0-4011-ACDE-B6D558105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6943" y="25582771"/>
            <a:ext cx="6868308" cy="178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Рис.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3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Спектр коэффициента отражения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графеновой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структуры с неоднородностью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различной ширины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 (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направление 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II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, угол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разориентации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0.1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º)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 Box 43">
            <a:extLst>
              <a:ext uri="{FF2B5EF4-FFF2-40B4-BE49-F238E27FC236}">
                <a16:creationId xmlns:a16="http://schemas.microsoft.com/office/drawing/2014/main" id="{26EE7467-5EF8-43C5-8F96-52ECA3EFD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20796" y="25245386"/>
            <a:ext cx="7311644" cy="181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Рис. 4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.</a:t>
            </a:r>
            <a:r>
              <a:rPr lang="en-US" sz="28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Спектр отражения периодической </a:t>
            </a:r>
            <a:r>
              <a:rPr lang="ru-RU" sz="2800" dirty="0" err="1">
                <a:latin typeface="Times New Roman" pitchFamily="18" charset="0"/>
                <a:cs typeface="Arial" pitchFamily="34" charset="0"/>
              </a:rPr>
              <a:t>графеновой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 структуры при распространении электронной волны вдоль различных </a:t>
            </a:r>
            <a:r>
              <a:rPr lang="ru-RU" sz="2800" dirty="0" smtClean="0">
                <a:latin typeface="Times New Roman" pitchFamily="18" charset="0"/>
                <a:cs typeface="Arial" pitchFamily="34" charset="0"/>
              </a:rPr>
              <a:t>направлений</a:t>
            </a:r>
            <a:r>
              <a:rPr lang="en-US" sz="2800" dirty="0" smtClean="0">
                <a:latin typeface="Times New Roman" pitchFamily="18" charset="0"/>
                <a:cs typeface="Arial" pitchFamily="34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Arial" pitchFamily="34" charset="0"/>
              </a:rPr>
              <a:t>Диапазоны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запрещенных зон: 2.4-3.2 эВ и 4.8-5.6 эВ для направления II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2800" dirty="0" smtClean="0">
                <a:latin typeface="Times New Roman" pitchFamily="18" charset="0"/>
                <a:cs typeface="Arial" pitchFamily="34" charset="0"/>
              </a:rPr>
              <a:t>2.9-3.6 </a:t>
            </a:r>
            <a:r>
              <a:rPr lang="ru-RU" sz="2800" dirty="0">
                <a:latin typeface="Times New Roman" pitchFamily="18" charset="0"/>
                <a:cs typeface="Arial" pitchFamily="34" charset="0"/>
              </a:rPr>
              <a:t>эВ и 4.7-5.6 эВ для направления III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Объект 36">
            <a:extLst>
              <a:ext uri="{FF2B5EF4-FFF2-40B4-BE49-F238E27FC236}">
                <a16:creationId xmlns:a16="http://schemas.microsoft.com/office/drawing/2014/main" id="{0BAC1D88-32A9-4664-AA82-F14E10E373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467613"/>
              </p:ext>
            </p:extLst>
          </p:nvPr>
        </p:nvGraphicFramePr>
        <p:xfrm>
          <a:off x="13617378" y="20015670"/>
          <a:ext cx="7049117" cy="5393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0" name="Graph" r:id="rId28" imgW="3920760" imgH="3000960" progId="Origin50.Graph">
                  <p:embed/>
                </p:oleObj>
              </mc:Choice>
              <mc:Fallback>
                <p:oleObj name="Graph" r:id="rId28" imgW="3920760" imgH="3000960" progId="Origin50.Graph">
                  <p:embed/>
                  <p:pic>
                    <p:nvPicPr>
                      <p:cNvPr id="37" name="Объект 36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3617378" y="20015670"/>
                        <a:ext cx="7049117" cy="5393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Объект 25">
            <a:extLst>
              <a:ext uri="{FF2B5EF4-FFF2-40B4-BE49-F238E27FC236}">
                <a16:creationId xmlns:a16="http://schemas.microsoft.com/office/drawing/2014/main" id="{3ADF8D9A-145C-44C8-9333-8F33C437D5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171789"/>
              </p:ext>
            </p:extLst>
          </p:nvPr>
        </p:nvGraphicFramePr>
        <p:xfrm>
          <a:off x="20234449" y="20015669"/>
          <a:ext cx="7639046" cy="5364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1" name="Graph" r:id="rId30" imgW="4131720" imgH="2901600" progId="Origin50.Graph">
                  <p:embed/>
                </p:oleObj>
              </mc:Choice>
              <mc:Fallback>
                <p:oleObj name="Graph" r:id="rId30" imgW="4131720" imgH="2901600" progId="Origin50.Graph">
                  <p:embed/>
                  <p:pic>
                    <p:nvPicPr>
                      <p:cNvPr id="26" name="Объект 25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20234449" y="20015669"/>
                        <a:ext cx="7639046" cy="53646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099734"/>
              </p:ext>
            </p:extLst>
          </p:nvPr>
        </p:nvGraphicFramePr>
        <p:xfrm>
          <a:off x="6199734" y="20507194"/>
          <a:ext cx="7408060" cy="5170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2" name="Graph" r:id="rId32" imgW="4151880" imgH="2897280" progId="Origin50.Graph">
                  <p:embed/>
                </p:oleObj>
              </mc:Choice>
              <mc:Fallback>
                <p:oleObj name="Graph" r:id="rId32" imgW="4151880" imgH="28972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199734" y="20507194"/>
                        <a:ext cx="7408060" cy="5170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4537</TotalTime>
  <Words>384</Words>
  <Application>Microsoft Office PowerPoint</Application>
  <PresentationFormat>Произвольный</PresentationFormat>
  <Paragraphs>53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DejaVu Sans</vt:lpstr>
      <vt:lpstr>Times New Roman</vt:lpstr>
      <vt:lpstr>Office Theme</vt:lpstr>
      <vt:lpstr>Equation</vt:lpstr>
      <vt:lpstr>Graph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Карина</dc:creator>
  <cp:lastModifiedBy>User</cp:lastModifiedBy>
  <cp:revision>436</cp:revision>
  <dcterms:created xsi:type="dcterms:W3CDTF">2010-04-06T13:27:58Z</dcterms:created>
  <dcterms:modified xsi:type="dcterms:W3CDTF">2025-10-20T15:30:56Z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