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8803600" cy="360045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7A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468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259236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259236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472328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0204920" y="8400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18970200" y="8400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10204920" y="20811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18970200" y="20811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440000" y="8400960"/>
            <a:ext cx="25923600" cy="23761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259236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440000" y="1441440"/>
            <a:ext cx="25923600" cy="27815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72328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259236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78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25923600" cy="23761440"/>
          </a:xfrm>
          <a:prstGeom prst="rect">
            <a:avLst/>
          </a:prstGeom>
        </p:spPr>
        <p:txBody>
          <a:bodyPr lIns="370440" tIns="185040" rIns="370440" bIns="185040">
            <a:noAutofit/>
          </a:bodyPr>
          <a:lstStyle/>
          <a:p>
            <a:pPr marL="1387440" indent="-1387080">
              <a:lnSpc>
                <a:spcPct val="100000"/>
              </a:lnSpc>
              <a:spcBef>
                <a:spcPts val="25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30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3008160" lvl="1" indent="-1155240">
              <a:lnSpc>
                <a:spcPct val="100000"/>
              </a:lnSpc>
              <a:spcBef>
                <a:spcPts val="2259"/>
              </a:spcBef>
              <a:buClr>
                <a:srgbClr val="000000"/>
              </a:buClr>
              <a:buFont typeface="Arial"/>
              <a:buChar char="–"/>
            </a:pPr>
            <a:r>
              <a:rPr lang="en-US" sz="113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4627440" lvl="2" indent="-925200">
              <a:lnSpc>
                <a:spcPct val="100000"/>
              </a:lnSpc>
              <a:spcBef>
                <a:spcPts val="19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97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6478560" lvl="3" indent="-925200">
              <a:lnSpc>
                <a:spcPct val="100000"/>
              </a:lnSpc>
              <a:spcBef>
                <a:spcPts val="1621"/>
              </a:spcBef>
              <a:buClr>
                <a:srgbClr val="000000"/>
              </a:buClr>
              <a:buFont typeface="Arial"/>
              <a:buChar char="–"/>
            </a:pPr>
            <a:r>
              <a:rPr lang="en-US" sz="81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8331120" lvl="4" indent="-925200">
              <a:lnSpc>
                <a:spcPct val="100000"/>
              </a:lnSpc>
              <a:spcBef>
                <a:spcPts val="1621"/>
              </a:spcBef>
              <a:buClr>
                <a:srgbClr val="000000"/>
              </a:buClr>
              <a:buFont typeface="Arial"/>
              <a:buChar char="»"/>
            </a:pPr>
            <a:r>
              <a:rPr lang="en-US" sz="81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440000" y="33370920"/>
            <a:ext cx="6721200" cy="191736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9840960" y="33370920"/>
            <a:ext cx="9121320" cy="191736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20642400" y="33370920"/>
            <a:ext cx="6721200" cy="191736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pPr algn="r">
              <a:lnSpc>
                <a:spcPct val="100000"/>
              </a:lnSpc>
            </a:pPr>
            <a:fld id="{1B352CE8-5EE2-4A98-A556-BFAC8ACE6DAD}" type="slidenum">
              <a:rPr lang="ru-RU" sz="4900" b="0" strike="noStrike" spc="-1">
                <a:solidFill>
                  <a:srgbClr val="8B8B8B"/>
                </a:solidFill>
                <a:latin typeface="Arial"/>
              </a:rPr>
              <a:t>‹#›</a:t>
            </a:fld>
            <a:endParaRPr lang="ru-RU" sz="49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Скругленный прямоугольник 58"/>
          <p:cNvSpPr/>
          <p:nvPr/>
        </p:nvSpPr>
        <p:spPr bwMode="auto">
          <a:xfrm>
            <a:off x="9104879" y="17879961"/>
            <a:ext cx="7722101" cy="169399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 bwMode="auto">
          <a:xfrm>
            <a:off x="9678803" y="22138529"/>
            <a:ext cx="6674072" cy="171273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 bwMode="auto">
          <a:xfrm>
            <a:off x="8673184" y="15803436"/>
            <a:ext cx="8634692" cy="129669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 bwMode="auto">
          <a:xfrm>
            <a:off x="7921282" y="13696499"/>
            <a:ext cx="9913890" cy="125686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 bwMode="auto">
          <a:xfrm>
            <a:off x="473151" y="20183258"/>
            <a:ext cx="2519115" cy="296713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 bwMode="auto">
          <a:xfrm>
            <a:off x="3438967" y="20053000"/>
            <a:ext cx="3714036" cy="334066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41" name="CustomShape 1"/>
          <p:cNvSpPr/>
          <p:nvPr/>
        </p:nvSpPr>
        <p:spPr>
          <a:xfrm>
            <a:off x="0" y="1"/>
            <a:ext cx="28803240" cy="55615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Picture 174"/>
          <p:cNvPicPr/>
          <p:nvPr/>
        </p:nvPicPr>
        <p:blipFill>
          <a:blip r:embed="rId2">
            <a:lum bright="10000"/>
          </a:blip>
          <a:stretch/>
        </p:blipFill>
        <p:spPr>
          <a:xfrm>
            <a:off x="360" y="216360"/>
            <a:ext cx="9241200" cy="5544360"/>
          </a:xfrm>
          <a:prstGeom prst="rect">
            <a:avLst/>
          </a:prstGeom>
          <a:ln>
            <a:noFill/>
          </a:ln>
        </p:spPr>
      </p:pic>
      <p:sp>
        <p:nvSpPr>
          <p:cNvPr id="43" name="CustomShape 2"/>
          <p:cNvSpPr/>
          <p:nvPr/>
        </p:nvSpPr>
        <p:spPr>
          <a:xfrm>
            <a:off x="0" y="288360"/>
            <a:ext cx="28803240" cy="100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6000" b="1" strike="noStrike" spc="-1" dirty="0" smtClean="0">
                <a:solidFill>
                  <a:srgbClr val="1F497D"/>
                </a:solidFill>
                <a:latin typeface="Times New Roman"/>
              </a:rPr>
              <a:t>I</a:t>
            </a:r>
            <a:r>
              <a:rPr lang="en-US" sz="6000" b="1" strike="noStrike" spc="-1" dirty="0" smtClean="0">
                <a:solidFill>
                  <a:srgbClr val="1F497D"/>
                </a:solidFill>
                <a:latin typeface="Times New Roman"/>
              </a:rPr>
              <a:t>V</a:t>
            </a:r>
            <a:r>
              <a:rPr lang="ru-RU" sz="6000" b="1" strike="noStrike" spc="-1" dirty="0" smtClean="0">
                <a:solidFill>
                  <a:srgbClr val="1F497D"/>
                </a:solidFill>
                <a:latin typeface="Times New Roman"/>
              </a:rPr>
              <a:t> </a:t>
            </a:r>
            <a:r>
              <a:rPr lang="ru-RU" sz="6000" b="1" strike="noStrike" spc="-1" dirty="0">
                <a:solidFill>
                  <a:srgbClr val="1F497D"/>
                </a:solidFill>
                <a:latin typeface="Times New Roman"/>
              </a:rPr>
              <a:t>Международная конференция</a:t>
            </a:r>
            <a:endParaRPr lang="ru-RU" sz="6000" b="0" strike="noStrike" spc="-1" dirty="0">
              <a:latin typeface="Arial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6190763" y="26079096"/>
            <a:ext cx="2437440" cy="5833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200" b="1" strike="noStrike" spc="-1" dirty="0" smtClean="0">
                <a:solidFill>
                  <a:srgbClr val="1F497D"/>
                </a:solidFill>
                <a:latin typeface="Times New Roman"/>
              </a:rPr>
              <a:t>Выводы</a:t>
            </a:r>
            <a:endParaRPr lang="ru-RU" sz="3200" b="0" strike="noStrike" spc="-1" dirty="0">
              <a:latin typeface="Arial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0" y="5877547"/>
            <a:ext cx="28803240" cy="2553091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/>
            <a:r>
              <a:rPr lang="ru-RU" sz="4800" b="1" spc="-1" dirty="0" smtClean="0">
                <a:solidFill>
                  <a:srgbClr val="1F497D"/>
                </a:solidFill>
                <a:latin typeface="Times New Roman"/>
              </a:rPr>
              <a:t>И</a:t>
            </a:r>
            <a:r>
              <a:rPr lang="ru-RU" sz="4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СПОЛЬЗОВАНИЕ НОВЫХ КОМПОЗИЦИОННЫХ МАТЕРИАЛОВ В ПРОЦЕССЕ САМОСОВМЕЩЕННОГО ДВОЙНОГО ПАТТЕРНИРОВАНИЯ</a:t>
            </a:r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Тихонова </a:t>
            </a:r>
            <a:r>
              <a:rPr lang="ru-RU" sz="32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Елена Дмитриевна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аспирант, 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сотрудник</a:t>
            </a:r>
            <a:r>
              <a:rPr lang="ru-RU" sz="3200" b="1" baseline="30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Горнев 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Евгений Сергеевич, член-корреспондент РАН, </a:t>
            </a:r>
            <a:r>
              <a:rPr lang="ru-RU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д.т.н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</a:t>
            </a:r>
            <a:endParaRPr lang="ru-RU" sz="3200" b="0" strike="noStrike" spc="-1" dirty="0">
              <a:latin typeface="Arial"/>
            </a:endParaRPr>
          </a:p>
        </p:txBody>
      </p:sp>
      <p:sp>
        <p:nvSpPr>
          <p:cNvPr id="46" name="Line 5"/>
          <p:cNvSpPr/>
          <p:nvPr/>
        </p:nvSpPr>
        <p:spPr>
          <a:xfrm>
            <a:off x="0" y="25832512"/>
            <a:ext cx="28803600" cy="1440"/>
          </a:xfrm>
          <a:prstGeom prst="line">
            <a:avLst/>
          </a:prstGeom>
          <a:ln w="63360">
            <a:solidFill>
              <a:schemeClr val="tx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6"/>
          <p:cNvSpPr/>
          <p:nvPr/>
        </p:nvSpPr>
        <p:spPr>
          <a:xfrm>
            <a:off x="25779240" y="189000"/>
            <a:ext cx="2808000" cy="130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000" b="1" strike="noStrike" spc="-1" dirty="0">
                <a:solidFill>
                  <a:srgbClr val="1F497D"/>
                </a:solidFill>
                <a:latin typeface="Times New Roman"/>
              </a:rPr>
              <a:t>МОСКВА</a:t>
            </a:r>
            <a:endParaRPr lang="ru-RU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000" b="1" spc="-1" dirty="0" smtClean="0">
                <a:solidFill>
                  <a:srgbClr val="1F497D"/>
                </a:solidFill>
                <a:latin typeface="Times New Roman"/>
              </a:rPr>
              <a:t>24</a:t>
            </a:r>
            <a:r>
              <a:rPr lang="ru-RU" sz="4000" b="1" strike="noStrike" spc="-1" dirty="0" smtClean="0">
                <a:solidFill>
                  <a:srgbClr val="1F497D"/>
                </a:solidFill>
                <a:latin typeface="Times New Roman"/>
              </a:rPr>
              <a:t>-25 </a:t>
            </a:r>
            <a:r>
              <a:rPr lang="ru-RU" sz="4000" b="1" strike="noStrike" spc="-1" dirty="0">
                <a:solidFill>
                  <a:srgbClr val="1F497D"/>
                </a:solidFill>
                <a:latin typeface="Times New Roman"/>
              </a:rPr>
              <a:t>ОКТ</a:t>
            </a:r>
            <a:endParaRPr lang="ru-RU" sz="4000" b="0" strike="noStrike" spc="-1" dirty="0">
              <a:latin typeface="Arial"/>
            </a:endParaRPr>
          </a:p>
        </p:txBody>
      </p:sp>
      <p:sp>
        <p:nvSpPr>
          <p:cNvPr id="48" name="CustomShape 7"/>
          <p:cNvSpPr/>
          <p:nvPr/>
        </p:nvSpPr>
        <p:spPr>
          <a:xfrm>
            <a:off x="0" y="1448504"/>
            <a:ext cx="2880324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5400" b="1" strike="noStrike" spc="-1" dirty="0" smtClean="0">
                <a:solidFill>
                  <a:srgbClr val="000000"/>
                </a:solidFill>
                <a:latin typeface="Times New Roman"/>
              </a:rPr>
              <a:t>Математическое моделирование в материаловедении электронных компонентов</a:t>
            </a:r>
            <a:endParaRPr lang="ru-RU" sz="5400" b="0" strike="noStrike" spc="-1" dirty="0">
              <a:latin typeface="Arial"/>
            </a:endParaRPr>
          </a:p>
        </p:txBody>
      </p:sp>
      <p:sp>
        <p:nvSpPr>
          <p:cNvPr id="49" name="CustomShape 8"/>
          <p:cNvSpPr/>
          <p:nvPr/>
        </p:nvSpPr>
        <p:spPr>
          <a:xfrm rot="16200000">
            <a:off x="24969913" y="536342"/>
            <a:ext cx="1104575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600" spc="-1" dirty="0" smtClean="0">
                <a:solidFill>
                  <a:srgbClr val="1F497D"/>
                </a:solidFill>
                <a:latin typeface="Times New Roman"/>
              </a:rPr>
              <a:t>2022</a:t>
            </a:r>
            <a:endParaRPr lang="ru-RU" sz="3600" b="0" strike="noStrike" spc="-1" dirty="0">
              <a:latin typeface="Arial"/>
            </a:endParaRPr>
          </a:p>
        </p:txBody>
      </p:sp>
      <p:sp>
        <p:nvSpPr>
          <p:cNvPr id="50" name="CustomShape 9"/>
          <p:cNvSpPr/>
          <p:nvPr/>
        </p:nvSpPr>
        <p:spPr>
          <a:xfrm>
            <a:off x="0" y="31899960"/>
            <a:ext cx="28803240" cy="410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" name="CustomShape 3"/>
          <p:cNvSpPr/>
          <p:nvPr/>
        </p:nvSpPr>
        <p:spPr>
          <a:xfrm>
            <a:off x="20927738" y="26081809"/>
            <a:ext cx="3047040" cy="5833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1F497D"/>
                </a:solidFill>
                <a:latin typeface="Times New Roman"/>
              </a:rPr>
              <a:t>Литература</a:t>
            </a:r>
            <a:endParaRPr lang="ru-RU" sz="3200" b="0" strike="noStrike" spc="-1" dirty="0">
              <a:latin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4204" y="9368923"/>
            <a:ext cx="28124692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70000" algn="just"/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посвящена исследованию различных свойств новых композиционных материалов, которые можно использовать в качестве жёстких масок в процессе </a:t>
            </a:r>
            <a:r>
              <a:rPr lang="ru-RU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самосовмещённого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мультипаттернирования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Обнаружено, что жёсткая маска на основе композиции оксида титана способна заменить импортные плёнки и использоваться в технологии двойного и четырёхкратного </a:t>
            </a:r>
            <a:r>
              <a:rPr lang="ru-RU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паттернирования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956546" y="8565715"/>
            <a:ext cx="29229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ННОТАЦИЯ</a:t>
            </a:r>
            <a:endParaRPr lang="ru-RU" sz="3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529" y="11852876"/>
            <a:ext cx="667947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000" algn="just"/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крупносерийного производства чипов по технологии 28 </a:t>
            </a:r>
            <a:r>
              <a:rPr lang="ru-RU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ниже необходимо использовать передовые методы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разрешающей способности фотолитографии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частности методы </a:t>
            </a:r>
            <a:r>
              <a:rPr lang="ru-RU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самосовмещённого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мультипаттернирования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[1]. </a:t>
            </a:r>
            <a:endParaRPr lang="ru-RU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70000" algn="just"/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множество технических проблем [2] для реализации таких технологий в промышленном производстве, в связи с чем актуальным является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комплексное рассмотрение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всех характеристик, в том числе и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для грамотной реализации данного подхода.</a:t>
            </a:r>
            <a:endParaRPr lang="en-US" sz="2800" kern="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32645" y="11020999"/>
            <a:ext cx="19057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Введение</a:t>
            </a:r>
            <a:endParaRPr lang="ru-RU" sz="3200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10780149" y="11078830"/>
            <a:ext cx="47145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эксперимента</a:t>
            </a:r>
            <a:endParaRPr lang="ru-RU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21415073" y="11020999"/>
            <a:ext cx="49598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</a:t>
            </a:r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исследования</a:t>
            </a:r>
            <a:endParaRPr lang="ru-RU" sz="3200" dirty="0"/>
          </a:p>
        </p:txBody>
      </p:sp>
      <p:sp>
        <p:nvSpPr>
          <p:cNvPr id="55" name="Line 5"/>
          <p:cNvSpPr/>
          <p:nvPr/>
        </p:nvSpPr>
        <p:spPr>
          <a:xfrm>
            <a:off x="14369143" y="25832512"/>
            <a:ext cx="32474" cy="6067448"/>
          </a:xfrm>
          <a:prstGeom prst="line">
            <a:avLst/>
          </a:prstGeom>
          <a:ln w="63360">
            <a:solidFill>
              <a:schemeClr val="tx2">
                <a:lumMod val="75000"/>
              </a:schemeClr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" name="Прямоугольник 32"/>
          <p:cNvSpPr/>
          <p:nvPr/>
        </p:nvSpPr>
        <p:spPr>
          <a:xfrm>
            <a:off x="473529" y="26660324"/>
            <a:ext cx="1322120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5"/>
              </a:spcBef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000" algn="just"/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указанных выше характеристик показала, что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лучшими кандидатами являются плёнки с использованием оксида титана TiOx-2, гафния HfOx-1 и циркония ZrOx-3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Данные композиции были опробованы на тестовом технологическом маршруте в ПАО «МИКРОН» и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вызвали металлического загрязнения технологических инструментов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Кроме того, при их использовании удаётся получить линии с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наилучшей шероховатостью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70000" algn="just"/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было показано, что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материалы могут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использованы в качестве жёстких масок в процессе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фотолитографии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5146195" y="26877453"/>
            <a:ext cx="1300129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1.Красников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Я. Отличительные особенности и проблемы КМОП-технологии при уменьшении проектной нормы до уровня 0.18 мкм и меньше / Г. Я. Красников, О. М. Орлов // Российские </a:t>
            </a:r>
            <a:r>
              <a:rPr lang="ru-RU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нанотехнологии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2008. – Т. 3. – № 7-8. – С. 124-128.</a:t>
            </a:r>
          </a:p>
          <a:p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.Тихонова Е. Д. Использование материала </a:t>
            </a:r>
            <a:r>
              <a:rPr lang="ru-RU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spin-on-carbon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улучшения метода </a:t>
            </a:r>
            <a:r>
              <a:rPr lang="ru-RU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самосовмещенного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двойного </a:t>
            </a:r>
            <a:r>
              <a:rPr lang="ru-RU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паттернирования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Е. Д. Тихонова, Е. С. Горнев // </a:t>
            </a:r>
            <a:r>
              <a:rPr lang="ru-RU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Наноиндустрия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2020. – Т. 13. – № S5-3(102). – С. 859-861.</a:t>
            </a:r>
          </a:p>
          <a:p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.Тихонова Е. Д. Применение оксидов металлов титана, гафния, алюминия, циркония и вольфрама в качестве жестких масок в процессе фотолитографии / Е. Д. Тихонова // Перспективные материалы науки, технологий и производства: Сборник научных статей Международной научно-практической конференции. – 2022. – Курск. – С. 312-315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7" name="Рисунок 36"/>
          <p:cNvPicPr/>
          <p:nvPr/>
        </p:nvPicPr>
        <p:blipFill>
          <a:blip r:embed="rId3"/>
          <a:stretch/>
        </p:blipFill>
        <p:spPr>
          <a:xfrm>
            <a:off x="432000" y="290520"/>
            <a:ext cx="4884480" cy="1077840"/>
          </a:xfrm>
          <a:prstGeom prst="rect">
            <a:avLst/>
          </a:prstGeom>
          <a:ln>
            <a:noFill/>
          </a:ln>
        </p:spPr>
      </p:pic>
      <p:sp>
        <p:nvSpPr>
          <p:cNvPr id="92" name="Text Placeholder 341">
            <a:extLst>
              <a:ext uri="{FF2B5EF4-FFF2-40B4-BE49-F238E27FC236}">
                <a16:creationId xmlns:a16="http://schemas.microsoft.com/office/drawing/2014/main" xmlns="" id="{D99E3250-2432-474D-8B0C-7A83D077833A}"/>
              </a:ext>
            </a:extLst>
          </p:cNvPr>
          <p:cNvSpPr txBox="1">
            <a:spLocks/>
          </p:cNvSpPr>
          <p:nvPr/>
        </p:nvSpPr>
        <p:spPr>
          <a:xfrm>
            <a:off x="693289" y="20350769"/>
            <a:ext cx="2051376" cy="263211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/>
          <a:lstStyle>
            <a:lvl1pPr marL="242164" indent="-242164" algn="l" rtl="0" eaLnBrk="1" fontAlgn="base" hangingPunct="1">
              <a:lnSpc>
                <a:spcPts val="1907"/>
              </a:lnSpc>
              <a:spcBef>
                <a:spcPct val="0"/>
              </a:spcBef>
              <a:spcAft>
                <a:spcPts val="989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marL="565049" indent="-242164" algn="l" rtl="0" eaLnBrk="1" fontAlgn="base" hangingPunct="1">
              <a:lnSpc>
                <a:spcPts val="1978"/>
              </a:lnSpc>
              <a:spcBef>
                <a:spcPct val="0"/>
              </a:spcBef>
              <a:spcAft>
                <a:spcPts val="989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</a:defRPr>
            </a:lvl2pPr>
            <a:lvl3pPr marL="887935" indent="-24216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</a:defRPr>
            </a:lvl3pPr>
            <a:lvl4pPr marL="1210820" indent="-24216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</a:defRPr>
            </a:lvl4pPr>
            <a:lvl5pPr marL="1533706" indent="-24216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</a:defRPr>
            </a:lvl5pPr>
            <a:lvl6pPr marL="1775870" indent="-16144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24">
                <a:solidFill>
                  <a:schemeClr val="tx1"/>
                </a:solidFill>
                <a:latin typeface="+mn-lt"/>
                <a:ea typeface="+mn-ea"/>
              </a:defRPr>
            </a:lvl6pPr>
            <a:lvl7pPr marL="2098756" indent="-16144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24">
                <a:solidFill>
                  <a:schemeClr val="tx1"/>
                </a:solidFill>
                <a:latin typeface="+mn-lt"/>
                <a:ea typeface="+mn-ea"/>
              </a:defRPr>
            </a:lvl7pPr>
            <a:lvl8pPr marL="2421641" indent="-16144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24">
                <a:solidFill>
                  <a:schemeClr val="tx1"/>
                </a:solidFill>
                <a:latin typeface="+mn-lt"/>
                <a:ea typeface="+mn-ea"/>
              </a:defRPr>
            </a:lvl8pPr>
            <a:lvl9pPr marL="2744526" indent="-16144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24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Процессы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самосовме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-щённого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мультипат-тернирова-ния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Скругленный прямоугольник 92"/>
          <p:cNvSpPr/>
          <p:nvPr/>
        </p:nvSpPr>
        <p:spPr bwMode="auto">
          <a:xfrm>
            <a:off x="7921282" y="11975907"/>
            <a:ext cx="9913890" cy="95467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95" name="Text Placeholder 341">
            <a:extLst>
              <a:ext uri="{FF2B5EF4-FFF2-40B4-BE49-F238E27FC236}">
                <a16:creationId xmlns:a16="http://schemas.microsoft.com/office/drawing/2014/main" xmlns="" id="{D99E3250-2432-474D-8B0C-7A83D077833A}"/>
              </a:ext>
            </a:extLst>
          </p:cNvPr>
          <p:cNvSpPr txBox="1">
            <a:spLocks/>
          </p:cNvSpPr>
          <p:nvPr/>
        </p:nvSpPr>
        <p:spPr>
          <a:xfrm>
            <a:off x="3051762" y="20083669"/>
            <a:ext cx="4408338" cy="318426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/>
          <a:lstStyle>
            <a:lvl1pPr marL="242164" indent="-242164" algn="l" rtl="0" eaLnBrk="1" fontAlgn="base" hangingPunct="1">
              <a:lnSpc>
                <a:spcPts val="1907"/>
              </a:lnSpc>
              <a:spcBef>
                <a:spcPct val="0"/>
              </a:spcBef>
              <a:spcAft>
                <a:spcPts val="989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marL="565049" indent="-242164" algn="l" rtl="0" eaLnBrk="1" fontAlgn="base" hangingPunct="1">
              <a:lnSpc>
                <a:spcPts val="1978"/>
              </a:lnSpc>
              <a:spcBef>
                <a:spcPct val="0"/>
              </a:spcBef>
              <a:spcAft>
                <a:spcPts val="989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</a:defRPr>
            </a:lvl2pPr>
            <a:lvl3pPr marL="887935" indent="-24216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</a:defRPr>
            </a:lvl3pPr>
            <a:lvl4pPr marL="1210820" indent="-24216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</a:defRPr>
            </a:lvl4pPr>
            <a:lvl5pPr marL="1533706" indent="-24216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</a:defRPr>
            </a:lvl5pPr>
            <a:lvl6pPr marL="1775870" indent="-16144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24">
                <a:solidFill>
                  <a:schemeClr val="tx1"/>
                </a:solidFill>
                <a:latin typeface="+mn-lt"/>
                <a:ea typeface="+mn-ea"/>
              </a:defRPr>
            </a:lvl6pPr>
            <a:lvl7pPr marL="2098756" indent="-16144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24">
                <a:solidFill>
                  <a:schemeClr val="tx1"/>
                </a:solidFill>
                <a:latin typeface="+mn-lt"/>
                <a:ea typeface="+mn-ea"/>
              </a:defRPr>
            </a:lvl7pPr>
            <a:lvl8pPr marL="2421641" indent="-16144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24">
                <a:solidFill>
                  <a:schemeClr val="tx1"/>
                </a:solidFill>
                <a:latin typeface="+mn-lt"/>
                <a:ea typeface="+mn-ea"/>
              </a:defRPr>
            </a:lvl8pPr>
            <a:lvl9pPr marL="2744526" indent="-16144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24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птимальные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технологические маршруты, проведя которые возможно добиться необходимых критических размеров линий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затвора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7667754" y="11999592"/>
            <a:ext cx="1048067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ЖЁСТКИЕ МАСКИ – МАНДРЕЛЫ 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(слои,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которых будут сформированы первоначальные линии)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8553861" y="15758880"/>
            <a:ext cx="895375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ЗАРУБЕЖНЫЕ МАТЕРИАЛЫ 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качество, стабильность, широкая область применения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дороговизна, недоступность </a:t>
            </a:r>
          </a:p>
        </p:txBody>
      </p:sp>
      <p:sp>
        <p:nvSpPr>
          <p:cNvPr id="98" name="Прямоугольник 97"/>
          <p:cNvSpPr/>
          <p:nvPr/>
        </p:nvSpPr>
        <p:spPr>
          <a:xfrm>
            <a:off x="7900017" y="17846403"/>
            <a:ext cx="1020820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НОВЫХ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КОМПОЗИЦИОННЫХ ОТЕЧЕСТВЕННЫХ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 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цена, доступность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малая область исследования</a:t>
            </a:r>
          </a:p>
        </p:txBody>
      </p:sp>
      <p:sp>
        <p:nvSpPr>
          <p:cNvPr id="99" name="Прямоугольник 98"/>
          <p:cNvSpPr/>
          <p:nvPr/>
        </p:nvSpPr>
        <p:spPr>
          <a:xfrm>
            <a:off x="8934542" y="17238805"/>
            <a:ext cx="7880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АКТУАЛЬНОЕ РЕШЕНИЕ</a:t>
            </a:r>
            <a:endParaRPr lang="ru-RU" sz="2800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016444" y="15113115"/>
            <a:ext cx="7880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ПРЕДЛОЖЕННОЕ РАНЕЕ РЕШЕНИЕ </a:t>
            </a:r>
            <a:r>
              <a:rPr lang="en-US" sz="2800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[2]</a:t>
            </a:r>
            <a:endParaRPr lang="ru-RU" sz="2800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8934542" y="13079080"/>
            <a:ext cx="7880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</a:t>
            </a:r>
            <a:endParaRPr lang="ru-RU" sz="2800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7741507" y="13679357"/>
            <a:ext cx="101674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селективность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отношению к близлежащим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слоям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Лёгкость в удалении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Устойчивость 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плазменному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травлению</a:t>
            </a:r>
          </a:p>
        </p:txBody>
      </p:sp>
      <p:sp>
        <p:nvSpPr>
          <p:cNvPr id="104" name="Text Placeholder 341">
            <a:extLst>
              <a:ext uri="{FF2B5EF4-FFF2-40B4-BE49-F238E27FC236}">
                <a16:creationId xmlns:a16="http://schemas.microsoft.com/office/drawing/2014/main" xmlns="" id="{D99E3250-2432-474D-8B0C-7A83D077833A}"/>
              </a:ext>
            </a:extLst>
          </p:cNvPr>
          <p:cNvSpPr txBox="1">
            <a:spLocks/>
          </p:cNvSpPr>
          <p:nvPr/>
        </p:nvSpPr>
        <p:spPr>
          <a:xfrm>
            <a:off x="404204" y="23764094"/>
            <a:ext cx="6748799" cy="1945846"/>
          </a:xfrm>
          <a:prstGeom prst="rect">
            <a:avLst/>
          </a:prstGeom>
        </p:spPr>
        <p:txBody>
          <a:bodyPr lIns="90000"/>
          <a:lstStyle>
            <a:lvl1pPr marL="242164" indent="-242164" algn="l" rtl="0" eaLnBrk="1" fontAlgn="base" hangingPunct="1">
              <a:lnSpc>
                <a:spcPts val="1907"/>
              </a:lnSpc>
              <a:spcBef>
                <a:spcPct val="0"/>
              </a:spcBef>
              <a:spcAft>
                <a:spcPts val="989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marL="565049" indent="-242164" algn="l" rtl="0" eaLnBrk="1" fontAlgn="base" hangingPunct="1">
              <a:lnSpc>
                <a:spcPts val="1978"/>
              </a:lnSpc>
              <a:spcBef>
                <a:spcPct val="0"/>
              </a:spcBef>
              <a:spcAft>
                <a:spcPts val="989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</a:defRPr>
            </a:lvl2pPr>
            <a:lvl3pPr marL="887935" indent="-24216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</a:defRPr>
            </a:lvl3pPr>
            <a:lvl4pPr marL="1210820" indent="-24216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</a:defRPr>
            </a:lvl4pPr>
            <a:lvl5pPr marL="1533706" indent="-24216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</a:defRPr>
            </a:lvl5pPr>
            <a:lvl6pPr marL="1775870" indent="-16144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24">
                <a:solidFill>
                  <a:schemeClr val="tx1"/>
                </a:solidFill>
                <a:latin typeface="+mn-lt"/>
                <a:ea typeface="+mn-ea"/>
              </a:defRPr>
            </a:lvl6pPr>
            <a:lvl7pPr marL="2098756" indent="-16144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24">
                <a:solidFill>
                  <a:schemeClr val="tx1"/>
                </a:solidFill>
                <a:latin typeface="+mn-lt"/>
                <a:ea typeface="+mn-ea"/>
              </a:defRPr>
            </a:lvl7pPr>
            <a:lvl8pPr marL="2421641" indent="-16144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24">
                <a:solidFill>
                  <a:schemeClr val="tx1"/>
                </a:solidFill>
                <a:latin typeface="+mn-lt"/>
                <a:ea typeface="+mn-ea"/>
              </a:defRPr>
            </a:lvl8pPr>
            <a:lvl9pPr marL="2744526" indent="-16144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24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27000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настоящей работе поднимаются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подбора и исследования новых материалов в качестве жёстких масок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передовых процессах фотолитографии. </a:t>
            </a:r>
            <a:endParaRPr lang="en-US" sz="2800" kern="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Text Placeholder 341">
            <a:extLst>
              <a:ext uri="{FF2B5EF4-FFF2-40B4-BE49-F238E27FC236}">
                <a16:creationId xmlns:a16="http://schemas.microsoft.com/office/drawing/2014/main" xmlns="" id="{D99E3250-2432-474D-8B0C-7A83D077833A}"/>
              </a:ext>
            </a:extLst>
          </p:cNvPr>
          <p:cNvSpPr txBox="1">
            <a:spLocks/>
          </p:cNvSpPr>
          <p:nvPr/>
        </p:nvSpPr>
        <p:spPr>
          <a:xfrm>
            <a:off x="860458" y="19324452"/>
            <a:ext cx="1739635" cy="891240"/>
          </a:xfrm>
          <a:prstGeom prst="rect">
            <a:avLst/>
          </a:prstGeom>
        </p:spPr>
        <p:txBody>
          <a:bodyPr lIns="90000"/>
          <a:lstStyle>
            <a:lvl1pPr marL="242164" indent="-242164" algn="l" rtl="0" eaLnBrk="1" fontAlgn="base" hangingPunct="1">
              <a:lnSpc>
                <a:spcPts val="1907"/>
              </a:lnSpc>
              <a:spcBef>
                <a:spcPct val="0"/>
              </a:spcBef>
              <a:spcAft>
                <a:spcPts val="989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marL="565049" indent="-242164" algn="l" rtl="0" eaLnBrk="1" fontAlgn="base" hangingPunct="1">
              <a:lnSpc>
                <a:spcPts val="1978"/>
              </a:lnSpc>
              <a:spcBef>
                <a:spcPct val="0"/>
              </a:spcBef>
              <a:spcAft>
                <a:spcPts val="989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</a:defRPr>
            </a:lvl2pPr>
            <a:lvl3pPr marL="887935" indent="-24216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</a:defRPr>
            </a:lvl3pPr>
            <a:lvl4pPr marL="1210820" indent="-24216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</a:defRPr>
            </a:lvl4pPr>
            <a:lvl5pPr marL="1533706" indent="-24216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</a:defRPr>
            </a:lvl5pPr>
            <a:lvl6pPr marL="1775870" indent="-16144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24">
                <a:solidFill>
                  <a:schemeClr val="tx1"/>
                </a:solidFill>
                <a:latin typeface="+mn-lt"/>
                <a:ea typeface="+mn-ea"/>
              </a:defRPr>
            </a:lvl6pPr>
            <a:lvl7pPr marL="2098756" indent="-16144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24">
                <a:solidFill>
                  <a:schemeClr val="tx1"/>
                </a:solidFill>
                <a:latin typeface="+mn-lt"/>
                <a:ea typeface="+mn-ea"/>
              </a:defRPr>
            </a:lvl7pPr>
            <a:lvl8pPr marL="2421641" indent="-16144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24">
                <a:solidFill>
                  <a:schemeClr val="tx1"/>
                </a:solidFill>
                <a:latin typeface="+mn-lt"/>
                <a:ea typeface="+mn-ea"/>
              </a:defRPr>
            </a:lvl8pPr>
            <a:lvl9pPr marL="2744526" indent="-16144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24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800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</a:t>
            </a:r>
            <a:endParaRPr lang="en-US" sz="2800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Text Placeholder 341">
            <a:extLst>
              <a:ext uri="{FF2B5EF4-FFF2-40B4-BE49-F238E27FC236}">
                <a16:creationId xmlns:a16="http://schemas.microsoft.com/office/drawing/2014/main" xmlns="" id="{D99E3250-2432-474D-8B0C-7A83D077833A}"/>
              </a:ext>
            </a:extLst>
          </p:cNvPr>
          <p:cNvSpPr txBox="1">
            <a:spLocks/>
          </p:cNvSpPr>
          <p:nvPr/>
        </p:nvSpPr>
        <p:spPr>
          <a:xfrm>
            <a:off x="4123098" y="19298590"/>
            <a:ext cx="2489517" cy="628680"/>
          </a:xfrm>
          <a:prstGeom prst="rect">
            <a:avLst/>
          </a:prstGeom>
        </p:spPr>
        <p:txBody>
          <a:bodyPr lIns="90000"/>
          <a:lstStyle>
            <a:lvl1pPr marL="242164" indent="-242164" algn="l" rtl="0" eaLnBrk="1" fontAlgn="base" hangingPunct="1">
              <a:lnSpc>
                <a:spcPts val="1907"/>
              </a:lnSpc>
              <a:spcBef>
                <a:spcPct val="0"/>
              </a:spcBef>
              <a:spcAft>
                <a:spcPts val="989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marL="565049" indent="-242164" algn="l" rtl="0" eaLnBrk="1" fontAlgn="base" hangingPunct="1">
              <a:lnSpc>
                <a:spcPts val="1978"/>
              </a:lnSpc>
              <a:spcBef>
                <a:spcPct val="0"/>
              </a:spcBef>
              <a:spcAft>
                <a:spcPts val="989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</a:defRPr>
            </a:lvl2pPr>
            <a:lvl3pPr marL="887935" indent="-24216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</a:defRPr>
            </a:lvl3pPr>
            <a:lvl4pPr marL="1210820" indent="-24216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</a:defRPr>
            </a:lvl4pPr>
            <a:lvl5pPr marL="1533706" indent="-24216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FAD28"/>
              </a:buClr>
              <a:buFont typeface="Lucida Grande" charset="0"/>
              <a:buChar char="➜"/>
              <a:defRPr sz="1624">
                <a:solidFill>
                  <a:schemeClr val="tx1"/>
                </a:solidFill>
                <a:latin typeface="+mj-lt"/>
                <a:ea typeface="MS PGothic" pitchFamily="34" charset="-128"/>
              </a:defRPr>
            </a:lvl5pPr>
            <a:lvl6pPr marL="1775870" indent="-16144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24">
                <a:solidFill>
                  <a:schemeClr val="tx1"/>
                </a:solidFill>
                <a:latin typeface="+mn-lt"/>
                <a:ea typeface="+mn-ea"/>
              </a:defRPr>
            </a:lvl6pPr>
            <a:lvl7pPr marL="2098756" indent="-16144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24">
                <a:solidFill>
                  <a:schemeClr val="tx1"/>
                </a:solidFill>
                <a:latin typeface="+mn-lt"/>
                <a:ea typeface="+mn-ea"/>
              </a:defRPr>
            </a:lvl7pPr>
            <a:lvl8pPr marL="2421641" indent="-16144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24">
                <a:solidFill>
                  <a:schemeClr val="tx1"/>
                </a:solidFill>
                <a:latin typeface="+mn-lt"/>
                <a:ea typeface="+mn-ea"/>
              </a:defRPr>
            </a:lvl8pPr>
            <a:lvl9pPr marL="2744526" indent="-16144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24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800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endParaRPr lang="en-US" sz="2800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7958737" y="20235348"/>
            <a:ext cx="99138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СМЕШАННЫЕ В РАЗНЫХ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ПРОПОРЦИЯХ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КОМПОЗИЦИИ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ОКСИДОВ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8980047" y="21492737"/>
            <a:ext cx="18807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титана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11047055" y="21498508"/>
            <a:ext cx="20903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алюминия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15358712" y="21492737"/>
            <a:ext cx="25003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вольфрама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13536855" y="21492737"/>
            <a:ext cx="17623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гафния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7931829" y="22101132"/>
            <a:ext cx="102277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хорошая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стойкость к сухому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травлению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стабильные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оптические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длительный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хранения</a:t>
            </a:r>
          </a:p>
        </p:txBody>
      </p:sp>
      <p:sp>
        <p:nvSpPr>
          <p:cNvPr id="114" name="Прямоугольник 113"/>
          <p:cNvSpPr/>
          <p:nvPr/>
        </p:nvSpPr>
        <p:spPr>
          <a:xfrm>
            <a:off x="7961254" y="24476670"/>
            <a:ext cx="99905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задействованы в процессе </a:t>
            </a:r>
            <a:r>
              <a:rPr lang="ru-RU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самосовмещённого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двойного и четырёхкратного </a:t>
            </a:r>
            <a:r>
              <a:rPr lang="ru-RU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паттернирования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9104879" y="19708452"/>
            <a:ext cx="7880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ИССЛЕДУЕМЫЕ ОБЪЕКТЫ</a:t>
            </a:r>
            <a:endParaRPr lang="ru-RU" sz="2800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6" name="Прямая со стрелкой 115"/>
          <p:cNvCxnSpPr/>
          <p:nvPr/>
        </p:nvCxnSpPr>
        <p:spPr bwMode="auto">
          <a:xfrm flipH="1">
            <a:off x="11991552" y="21191274"/>
            <a:ext cx="931502" cy="3524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7" name="Прямая со стрелкой 116"/>
          <p:cNvCxnSpPr>
            <a:stCxn id="108" idx="2"/>
          </p:cNvCxnSpPr>
          <p:nvPr/>
        </p:nvCxnSpPr>
        <p:spPr bwMode="auto">
          <a:xfrm>
            <a:off x="12915683" y="21189455"/>
            <a:ext cx="3382117" cy="3579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8" name="Прямая со стрелкой 117"/>
          <p:cNvCxnSpPr>
            <a:stCxn id="108" idx="2"/>
          </p:cNvCxnSpPr>
          <p:nvPr/>
        </p:nvCxnSpPr>
        <p:spPr bwMode="auto">
          <a:xfrm flipH="1">
            <a:off x="9760171" y="21189455"/>
            <a:ext cx="3155512" cy="3579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9" name="Прямая со стрелкой 118"/>
          <p:cNvCxnSpPr/>
          <p:nvPr/>
        </p:nvCxnSpPr>
        <p:spPr bwMode="auto">
          <a:xfrm>
            <a:off x="12915682" y="21190821"/>
            <a:ext cx="1304043" cy="3177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0" name="Стрелка вниз 119"/>
          <p:cNvSpPr/>
          <p:nvPr/>
        </p:nvSpPr>
        <p:spPr bwMode="auto">
          <a:xfrm>
            <a:off x="12874643" y="24055962"/>
            <a:ext cx="436341" cy="489204"/>
          </a:xfrm>
          <a:prstGeom prst="down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ＭＳ Ｐゴシック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5" name="Таблица 1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511152"/>
              </p:ext>
            </p:extLst>
          </p:nvPr>
        </p:nvGraphicFramePr>
        <p:xfrm>
          <a:off x="18385972" y="11922840"/>
          <a:ext cx="10103432" cy="81076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{69C7853C-536D-4A76-A0AE-DD22124D55A5}</a:tableStyleId>
              </a:tblPr>
              <a:tblGrid>
                <a:gridCol w="1411852"/>
                <a:gridCol w="1765005"/>
                <a:gridCol w="2633108"/>
                <a:gridCol w="2406724"/>
                <a:gridCol w="1886743"/>
              </a:tblGrid>
              <a:tr h="378031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Мате-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риалы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Условия сушки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Относительная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скорость травления в</a:t>
                      </a:r>
                      <a:r>
                        <a:rPr lang="ru-RU" sz="2800" spc="-2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CF</a:t>
                      </a:r>
                      <a:r>
                        <a:rPr lang="ru-RU" sz="280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Относитель-ная</a:t>
                      </a:r>
                      <a:r>
                        <a:rPr lang="ru-RU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скорость травления в</a:t>
                      </a:r>
                      <a:r>
                        <a:rPr lang="ru-RU" sz="2800" spc="-2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</a:t>
                      </a:r>
                      <a:r>
                        <a:rPr lang="ru-RU" sz="280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spc="-5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Диэлект-рическая</a:t>
                      </a:r>
                      <a:r>
                        <a:rPr lang="ru-RU" sz="2800" spc="-5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постоянная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51213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TiOx-1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250°C/60c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0.46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7.2</a:t>
                      </a:r>
                      <a:endParaRPr lang="ru-RU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512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300°C/60c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1.24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0.22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6.8</a:t>
                      </a:r>
                      <a:endParaRPr lang="ru-RU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51213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TiOx-2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250°C/60c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</a:t>
                      </a:r>
                      <a:endParaRPr lang="ru-RU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512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300°C/60c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10.4</a:t>
                      </a:r>
                      <a:endParaRPr lang="ru-RU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51213">
                <a:tc rowSpan="3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ZrOx-1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250°C/120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0.68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14.04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</a:t>
                      </a:r>
                      <a:endParaRPr lang="ru-RU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512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300°C/120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0.39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7.32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ru-RU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512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350°C/120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0.21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1.55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ru-RU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51213">
                <a:tc rowSpan="3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ZrOx-2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250°C/120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0.34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4.46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ru-RU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512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300°C/120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0.23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1.29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ru-RU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512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350°C/120</a:t>
                      </a: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0.10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ru-RU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51213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ZrOx-3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250°C/60c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2.66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ru-RU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512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300°C/60c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0.37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ru-RU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51213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HfOx-1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250°C/60c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ru-RU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512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300°C/60c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0.21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ru-RU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51213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WOx-1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350°C/120</a:t>
                      </a: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2.85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0.51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ru-RU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AlOx-1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350°C/60c</a:t>
                      </a:r>
                      <a:endParaRPr lang="ru-RU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0.61</a:t>
                      </a:r>
                      <a:endParaRPr lang="ru-RU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endParaRPr lang="ru-RU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56" name="TextBox 155">
            <a:extLst>
              <a:ext uri="{FF2B5EF4-FFF2-40B4-BE49-F238E27FC236}">
                <a16:creationId xmlns:a16="http://schemas.microsoft.com/office/drawing/2014/main" xmlns="" id="{5941C383-1F84-453D-A07D-0C7FFD5780ED}"/>
              </a:ext>
            </a:extLst>
          </p:cNvPr>
          <p:cNvSpPr txBox="1"/>
          <p:nvPr/>
        </p:nvSpPr>
        <p:spPr>
          <a:xfrm>
            <a:off x="19481631" y="24813396"/>
            <a:ext cx="8826768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Рис. 1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Металлические следы исследуемых материалов</a:t>
            </a:r>
            <a:endParaRPr lang="en-US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xmlns="" id="{5941C383-1F84-453D-A07D-0C7FFD5780ED}"/>
              </a:ext>
            </a:extLst>
          </p:cNvPr>
          <p:cNvSpPr txBox="1"/>
          <p:nvPr/>
        </p:nvSpPr>
        <p:spPr>
          <a:xfrm>
            <a:off x="18159549" y="20236181"/>
            <a:ext cx="1091160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1.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8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св-тва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жёстких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масок из новых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</a:t>
            </a: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8" name="Рисунок 15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85972" y="20969678"/>
            <a:ext cx="4715610" cy="381600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159" name="Рисунок 15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61773" y="20958798"/>
            <a:ext cx="4827631" cy="38377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161" name="Прямоугольник 160"/>
          <p:cNvSpPr/>
          <p:nvPr/>
        </p:nvSpPr>
        <p:spPr>
          <a:xfrm>
            <a:off x="490216" y="18583565"/>
            <a:ext cx="68203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предыдущих работ </a:t>
            </a:r>
            <a:r>
              <a:rPr lang="en-US" sz="32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[2,3]</a:t>
            </a:r>
            <a:endParaRPr lang="ru-RU" sz="3200" dirty="0"/>
          </a:p>
        </p:txBody>
      </p:sp>
      <p:sp>
        <p:nvSpPr>
          <p:cNvPr id="2" name="Овал 1"/>
          <p:cNvSpPr/>
          <p:nvPr/>
        </p:nvSpPr>
        <p:spPr>
          <a:xfrm>
            <a:off x="17346706" y="1076753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4370</TotalTime>
  <Words>567</Words>
  <Application>Microsoft Office PowerPoint</Application>
  <PresentationFormat>Произвольный</PresentationFormat>
  <Paragraphs>133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MS PGothic</vt:lpstr>
      <vt:lpstr>MS PGothic</vt:lpstr>
      <vt:lpstr>Arial</vt:lpstr>
      <vt:lpstr>Calibri</vt:lpstr>
      <vt:lpstr>DejaVu Sans</vt:lpstr>
      <vt:lpstr>Lucida Grande</vt:lpstr>
      <vt:lpstr>Times</vt:lpstr>
      <vt:lpstr>Times New Roman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Карина</dc:creator>
  <dc:description/>
  <cp:lastModifiedBy>Учетная запись Майкрософт</cp:lastModifiedBy>
  <cp:revision>435</cp:revision>
  <dcterms:created xsi:type="dcterms:W3CDTF">2010-04-06T13:27:58Z</dcterms:created>
  <dcterms:modified xsi:type="dcterms:W3CDTF">2022-10-25T10:40:16Z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