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28803600" cy="36004500"/>
  <p:notesSz cx="7559675" cy="10691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33" d="100"/>
          <a:sy n="33" d="100"/>
        </p:scale>
        <p:origin x="878" y="-71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440000" y="1441440"/>
            <a:ext cx="25923600" cy="60004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7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1440000" y="8400960"/>
            <a:ext cx="2592360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1440000" y="20811960"/>
            <a:ext cx="2592360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1440000" y="1441440"/>
            <a:ext cx="25923600" cy="60004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7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1440000" y="8400960"/>
            <a:ext cx="1265040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14723280" y="8400960"/>
            <a:ext cx="1265040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1440000" y="20811960"/>
            <a:ext cx="1265040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14723280" y="20811960"/>
            <a:ext cx="1265040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1440000" y="1441440"/>
            <a:ext cx="25923600" cy="60004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7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1440000" y="8400960"/>
            <a:ext cx="834732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10204920" y="8400960"/>
            <a:ext cx="834732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18970200" y="8400960"/>
            <a:ext cx="834732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1440000" y="20811960"/>
            <a:ext cx="834732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10204920" y="20811960"/>
            <a:ext cx="834732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18970200" y="20811960"/>
            <a:ext cx="834732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440000" y="1441440"/>
            <a:ext cx="25923600" cy="60004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7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1440000" y="8400960"/>
            <a:ext cx="25923600" cy="23761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1440000" y="1441440"/>
            <a:ext cx="25923600" cy="60004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7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1440000" y="8400960"/>
            <a:ext cx="25923600" cy="23761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1440000" y="1441440"/>
            <a:ext cx="25923600" cy="60004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7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1440000" y="8400960"/>
            <a:ext cx="12650400" cy="23761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14723280" y="8400960"/>
            <a:ext cx="12650400" cy="23761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1440000" y="1441440"/>
            <a:ext cx="25923600" cy="60004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7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1440000" y="1441440"/>
            <a:ext cx="25923600" cy="278157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1440000" y="1441440"/>
            <a:ext cx="25923600" cy="60004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7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1440000" y="8400960"/>
            <a:ext cx="1265040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14723280" y="8400960"/>
            <a:ext cx="12650400" cy="23761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1440000" y="20811960"/>
            <a:ext cx="1265040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1440000" y="1441440"/>
            <a:ext cx="25923600" cy="60004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7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1440000" y="8400960"/>
            <a:ext cx="12650400" cy="23761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14723280" y="8400960"/>
            <a:ext cx="1265040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14723280" y="20811960"/>
            <a:ext cx="1265040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1440000" y="1441440"/>
            <a:ext cx="25923600" cy="60004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7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1440000" y="8400960"/>
            <a:ext cx="1265040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14723280" y="8400960"/>
            <a:ext cx="1265040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1440000" y="20811960"/>
            <a:ext cx="2592360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440000" y="1441440"/>
            <a:ext cx="25923600" cy="6000480"/>
          </a:xfrm>
          <a:prstGeom prst="rect">
            <a:avLst/>
          </a:prstGeom>
        </p:spPr>
        <p:txBody>
          <a:bodyPr lIns="370440" tIns="185040" rIns="370440" bIns="18504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7800" b="0" strike="noStrike" spc="-1">
                <a:solidFill>
                  <a:srgbClr val="000000"/>
                </a:solidFill>
                <a:latin typeface="Calibri"/>
              </a:rPr>
              <a:t>Образец заголовка</a:t>
            </a:r>
            <a:endParaRPr lang="en-US" sz="17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1440000" y="8400960"/>
            <a:ext cx="25923600" cy="23761440"/>
          </a:xfrm>
          <a:prstGeom prst="rect">
            <a:avLst/>
          </a:prstGeom>
        </p:spPr>
        <p:txBody>
          <a:bodyPr lIns="370440" tIns="185040" rIns="370440" bIns="185040">
            <a:noAutofit/>
          </a:bodyPr>
          <a:lstStyle/>
          <a:p>
            <a:pPr marL="1387440" indent="-1387080">
              <a:lnSpc>
                <a:spcPct val="100000"/>
              </a:lnSpc>
              <a:spcBef>
                <a:spcPts val="25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13000" b="0" strike="noStrike" spc="-1">
                <a:solidFill>
                  <a:srgbClr val="000000"/>
                </a:solidFill>
                <a:latin typeface="Calibri"/>
              </a:rPr>
              <a:t>Образец текста</a:t>
            </a:r>
          </a:p>
          <a:p>
            <a:pPr marL="3008160" lvl="1" indent="-1155240">
              <a:lnSpc>
                <a:spcPct val="100000"/>
              </a:lnSpc>
              <a:spcBef>
                <a:spcPts val="2259"/>
              </a:spcBef>
              <a:buClr>
                <a:srgbClr val="000000"/>
              </a:buClr>
              <a:buFont typeface="Arial"/>
              <a:buChar char="–"/>
            </a:pPr>
            <a:r>
              <a:rPr lang="en-US" sz="11300" b="0" strike="noStrike" spc="-1">
                <a:solidFill>
                  <a:srgbClr val="000000"/>
                </a:solidFill>
                <a:latin typeface="Calibri"/>
              </a:rPr>
              <a:t>Второй уровень</a:t>
            </a:r>
          </a:p>
          <a:p>
            <a:pPr marL="4627440" lvl="2" indent="-925200">
              <a:lnSpc>
                <a:spcPct val="100000"/>
              </a:lnSpc>
              <a:spcBef>
                <a:spcPts val="1939"/>
              </a:spcBef>
              <a:buClr>
                <a:srgbClr val="000000"/>
              </a:buClr>
              <a:buFont typeface="Arial"/>
              <a:buChar char="•"/>
            </a:pPr>
            <a:r>
              <a:rPr lang="en-US" sz="9700" b="0" strike="noStrike" spc="-1">
                <a:solidFill>
                  <a:srgbClr val="000000"/>
                </a:solidFill>
                <a:latin typeface="Calibri"/>
              </a:rPr>
              <a:t>Третий уровень</a:t>
            </a:r>
          </a:p>
          <a:p>
            <a:pPr marL="6478560" lvl="3" indent="-925200">
              <a:lnSpc>
                <a:spcPct val="100000"/>
              </a:lnSpc>
              <a:spcBef>
                <a:spcPts val="1621"/>
              </a:spcBef>
              <a:buClr>
                <a:srgbClr val="000000"/>
              </a:buClr>
              <a:buFont typeface="Arial"/>
              <a:buChar char="–"/>
            </a:pPr>
            <a:r>
              <a:rPr lang="en-US" sz="8100" b="0" strike="noStrike" spc="-1">
                <a:solidFill>
                  <a:srgbClr val="000000"/>
                </a:solidFill>
                <a:latin typeface="Calibri"/>
              </a:rPr>
              <a:t>Четвертый уровень</a:t>
            </a:r>
          </a:p>
          <a:p>
            <a:pPr marL="8331120" lvl="4" indent="-925200">
              <a:lnSpc>
                <a:spcPct val="100000"/>
              </a:lnSpc>
              <a:spcBef>
                <a:spcPts val="1621"/>
              </a:spcBef>
              <a:buClr>
                <a:srgbClr val="000000"/>
              </a:buClr>
              <a:buFont typeface="Arial"/>
              <a:buChar char="»"/>
            </a:pPr>
            <a:r>
              <a:rPr lang="en-US" sz="8100" b="0" strike="noStrike" spc="-1">
                <a:solidFill>
                  <a:srgbClr val="000000"/>
                </a:solidFill>
                <a:latin typeface="Calibri"/>
              </a:rPr>
              <a:t>Пятый уровень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1440000" y="33370920"/>
            <a:ext cx="6721200" cy="1917360"/>
          </a:xfrm>
          <a:prstGeom prst="rect">
            <a:avLst/>
          </a:prstGeom>
        </p:spPr>
        <p:txBody>
          <a:bodyPr lIns="370440" tIns="185040" rIns="370440" bIns="185040" anchor="ctr">
            <a:noAutofit/>
          </a:bodyPr>
          <a:lstStyle/>
          <a:p>
            <a:endParaRPr lang="ru-RU" sz="24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9840960" y="33370920"/>
            <a:ext cx="9121320" cy="1917360"/>
          </a:xfrm>
          <a:prstGeom prst="rect">
            <a:avLst/>
          </a:prstGeom>
        </p:spPr>
        <p:txBody>
          <a:bodyPr lIns="370440" tIns="185040" rIns="370440" bIns="185040" anchor="ctr">
            <a:noAutofit/>
          </a:bodyPr>
          <a:lstStyle/>
          <a:p>
            <a:endParaRPr lang="ru-RU" sz="2400" b="0" strike="noStrike" spc="-1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20642400" y="33370920"/>
            <a:ext cx="6721200" cy="1917360"/>
          </a:xfrm>
          <a:prstGeom prst="rect">
            <a:avLst/>
          </a:prstGeom>
        </p:spPr>
        <p:txBody>
          <a:bodyPr lIns="370440" tIns="185040" rIns="370440" bIns="185040" anchor="ctr">
            <a:noAutofit/>
          </a:bodyPr>
          <a:lstStyle/>
          <a:p>
            <a:pPr algn="r">
              <a:lnSpc>
                <a:spcPct val="100000"/>
              </a:lnSpc>
            </a:pPr>
            <a:fld id="{1B352CE8-5EE2-4A98-A556-BFAC8ACE6DAD}" type="slidenum">
              <a:rPr lang="ru-RU" sz="4900" b="0" strike="noStrike" spc="-1">
                <a:solidFill>
                  <a:srgbClr val="8B8B8B"/>
                </a:solidFill>
                <a:latin typeface="Arial"/>
              </a:rPr>
              <a:t>‹#›</a:t>
            </a:fld>
            <a:endParaRPr lang="ru-RU" sz="49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ustomShape 1"/>
          <p:cNvSpPr/>
          <p:nvPr/>
        </p:nvSpPr>
        <p:spPr>
          <a:xfrm>
            <a:off x="0" y="0"/>
            <a:ext cx="28803240" cy="59767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42" name="Picture 174"/>
          <p:cNvPicPr/>
          <p:nvPr/>
        </p:nvPicPr>
        <p:blipFill>
          <a:blip r:embed="rId2">
            <a:lum bright="10000"/>
          </a:blip>
          <a:stretch/>
        </p:blipFill>
        <p:spPr>
          <a:xfrm>
            <a:off x="360" y="216360"/>
            <a:ext cx="9241200" cy="5544360"/>
          </a:xfrm>
          <a:prstGeom prst="rect">
            <a:avLst/>
          </a:prstGeom>
          <a:ln>
            <a:noFill/>
          </a:ln>
        </p:spPr>
      </p:pic>
      <p:sp>
        <p:nvSpPr>
          <p:cNvPr id="43" name="CustomShape 2"/>
          <p:cNvSpPr/>
          <p:nvPr/>
        </p:nvSpPr>
        <p:spPr>
          <a:xfrm>
            <a:off x="0" y="288360"/>
            <a:ext cx="28803240" cy="1004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6000" b="1" strike="noStrike" spc="-1" dirty="0" err="1">
                <a:solidFill>
                  <a:srgbClr val="1F497D"/>
                </a:solidFill>
                <a:latin typeface="Times New Roman"/>
              </a:rPr>
              <a:t>IⅤ</a:t>
            </a:r>
            <a:r>
              <a:rPr lang="ru-RU" sz="6000" b="1" strike="noStrike" spc="-1" dirty="0">
                <a:solidFill>
                  <a:srgbClr val="1F497D"/>
                </a:solidFill>
                <a:latin typeface="Times New Roman"/>
              </a:rPr>
              <a:t> Международная конференция</a:t>
            </a:r>
            <a:endParaRPr lang="ru-RU" sz="6000" b="0" strike="noStrike" spc="-1" dirty="0">
              <a:latin typeface="Arial"/>
            </a:endParaRPr>
          </a:p>
        </p:txBody>
      </p:sp>
      <p:sp>
        <p:nvSpPr>
          <p:cNvPr id="44" name="CustomShape 3"/>
          <p:cNvSpPr/>
          <p:nvPr/>
        </p:nvSpPr>
        <p:spPr>
          <a:xfrm>
            <a:off x="1296360" y="25371000"/>
            <a:ext cx="10584720" cy="699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4000" b="1" strike="noStrike" spc="-1" dirty="0">
                <a:solidFill>
                  <a:srgbClr val="1F497D"/>
                </a:solidFill>
                <a:latin typeface="Times New Roman"/>
              </a:rPr>
              <a:t>Литература</a:t>
            </a:r>
            <a:endParaRPr lang="ru-RU" sz="4000" b="0" strike="noStrike" spc="-1" dirty="0">
              <a:latin typeface="Arial"/>
            </a:endParaRPr>
          </a:p>
        </p:txBody>
      </p:sp>
      <p:sp>
        <p:nvSpPr>
          <p:cNvPr id="45" name="CustomShape 4"/>
          <p:cNvSpPr/>
          <p:nvPr/>
        </p:nvSpPr>
        <p:spPr>
          <a:xfrm>
            <a:off x="0" y="5905080"/>
            <a:ext cx="28803240" cy="1568206"/>
          </a:xfrm>
          <a:prstGeom prst="rect">
            <a:avLst/>
          </a:prstGeom>
          <a:ln>
            <a:solidFill>
              <a:schemeClr val="bg1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4800" b="1" spc="-1" dirty="0">
                <a:solidFill>
                  <a:srgbClr val="1F497D"/>
                </a:solidFill>
                <a:latin typeface="Times New Roman"/>
              </a:rPr>
              <a:t>СИНТЕЗ МИКРОУРОВНЕВЫХ СТРУКТУР КОМПОЗИТНЫХ МАТЕРИАЛОВ</a:t>
            </a:r>
          </a:p>
          <a:p>
            <a:pPr algn="ctr">
              <a:lnSpc>
                <a:spcPct val="100000"/>
              </a:lnSpc>
            </a:pPr>
            <a:r>
              <a:rPr lang="ru-RU" sz="4800" b="1" strike="noStrike" spc="-1" dirty="0">
                <a:solidFill>
                  <a:srgbClr val="1F497D"/>
                </a:solidFill>
                <a:latin typeface="Times New Roman"/>
              </a:rPr>
              <a:t>Братухин И.Ю., Крячко А.Ф., </a:t>
            </a:r>
            <a:r>
              <a:rPr lang="ru-RU" sz="4800" b="1" strike="noStrike" spc="-1" dirty="0" err="1">
                <a:solidFill>
                  <a:srgbClr val="1F497D"/>
                </a:solidFill>
                <a:latin typeface="Times New Roman"/>
              </a:rPr>
              <a:t>Шакин</a:t>
            </a:r>
            <a:r>
              <a:rPr lang="ru-RU" sz="4800" b="1" strike="noStrike" spc="-1" dirty="0">
                <a:solidFill>
                  <a:srgbClr val="1F497D"/>
                </a:solidFill>
                <a:latin typeface="Times New Roman"/>
              </a:rPr>
              <a:t> О.В., Ревунов Г.М.</a:t>
            </a:r>
            <a:endParaRPr lang="ru-RU" sz="4800" b="0" strike="noStrike" spc="-1" dirty="0">
              <a:latin typeface="Arial"/>
            </a:endParaRPr>
          </a:p>
        </p:txBody>
      </p:sp>
      <p:sp>
        <p:nvSpPr>
          <p:cNvPr id="46" name="Line 5"/>
          <p:cNvSpPr/>
          <p:nvPr/>
        </p:nvSpPr>
        <p:spPr>
          <a:xfrm>
            <a:off x="0" y="25273440"/>
            <a:ext cx="28803600" cy="1440"/>
          </a:xfrm>
          <a:prstGeom prst="line">
            <a:avLst/>
          </a:prstGeom>
          <a:ln w="63360">
            <a:solidFill>
              <a:schemeClr val="tx2">
                <a:lumMod val="7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7" name="CustomShape 6"/>
          <p:cNvSpPr/>
          <p:nvPr/>
        </p:nvSpPr>
        <p:spPr>
          <a:xfrm>
            <a:off x="25779240" y="189000"/>
            <a:ext cx="2808000" cy="1309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4000" b="1" strike="noStrike" spc="-1" dirty="0">
                <a:solidFill>
                  <a:srgbClr val="1F497D"/>
                </a:solidFill>
                <a:latin typeface="Times New Roman"/>
              </a:rPr>
              <a:t>МОСКВА</a:t>
            </a:r>
            <a:endParaRPr lang="ru-RU" sz="40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4000" b="1" spc="-1" dirty="0">
                <a:solidFill>
                  <a:srgbClr val="1F497D"/>
                </a:solidFill>
                <a:latin typeface="Times New Roman"/>
              </a:rPr>
              <a:t>24</a:t>
            </a:r>
            <a:r>
              <a:rPr lang="ru-RU" sz="4000" b="1" strike="noStrike" spc="-1" dirty="0">
                <a:solidFill>
                  <a:srgbClr val="1F497D"/>
                </a:solidFill>
                <a:latin typeface="Times New Roman"/>
              </a:rPr>
              <a:t>-26 ОКТ</a:t>
            </a:r>
            <a:endParaRPr lang="ru-RU" sz="4000" b="0" strike="noStrike" spc="-1" dirty="0">
              <a:latin typeface="Arial"/>
            </a:endParaRPr>
          </a:p>
        </p:txBody>
      </p:sp>
      <p:sp>
        <p:nvSpPr>
          <p:cNvPr id="48" name="CustomShape 7"/>
          <p:cNvSpPr/>
          <p:nvPr/>
        </p:nvSpPr>
        <p:spPr>
          <a:xfrm>
            <a:off x="0" y="1368360"/>
            <a:ext cx="28803240" cy="913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5400" b="1" strike="noStrike" spc="-1">
                <a:solidFill>
                  <a:srgbClr val="000000"/>
                </a:solidFill>
                <a:latin typeface="Times New Roman"/>
              </a:rPr>
              <a:t>Математическое моделирование в материаловедении электронных компонентов</a:t>
            </a:r>
            <a:endParaRPr lang="ru-RU" sz="5400" b="0" strike="noStrike" spc="-1">
              <a:latin typeface="Arial"/>
            </a:endParaRPr>
          </a:p>
        </p:txBody>
      </p:sp>
      <p:sp>
        <p:nvSpPr>
          <p:cNvPr id="49" name="CustomShape 8"/>
          <p:cNvSpPr/>
          <p:nvPr/>
        </p:nvSpPr>
        <p:spPr>
          <a:xfrm rot="16200000">
            <a:off x="24912269" y="536342"/>
            <a:ext cx="1219863" cy="64487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3600" b="1" strike="noStrike" spc="-1" dirty="0">
                <a:solidFill>
                  <a:srgbClr val="FFFFFF"/>
                </a:solidFill>
                <a:latin typeface="Times New Roman"/>
              </a:rPr>
              <a:t> </a:t>
            </a:r>
            <a:r>
              <a:rPr lang="ru-RU" sz="3600" b="0" strike="noStrike" spc="-1" dirty="0">
                <a:solidFill>
                  <a:srgbClr val="1F497D"/>
                </a:solidFill>
                <a:latin typeface="Times New Roman"/>
              </a:rPr>
              <a:t>2022</a:t>
            </a:r>
            <a:endParaRPr lang="ru-RU" sz="3600" b="0" strike="noStrike" spc="-1" dirty="0">
              <a:latin typeface="Arial"/>
            </a:endParaRPr>
          </a:p>
        </p:txBody>
      </p:sp>
      <p:sp>
        <p:nvSpPr>
          <p:cNvPr id="50" name="CustomShape 9"/>
          <p:cNvSpPr/>
          <p:nvPr/>
        </p:nvSpPr>
        <p:spPr>
          <a:xfrm>
            <a:off x="0" y="31899960"/>
            <a:ext cx="28803240" cy="4104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E2A95AE-50C2-46CC-B716-C084BE3AD05B}"/>
              </a:ext>
            </a:extLst>
          </p:cNvPr>
          <p:cNvSpPr txBox="1"/>
          <p:nvPr/>
        </p:nvSpPr>
        <p:spPr>
          <a:xfrm>
            <a:off x="1296360" y="26322413"/>
            <a:ext cx="26731440" cy="41470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270510" algn="just">
              <a:lnSpc>
                <a:spcPct val="150000"/>
              </a:lnSpc>
            </a:pPr>
            <a:r>
              <a:rPr lang="ru-RU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1.	Бибиков С.Б., Титов А.Н., Черепанов А.К. Синтез материала с заданным коэффициентом отражения в широком диапазоне частот и углов падения. Труды XV Международной научно-технической конференции «Радиолокация, навигация, связь», 2009, г. Воронеж. Изд. НПФ «</a:t>
            </a:r>
            <a:r>
              <a:rPr lang="ru-RU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Саквоее</a:t>
            </a:r>
            <a:r>
              <a:rPr lang="ru-RU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» (ISBN 978-5-904259-01-3). С. 1578-1584.</a:t>
            </a:r>
            <a:endParaRPr lang="ru-RU" sz="3600" dirty="0">
              <a:effectLst/>
              <a:latin typeface="Cambria" panose="020405030504060302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270510" algn="just">
              <a:lnSpc>
                <a:spcPct val="150000"/>
              </a:lnSpc>
            </a:pPr>
            <a:r>
              <a:rPr lang="ru-RU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2.	Кузнецов П.А., Зворыгин Р.Г., Бибиков С.Б. Исследование на атомно-силовом микроскопе кинетики кристаллизации </a:t>
            </a:r>
            <a:r>
              <a:rPr lang="ru-RU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нанокристаллического</a:t>
            </a:r>
            <a:r>
              <a:rPr lang="ru-RU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сплава 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Fe</a:t>
            </a:r>
            <a:r>
              <a:rPr lang="ru-RU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Cu</a:t>
            </a:r>
            <a:r>
              <a:rPr lang="ru-RU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Nb</a:t>
            </a:r>
            <a:r>
              <a:rPr lang="ru-RU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Si</a:t>
            </a:r>
            <a:r>
              <a:rPr lang="ru-RU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ru-RU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и создание на его основе систем электромагнитной защиты. Металлы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, 2005, №6, 25-31.</a:t>
            </a:r>
            <a:endParaRPr lang="ru-RU" sz="3600" dirty="0">
              <a:effectLst/>
              <a:latin typeface="Cambria" panose="020405030504060302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04CBEC14-180B-4676-8DB0-398868A94A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4761432" y="3648300"/>
            <a:ext cx="3266368" cy="1014155"/>
          </a:xfrm>
          <a:prstGeom prst="rect">
            <a:avLst/>
          </a:prstGeom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AB0973DC-31D7-41D5-89AB-520621C7BD8D}"/>
              </a:ext>
            </a:extLst>
          </p:cNvPr>
          <p:cNvSpPr/>
          <p:nvPr/>
        </p:nvSpPr>
        <p:spPr>
          <a:xfrm>
            <a:off x="775262" y="9604518"/>
            <a:ext cx="6569700" cy="233864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 работе рассмотрены особенности требований к свойствам экранирующих материалов. Также выполнено моделирование никель-цинковых радиопоглощающих ферритов с целью повышения эксплуатационных характеристик.</a:t>
            </a:r>
            <a:endParaRPr lang="ru-RU" sz="2400" dirty="0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476BEC00-F421-4945-A5F9-F9F92F83F0BB}"/>
              </a:ext>
            </a:extLst>
          </p:cNvPr>
          <p:cNvSpPr/>
          <p:nvPr/>
        </p:nvSpPr>
        <p:spPr>
          <a:xfrm>
            <a:off x="775441" y="8011314"/>
            <a:ext cx="6569521" cy="156820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Аннотация</a:t>
            </a:r>
            <a:endParaRPr lang="ru-RU" sz="3200" dirty="0"/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C4524550-7F0B-45D6-AE86-260BBE189D3A}"/>
              </a:ext>
            </a:extLst>
          </p:cNvPr>
          <p:cNvSpPr/>
          <p:nvPr/>
        </p:nvSpPr>
        <p:spPr>
          <a:xfrm>
            <a:off x="775441" y="14079805"/>
            <a:ext cx="6569701" cy="987150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270510" algn="just">
              <a:lnSpc>
                <a:spcPct val="150000"/>
              </a:lnSpc>
            </a:pP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Задача моделирования микроструктур может быть решена на основе использования методов Монте-Карло для построения топологических особенностей или определения составляющих характеристик в соответствии с некоторым стохастическим распределением внутри элементарных объемов функциональных материалов в виде достаточно большого количества регулярных ячеек. Этот подход дает возможность устранить основную проблему реализации, заключающуюся в необходимость использования значительной памяти вычислительной машины и выполнения большого количества вычислений, благодаря довольно простой доменной декомпозиции, что может быть эффективно реализовано с помощью технологий параллельных и распределённых вычислений.</a:t>
            </a:r>
            <a:endParaRPr lang="ru-RU" sz="2400" dirty="0">
              <a:effectLst/>
              <a:latin typeface="Cambria" panose="020405030504060302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651D43DA-43FC-4B6C-A6D8-34F7D9639DCB}"/>
              </a:ext>
            </a:extLst>
          </p:cNvPr>
          <p:cNvSpPr/>
          <p:nvPr/>
        </p:nvSpPr>
        <p:spPr>
          <a:xfrm>
            <a:off x="775621" y="12496397"/>
            <a:ext cx="6569701" cy="156820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Введение</a:t>
            </a:r>
            <a:endParaRPr lang="ru-RU" sz="3200" dirty="0"/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B16639C8-135A-4BBD-910F-C5FF7944F2CE}"/>
              </a:ext>
            </a:extLst>
          </p:cNvPr>
          <p:cNvSpPr/>
          <p:nvPr/>
        </p:nvSpPr>
        <p:spPr>
          <a:xfrm>
            <a:off x="8489226" y="9580281"/>
            <a:ext cx="8720251" cy="720121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270510" algn="just">
              <a:lnSpc>
                <a:spcPct val="150000"/>
              </a:lnSpc>
            </a:pP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Важнейшим параметром, описывающим радиопоглощающие свойства</a:t>
            </a:r>
            <a:r>
              <a:rPr lang="ru-RU" sz="24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, является коэффициент 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отражения. На основании анализа данных выявлено, что коэффициент отражения является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структурочувствительным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параметром и влиять на него можно с помощью изменения размеров зерна феррита. Для достижения этой цели в настоящей работе были использованы два технологических приема - спекание в присутствии жидкой фазы (при легировании оксидом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вистута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) и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дошихтовка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крупнозернистой фракцией (КЗФ) готового феррита того же состава [1].</a:t>
            </a:r>
          </a:p>
          <a:p>
            <a:pPr indent="270510" algn="just">
              <a:lnSpc>
                <a:spcPct val="150000"/>
              </a:lnSpc>
            </a:pP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Для отображения его изменения в широком диапазоне частот были построены частотные зависимости коэффициента отражения рассматриваемых четырех партий образцов (рис. 1).</a:t>
            </a:r>
            <a:endParaRPr lang="ru-RU" sz="2400" dirty="0">
              <a:effectLst/>
              <a:latin typeface="Cambria" panose="020405030504060302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FEF4AB04-BC40-4DD3-94DD-10E6CB7AE4D0}"/>
              </a:ext>
            </a:extLst>
          </p:cNvPr>
          <p:cNvSpPr/>
          <p:nvPr/>
        </p:nvSpPr>
        <p:spPr>
          <a:xfrm>
            <a:off x="8489226" y="8012075"/>
            <a:ext cx="8720251" cy="156820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latin typeface="Times New Roman" panose="02020603050405020304" pitchFamily="18" charset="0"/>
              </a:rPr>
              <a:t>Моделирование радиопоглощающих материалов</a:t>
            </a:r>
            <a:endParaRPr lang="ru-RU" sz="3200" dirty="0"/>
          </a:p>
        </p:txBody>
      </p:sp>
      <p:pic>
        <p:nvPicPr>
          <p:cNvPr id="36" name="Рисунок 35">
            <a:extLst>
              <a:ext uri="{FF2B5EF4-FFF2-40B4-BE49-F238E27FC236}">
                <a16:creationId xmlns:a16="http://schemas.microsoft.com/office/drawing/2014/main" id="{DFE40BE7-F39E-4543-A5D2-C8694C2D8EBE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9226" y="17671917"/>
            <a:ext cx="8720251" cy="6102077"/>
          </a:xfrm>
          <a:prstGeom prst="rect">
            <a:avLst/>
          </a:prstGeom>
          <a:noFill/>
          <a:ln>
            <a:noFill/>
          </a:ln>
        </p:spPr>
      </p:pic>
      <p:pic>
        <p:nvPicPr>
          <p:cNvPr id="37" name="Рисунок 36">
            <a:extLst>
              <a:ext uri="{FF2B5EF4-FFF2-40B4-BE49-F238E27FC236}">
                <a16:creationId xmlns:a16="http://schemas.microsoft.com/office/drawing/2014/main" id="{C4358536-AD2E-4661-B31E-5B2FAB56DF08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28694" y="8012075"/>
            <a:ext cx="9407044" cy="6792550"/>
          </a:xfrm>
          <a:prstGeom prst="rect">
            <a:avLst/>
          </a:prstGeom>
          <a:noFill/>
          <a:ln>
            <a:noFill/>
          </a:ln>
        </p:spPr>
      </p:pic>
      <p:sp>
        <p:nvSpPr>
          <p:cNvPr id="38" name="Прямоугольник 37">
            <a:extLst>
              <a:ext uri="{FF2B5EF4-FFF2-40B4-BE49-F238E27FC236}">
                <a16:creationId xmlns:a16="http://schemas.microsoft.com/office/drawing/2014/main" id="{011364E4-2E65-42E1-B82E-91FA9E2A9940}"/>
              </a:ext>
            </a:extLst>
          </p:cNvPr>
          <p:cNvSpPr/>
          <p:nvPr/>
        </p:nvSpPr>
        <p:spPr>
          <a:xfrm>
            <a:off x="18973092" y="17822324"/>
            <a:ext cx="8862646" cy="581366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270510" algn="just">
              <a:lnSpc>
                <a:spcPct val="150000"/>
              </a:lnSpc>
            </a:pP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Таким образом анализ характеристик коэффициентов отражения показал, что наилучшими эксплуатационными свойствами обладают образцы, у которых размер зерна наибольший, то есть легированные висмутом и приготовленные с добавкой 2% крупнозернистой фракции. Образцы базовой партии имеют недостаточное поглощение электромагнитной энергии во всем частотном диапазоне, точка экстремума соответствующей кривой -13 дБ. Недостатком образцов партии, содержащей 2,5% крупнозернистой фракции, является недостаточное поглощение до 50 МГц, по модулю не превышающее 10 дБ.</a:t>
            </a:r>
            <a:endParaRPr lang="ru-RU" sz="2400" dirty="0">
              <a:effectLst/>
              <a:latin typeface="Cambria" panose="020405030504060302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9" name="Прямоугольник 38">
            <a:extLst>
              <a:ext uri="{FF2B5EF4-FFF2-40B4-BE49-F238E27FC236}">
                <a16:creationId xmlns:a16="http://schemas.microsoft.com/office/drawing/2014/main" id="{FA54DF9A-F00B-4C3E-86BD-C8C2631AF62B}"/>
              </a:ext>
            </a:extLst>
          </p:cNvPr>
          <p:cNvSpPr/>
          <p:nvPr/>
        </p:nvSpPr>
        <p:spPr>
          <a:xfrm>
            <a:off x="18973257" y="16229121"/>
            <a:ext cx="8862404" cy="156820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latin typeface="Times New Roman" panose="02020603050405020304" pitchFamily="18" charset="0"/>
              </a:rPr>
              <a:t>Выводы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4232</TotalTime>
  <Words>441</Words>
  <Application>Microsoft Office PowerPoint</Application>
  <PresentationFormat>Произвольный</PresentationFormat>
  <Paragraphs>19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Cambria</vt:lpstr>
      <vt:lpstr>Times New Roman</vt:lpstr>
      <vt:lpstr>Office Theme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Карина</dc:creator>
  <dc:description/>
  <cp:lastModifiedBy>Ревунов Глеб</cp:lastModifiedBy>
  <cp:revision>404</cp:revision>
  <dcterms:created xsi:type="dcterms:W3CDTF">2010-04-06T13:27:58Z</dcterms:created>
  <dcterms:modified xsi:type="dcterms:W3CDTF">2022-10-21T08:17:06Z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Произвольный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</vt:i4>
  </property>
</Properties>
</file>