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96325" cy="30275213"/>
  <p:notesSz cx="7102475" cy="10233025"/>
  <p:defaultTextStyle>
    <a:defPPr>
      <a:defRPr lang="ru-RU"/>
    </a:defPPr>
    <a:lvl1pPr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474788" indent="-115093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2951163" indent="-2305050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4427538" indent="-3457575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5903913" indent="-4610100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>
          <p15:clr>
            <a:srgbClr val="A4A3A4"/>
          </p15:clr>
        </p15:guide>
        <p15:guide id="2" pos="67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81C0"/>
    <a:srgbClr val="0F68AA"/>
    <a:srgbClr val="C5E6F9"/>
    <a:srgbClr val="B0E9F4"/>
    <a:srgbClr val="C9D8DB"/>
    <a:srgbClr val="0DB04B"/>
    <a:srgbClr val="0064A8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87" autoAdjust="0"/>
    <p:restoredTop sz="96323" autoAdjust="0"/>
  </p:normalViewPr>
  <p:slideViewPr>
    <p:cSldViewPr>
      <p:cViewPr varScale="1">
        <p:scale>
          <a:sx n="24" d="100"/>
          <a:sy n="24" d="100"/>
        </p:scale>
        <p:origin x="3768" y="84"/>
      </p:cViewPr>
      <p:guideLst>
        <p:guide orient="horz" pos="9536"/>
        <p:guide pos="67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work\&#1076;&#1072;&#1085;&#1085;&#1099;&#1077;%20&#1086;&#1090;%205-10\&#1056;&#1072;&#1089;&#1095;&#1077;&#1090;%20&#1087;&#1086;%20&#1084;&#1077;&#1078;&#1076;&#1086;&#1091;&#1079;&#1083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work\&#1076;&#1072;&#1085;&#1085;&#1099;&#1077;%20&#1086;&#1090;%205-10\&#1054;&#1073;&#1086;&#1073;&#1097;&#1105;&#1085;&#1085;&#1099;&#1077;%20&#1088;&#1077;&#1079;&#1091;&#1083;&#1100;&#1090;&#1072;&#1090;&#1099;%20&#1087;&#1086;%20&#1084;&#1077;&#1078;&#1076;&#1086;&#1091;&#1079;&#1083;&#1080;&#1102;%20&#8470;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400" b="0" i="0" baseline="0" dirty="0">
                <a:effectLst/>
              </a:rPr>
              <a:t>Δ</a:t>
            </a:r>
            <a:r>
              <a:rPr lang="ru-RU" sz="1400" b="0" i="0" baseline="0" dirty="0">
                <a:effectLst/>
              </a:rPr>
              <a:t>Е в точках центральной оси междоузлия 1 относительно локального минимума</a:t>
            </a:r>
            <a:endParaRPr lang="ru-RU" sz="1400" dirty="0">
              <a:effectLst/>
            </a:endParaRPr>
          </a:p>
        </c:rich>
      </c:tx>
      <c:layout>
        <c:manualLayout>
          <c:xMode val="edge"/>
          <c:yMode val="edge"/>
          <c:x val="0.1792430008748906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Результаты!$B$57:$B$69</c:f>
              <c:numCache>
                <c:formatCode>General</c:formatCode>
                <c:ptCount val="13"/>
                <c:pt idx="0">
                  <c:v>4.6244519999999998</c:v>
                </c:pt>
                <c:pt idx="1">
                  <c:v>4.3161550000000002</c:v>
                </c:pt>
                <c:pt idx="2">
                  <c:v>4.0078579999999997</c:v>
                </c:pt>
                <c:pt idx="3">
                  <c:v>3.8537097999999999</c:v>
                </c:pt>
                <c:pt idx="4">
                  <c:v>3.6995619999999998</c:v>
                </c:pt>
                <c:pt idx="5">
                  <c:v>3.3912650000000002</c:v>
                </c:pt>
                <c:pt idx="6">
                  <c:v>3.0829680000000002</c:v>
                </c:pt>
                <c:pt idx="7">
                  <c:v>2.7746710000000001</c:v>
                </c:pt>
                <c:pt idx="8">
                  <c:v>2.4663740000000001</c:v>
                </c:pt>
                <c:pt idx="9">
                  <c:v>2.3122259999999999</c:v>
                </c:pt>
                <c:pt idx="10">
                  <c:v>2.1580780000000002</c:v>
                </c:pt>
                <c:pt idx="11">
                  <c:v>1.8497809999999999</c:v>
                </c:pt>
                <c:pt idx="12">
                  <c:v>1.5414840000000001</c:v>
                </c:pt>
              </c:numCache>
            </c:numRef>
          </c:xVal>
          <c:yVal>
            <c:numRef>
              <c:f>Результаты!$C$57:$C$69</c:f>
              <c:numCache>
                <c:formatCode>General</c:formatCode>
                <c:ptCount val="13"/>
                <c:pt idx="0">
                  <c:v>3.6924048959954234</c:v>
                </c:pt>
                <c:pt idx="1">
                  <c:v>2.5647502879968669</c:v>
                </c:pt>
                <c:pt idx="2">
                  <c:v>0.40320695199625334</c:v>
                </c:pt>
                <c:pt idx="3">
                  <c:v>0</c:v>
                </c:pt>
                <c:pt idx="4">
                  <c:v>0.40321293599481578</c:v>
                </c:pt>
                <c:pt idx="5">
                  <c:v>2.5647920400006115</c:v>
                </c:pt>
                <c:pt idx="6">
                  <c:v>3.692466911995143</c:v>
                </c:pt>
                <c:pt idx="7">
                  <c:v>2.5647933999985977</c:v>
                </c:pt>
                <c:pt idx="8">
                  <c:v>0.40324748000057298</c:v>
                </c:pt>
                <c:pt idx="9">
                  <c:v>3.7073591374614523E-5</c:v>
                </c:pt>
                <c:pt idx="10">
                  <c:v>0.4032151119965417</c:v>
                </c:pt>
                <c:pt idx="11">
                  <c:v>2.5647716399937055</c:v>
                </c:pt>
                <c:pt idx="12">
                  <c:v>3.6924320959922623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61251232"/>
        <c:axId val="-261253408"/>
      </c:scatterChart>
      <c:valAx>
        <c:axId val="-261251232"/>
        <c:scaling>
          <c:orientation val="minMax"/>
          <c:max val="4.8"/>
          <c:min val="1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/>
                  <a:t>у,</a:t>
                </a:r>
                <a:r>
                  <a:rPr lang="ru-RU" sz="1200" baseline="0"/>
                  <a:t> А</a:t>
                </a:r>
                <a:endParaRPr lang="ru-RU" sz="12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61253408"/>
        <c:crosses val="autoZero"/>
        <c:crossBetween val="midCat"/>
        <c:majorUnit val="0.25"/>
      </c:valAx>
      <c:valAx>
        <c:axId val="-261253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200" b="0" i="0" u="none" strike="noStrike" baseline="0" dirty="0">
                    <a:effectLst/>
                  </a:rPr>
                  <a:t>Δ</a:t>
                </a:r>
                <a:r>
                  <a:rPr lang="ru-RU" sz="1200" b="0" i="0" u="none" strike="noStrike" baseline="0" dirty="0">
                    <a:effectLst/>
                  </a:rPr>
                  <a:t>Е, эВ</a:t>
                </a:r>
                <a:endParaRPr lang="ru-RU" sz="12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612512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400" b="0" i="0" baseline="0" dirty="0" smtClean="0">
                <a:effectLst/>
              </a:rPr>
              <a:t>Δ</a:t>
            </a:r>
            <a:r>
              <a:rPr lang="ru-RU" sz="1400" b="0" i="0" baseline="0" dirty="0" smtClean="0">
                <a:effectLst/>
              </a:rPr>
              <a:t>Е в точках центральной оси междоузлия 24 относительно локального минимума</a:t>
            </a:r>
            <a:endParaRPr lang="ru-RU" sz="14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Результаты!$D$45:$D$55</c:f>
              <c:numCache>
                <c:formatCode>General</c:formatCode>
                <c:ptCount val="11"/>
                <c:pt idx="0">
                  <c:v>1.5414840000000001</c:v>
                </c:pt>
                <c:pt idx="1">
                  <c:v>1.8497808</c:v>
                </c:pt>
                <c:pt idx="2">
                  <c:v>2.1580775999999999</c:v>
                </c:pt>
                <c:pt idx="3">
                  <c:v>2.4663743999999999</c:v>
                </c:pt>
                <c:pt idx="4">
                  <c:v>2.7746711999999998</c:v>
                </c:pt>
                <c:pt idx="5">
                  <c:v>3.0829679999999997</c:v>
                </c:pt>
                <c:pt idx="6">
                  <c:v>3.3912647999999996</c:v>
                </c:pt>
                <c:pt idx="7">
                  <c:v>3.6995615999999996</c:v>
                </c:pt>
                <c:pt idx="8">
                  <c:v>4.0078583999999999</c:v>
                </c:pt>
                <c:pt idx="9">
                  <c:v>4.3161551999999999</c:v>
                </c:pt>
                <c:pt idx="10">
                  <c:v>4.6244519999999998</c:v>
                </c:pt>
              </c:numCache>
            </c:numRef>
          </c:xVal>
          <c:yVal>
            <c:numRef>
              <c:f>Результаты!$E$45:$E$55</c:f>
              <c:numCache>
                <c:formatCode>General</c:formatCode>
                <c:ptCount val="11"/>
                <c:pt idx="0">
                  <c:v>1.8758131840004353</c:v>
                </c:pt>
                <c:pt idx="1">
                  <c:v>1.5007235520024551</c:v>
                </c:pt>
                <c:pt idx="2">
                  <c:v>0.54611656800261699</c:v>
                </c:pt>
                <c:pt idx="3">
                  <c:v>2.8288006433285773E-5</c:v>
                </c:pt>
                <c:pt idx="4">
                  <c:v>0.50578168799984269</c:v>
                </c:pt>
                <c:pt idx="5">
                  <c:v>1.1289320560026681</c:v>
                </c:pt>
                <c:pt idx="6">
                  <c:v>0.5057786959951045</c:v>
                </c:pt>
                <c:pt idx="7">
                  <c:v>2.108000626321882E-5</c:v>
                </c:pt>
                <c:pt idx="8">
                  <c:v>0.54610582400346175</c:v>
                </c:pt>
                <c:pt idx="9">
                  <c:v>1.5007107680139598</c:v>
                </c:pt>
                <c:pt idx="10">
                  <c:v>1.875798359993496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61249056"/>
        <c:axId val="-261252864"/>
      </c:scatterChart>
      <c:valAx>
        <c:axId val="-261249056"/>
        <c:scaling>
          <c:orientation val="minMax"/>
          <c:max val="4.8"/>
          <c:min val="1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dirty="0" smtClean="0"/>
                  <a:t>У, А</a:t>
                </a:r>
                <a:endParaRPr lang="ru-RU" sz="12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61252864"/>
        <c:crosses val="autoZero"/>
        <c:crossBetween val="midCat"/>
        <c:majorUnit val="0.25"/>
      </c:valAx>
      <c:valAx>
        <c:axId val="-261252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200" b="0" i="0" baseline="0" dirty="0" smtClean="0">
                    <a:effectLst/>
                  </a:rPr>
                  <a:t>Δ</a:t>
                </a:r>
                <a:r>
                  <a:rPr lang="ru-RU" sz="1200" b="0" i="0" baseline="0" dirty="0" smtClean="0">
                    <a:effectLst/>
                  </a:rPr>
                  <a:t>Е, эВ</a:t>
                </a:r>
                <a:endParaRPr lang="ru-RU" sz="12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61249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725" y="9404941"/>
            <a:ext cx="18186876" cy="6489548"/>
          </a:xfrm>
          <a:prstGeom prst="rect">
            <a:avLst/>
          </a:prstGeom>
        </p:spPr>
        <p:txBody>
          <a:bodyPr lIns="64676" tIns="32338" rIns="64676" bIns="32338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9449" y="17155954"/>
            <a:ext cx="14977428" cy="7736999"/>
          </a:xfrm>
          <a:prstGeom prst="rect">
            <a:avLst/>
          </a:prstGeom>
        </p:spPr>
        <p:txBody>
          <a:bodyPr lIns="64676" tIns="32338" rIns="64676" bIns="32338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5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1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7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1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92688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6ACDE6F-290F-4088-A81A-31A36D92FD07}" type="datetimeFigureOut">
              <a:rPr lang="ru-RU"/>
              <a:pPr>
                <a:defRPr/>
              </a:pPr>
              <a:t>23.10.2022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310438" y="28060650"/>
            <a:ext cx="6775450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5333663" y="28060650"/>
            <a:ext cx="4992687" cy="1612900"/>
          </a:xfrm>
          <a:prstGeom prst="rect">
            <a:avLst/>
          </a:prstGeom>
        </p:spPr>
        <p:txBody>
          <a:bodyPr vert="horz" wrap="square" lIns="64676" tIns="32338" rIns="64676" bIns="32338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CE9E979-52D8-4320-BC7D-8AEE1E3A88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025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16" y="1212413"/>
            <a:ext cx="19256693" cy="5045869"/>
          </a:xfrm>
          <a:prstGeom prst="rect">
            <a:avLst/>
          </a:prstGeom>
        </p:spPr>
        <p:txBody>
          <a:bodyPr lIns="64676" tIns="32338" rIns="64676" bIns="32338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9816" y="7064219"/>
            <a:ext cx="19256693" cy="19980241"/>
          </a:xfrm>
          <a:prstGeom prst="rect">
            <a:avLst/>
          </a:prstGeom>
        </p:spPr>
        <p:txBody>
          <a:bodyPr vert="eaVert" lIns="64676" tIns="32338" rIns="64676" bIns="32338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92688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B325C5C-6E0D-4F0B-A53A-05F159632692}" type="datetimeFigureOut">
              <a:rPr lang="ru-RU"/>
              <a:pPr>
                <a:defRPr/>
              </a:pPr>
              <a:t>23.10.2022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310438" y="28060650"/>
            <a:ext cx="6775450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5333663" y="28060650"/>
            <a:ext cx="4992687" cy="1612900"/>
          </a:xfrm>
          <a:prstGeom prst="rect">
            <a:avLst/>
          </a:prstGeom>
        </p:spPr>
        <p:txBody>
          <a:bodyPr vert="horz" wrap="square" lIns="64676" tIns="32338" rIns="64676" bIns="32338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42A8C8C-AE4B-4D26-B1AC-2F8A67AD70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217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5512336" y="1212415"/>
            <a:ext cx="4814173" cy="25832045"/>
          </a:xfrm>
          <a:prstGeom prst="rect">
            <a:avLst/>
          </a:prstGeom>
        </p:spPr>
        <p:txBody>
          <a:bodyPr vert="eaVert" lIns="64676" tIns="32338" rIns="64676" bIns="32338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9817" y="1212415"/>
            <a:ext cx="14085914" cy="25832045"/>
          </a:xfrm>
          <a:prstGeom prst="rect">
            <a:avLst/>
          </a:prstGeom>
        </p:spPr>
        <p:txBody>
          <a:bodyPr vert="eaVert" lIns="64676" tIns="32338" rIns="64676" bIns="32338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92688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5E7FACA-56B8-4924-B079-BF0373F5812C}" type="datetimeFigureOut">
              <a:rPr lang="ru-RU"/>
              <a:pPr>
                <a:defRPr/>
              </a:pPr>
              <a:t>23.10.2022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310438" y="28060650"/>
            <a:ext cx="6775450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5333663" y="28060650"/>
            <a:ext cx="4992687" cy="1612900"/>
          </a:xfrm>
          <a:prstGeom prst="rect">
            <a:avLst/>
          </a:prstGeom>
        </p:spPr>
        <p:txBody>
          <a:bodyPr vert="horz" wrap="square" lIns="64676" tIns="32338" rIns="64676" bIns="32338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722F1D2-2875-4CD4-9AD1-A5F0D5EB8C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641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16" y="1212413"/>
            <a:ext cx="19256693" cy="5045869"/>
          </a:xfrm>
          <a:prstGeom prst="rect">
            <a:avLst/>
          </a:prstGeom>
        </p:spPr>
        <p:txBody>
          <a:bodyPr lIns="64676" tIns="32338" rIns="64676" bIns="32338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9816" y="7064219"/>
            <a:ext cx="19256693" cy="19980241"/>
          </a:xfrm>
          <a:prstGeom prst="rect">
            <a:avLst/>
          </a:prstGeom>
        </p:spPr>
        <p:txBody>
          <a:bodyPr lIns="64676" tIns="32338" rIns="64676" bIns="32338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92688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3FC269E-11CA-4048-98D0-02BF1B991FA5}" type="datetimeFigureOut">
              <a:rPr lang="ru-RU"/>
              <a:pPr>
                <a:defRPr/>
              </a:pPr>
              <a:t>23.10.2022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310438" y="28060650"/>
            <a:ext cx="6775450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5333663" y="28060650"/>
            <a:ext cx="4992687" cy="1612900"/>
          </a:xfrm>
          <a:prstGeom prst="rect">
            <a:avLst/>
          </a:prstGeom>
        </p:spPr>
        <p:txBody>
          <a:bodyPr vert="horz" wrap="square" lIns="64676" tIns="32338" rIns="64676" bIns="32338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06E10DA-CB89-418C-BE0E-A54C1333B0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347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163" y="19454630"/>
            <a:ext cx="18186876" cy="6012994"/>
          </a:xfrm>
          <a:prstGeom prst="rect">
            <a:avLst/>
          </a:prstGeom>
        </p:spPr>
        <p:txBody>
          <a:bodyPr lIns="64676" tIns="32338" rIns="64676" bIns="32338" anchor="t"/>
          <a:lstStyle>
            <a:lvl1pPr algn="l">
              <a:defRPr sz="12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0163" y="12831929"/>
            <a:ext cx="18186876" cy="6622701"/>
          </a:xfrm>
          <a:prstGeom prst="rect">
            <a:avLst/>
          </a:prstGeom>
        </p:spPr>
        <p:txBody>
          <a:bodyPr lIns="64676" tIns="32338" rIns="64676" bIns="32338"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7628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567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84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513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141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7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98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1026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92688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D9A7223-BD3F-4CCE-BD2B-DAA619205352}" type="datetimeFigureOut">
              <a:rPr lang="ru-RU"/>
              <a:pPr>
                <a:defRPr/>
              </a:pPr>
              <a:t>23.10.2022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310438" y="28060650"/>
            <a:ext cx="6775450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5333663" y="28060650"/>
            <a:ext cx="4992687" cy="1612900"/>
          </a:xfrm>
          <a:prstGeom prst="rect">
            <a:avLst/>
          </a:prstGeom>
        </p:spPr>
        <p:txBody>
          <a:bodyPr vert="horz" wrap="square" lIns="64676" tIns="32338" rIns="64676" bIns="32338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FE88206-A68D-42A0-ACE7-488A7CB53E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832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16" y="1212413"/>
            <a:ext cx="19256693" cy="5045869"/>
          </a:xfrm>
          <a:prstGeom prst="rect">
            <a:avLst/>
          </a:prstGeom>
        </p:spPr>
        <p:txBody>
          <a:bodyPr lIns="64676" tIns="32338" rIns="64676" bIns="32338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9816" y="7064219"/>
            <a:ext cx="9450044" cy="19980241"/>
          </a:xfrm>
          <a:prstGeom prst="rect">
            <a:avLst/>
          </a:prstGeom>
        </p:spPr>
        <p:txBody>
          <a:bodyPr lIns="64676" tIns="32338" rIns="64676" bIns="32338"/>
          <a:lstStyle>
            <a:lvl1pPr>
              <a:defRPr sz="91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876465" y="7064219"/>
            <a:ext cx="9450044" cy="19980241"/>
          </a:xfrm>
          <a:prstGeom prst="rect">
            <a:avLst/>
          </a:prstGeom>
        </p:spPr>
        <p:txBody>
          <a:bodyPr lIns="64676" tIns="32338" rIns="64676" bIns="32338"/>
          <a:lstStyle>
            <a:lvl1pPr>
              <a:defRPr sz="91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92688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247C862-DFB7-4A01-93E5-718F67C7A18B}" type="datetimeFigureOut">
              <a:rPr lang="ru-RU"/>
              <a:pPr>
                <a:defRPr/>
              </a:pPr>
              <a:t>23.10.2022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7310438" y="28060650"/>
            <a:ext cx="6775450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5333663" y="28060650"/>
            <a:ext cx="4992687" cy="1612900"/>
          </a:xfrm>
          <a:prstGeom prst="rect">
            <a:avLst/>
          </a:prstGeom>
        </p:spPr>
        <p:txBody>
          <a:bodyPr vert="horz" wrap="square" lIns="64676" tIns="32338" rIns="64676" bIns="32338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6E89A62-EB3B-4FC7-8007-B00E0F760C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888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16" y="1212413"/>
            <a:ext cx="19256693" cy="5045869"/>
          </a:xfrm>
          <a:prstGeom prst="rect">
            <a:avLst/>
          </a:prstGeom>
        </p:spPr>
        <p:txBody>
          <a:bodyPr lIns="64676" tIns="32338" rIns="64676" bIns="32338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817" y="6776885"/>
            <a:ext cx="9453759" cy="2824283"/>
          </a:xfrm>
          <a:prstGeom prst="rect">
            <a:avLst/>
          </a:prstGeom>
        </p:spPr>
        <p:txBody>
          <a:bodyPr lIns="64676" tIns="32338" rIns="64676" bIns="32338" anchor="b"/>
          <a:lstStyle>
            <a:lvl1pPr marL="0" indent="0">
              <a:buNone/>
              <a:defRPr sz="7800" b="1"/>
            </a:lvl1pPr>
            <a:lvl2pPr marL="1476283" indent="0">
              <a:buNone/>
              <a:defRPr sz="6400" b="1"/>
            </a:lvl2pPr>
            <a:lvl3pPr marL="2952567" indent="0">
              <a:buNone/>
              <a:defRPr sz="5800" b="1"/>
            </a:lvl3pPr>
            <a:lvl4pPr marL="4428849" indent="0">
              <a:buNone/>
              <a:defRPr sz="5200" b="1"/>
            </a:lvl4pPr>
            <a:lvl5pPr marL="5905133" indent="0">
              <a:buNone/>
              <a:defRPr sz="5200" b="1"/>
            </a:lvl5pPr>
            <a:lvl6pPr marL="7381416" indent="0">
              <a:buNone/>
              <a:defRPr sz="5200" b="1"/>
            </a:lvl6pPr>
            <a:lvl7pPr marL="8857700" indent="0">
              <a:buNone/>
              <a:defRPr sz="5200" b="1"/>
            </a:lvl7pPr>
            <a:lvl8pPr marL="10333983" indent="0">
              <a:buNone/>
              <a:defRPr sz="5200" b="1"/>
            </a:lvl8pPr>
            <a:lvl9pPr marL="11810266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69817" y="9601167"/>
            <a:ext cx="9453759" cy="17443291"/>
          </a:xfrm>
          <a:prstGeom prst="rect">
            <a:avLst/>
          </a:prstGeom>
        </p:spPr>
        <p:txBody>
          <a:bodyPr lIns="64676" tIns="32338" rIns="64676" bIns="32338"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869037" y="6776885"/>
            <a:ext cx="9457473" cy="2824283"/>
          </a:xfrm>
          <a:prstGeom prst="rect">
            <a:avLst/>
          </a:prstGeom>
        </p:spPr>
        <p:txBody>
          <a:bodyPr lIns="64676" tIns="32338" rIns="64676" bIns="32338" anchor="b"/>
          <a:lstStyle>
            <a:lvl1pPr marL="0" indent="0">
              <a:buNone/>
              <a:defRPr sz="7800" b="1"/>
            </a:lvl1pPr>
            <a:lvl2pPr marL="1476283" indent="0">
              <a:buNone/>
              <a:defRPr sz="6400" b="1"/>
            </a:lvl2pPr>
            <a:lvl3pPr marL="2952567" indent="0">
              <a:buNone/>
              <a:defRPr sz="5800" b="1"/>
            </a:lvl3pPr>
            <a:lvl4pPr marL="4428849" indent="0">
              <a:buNone/>
              <a:defRPr sz="5200" b="1"/>
            </a:lvl4pPr>
            <a:lvl5pPr marL="5905133" indent="0">
              <a:buNone/>
              <a:defRPr sz="5200" b="1"/>
            </a:lvl5pPr>
            <a:lvl6pPr marL="7381416" indent="0">
              <a:buNone/>
              <a:defRPr sz="5200" b="1"/>
            </a:lvl6pPr>
            <a:lvl7pPr marL="8857700" indent="0">
              <a:buNone/>
              <a:defRPr sz="5200" b="1"/>
            </a:lvl7pPr>
            <a:lvl8pPr marL="10333983" indent="0">
              <a:buNone/>
              <a:defRPr sz="5200" b="1"/>
            </a:lvl8pPr>
            <a:lvl9pPr marL="11810266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869037" y="9601167"/>
            <a:ext cx="9457473" cy="17443291"/>
          </a:xfrm>
          <a:prstGeom prst="rect">
            <a:avLst/>
          </a:prstGeom>
        </p:spPr>
        <p:txBody>
          <a:bodyPr lIns="64676" tIns="32338" rIns="64676" bIns="32338"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92688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B23D743-6C57-4A15-88A1-11B5E960F271}" type="datetimeFigureOut">
              <a:rPr lang="ru-RU"/>
              <a:pPr>
                <a:defRPr/>
              </a:pPr>
              <a:t>23.10.2022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7310438" y="28060650"/>
            <a:ext cx="6775450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15333663" y="28060650"/>
            <a:ext cx="4992687" cy="1612900"/>
          </a:xfrm>
          <a:prstGeom prst="rect">
            <a:avLst/>
          </a:prstGeom>
        </p:spPr>
        <p:txBody>
          <a:bodyPr vert="horz" wrap="square" lIns="64676" tIns="32338" rIns="64676" bIns="32338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379B2B8-6841-443B-8754-547754E18B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871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16" y="1212413"/>
            <a:ext cx="19256693" cy="5045869"/>
          </a:xfrm>
          <a:prstGeom prst="rect">
            <a:avLst/>
          </a:prstGeom>
        </p:spPr>
        <p:txBody>
          <a:bodyPr lIns="64676" tIns="32338" rIns="64676" bIns="32338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92688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CB40C12-5F55-4B93-9F66-C9CDE8508477}" type="datetimeFigureOut">
              <a:rPr lang="ru-RU"/>
              <a:pPr>
                <a:defRPr/>
              </a:pPr>
              <a:t>23.10.2022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310438" y="28060650"/>
            <a:ext cx="6775450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5333663" y="28060650"/>
            <a:ext cx="4992687" cy="1612900"/>
          </a:xfrm>
          <a:prstGeom prst="rect">
            <a:avLst/>
          </a:prstGeom>
        </p:spPr>
        <p:txBody>
          <a:bodyPr vert="horz" wrap="square" lIns="64676" tIns="32338" rIns="64676" bIns="32338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E71C590-C397-4E70-BE0E-BD5CEFF9B1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836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92688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02ECF37-D2A7-4931-8A36-23FF0BEEEABD}" type="datetimeFigureOut">
              <a:rPr lang="ru-RU"/>
              <a:pPr>
                <a:defRPr/>
              </a:pPr>
              <a:t>23.10.2022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7310438" y="28060650"/>
            <a:ext cx="6775450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5333663" y="28060650"/>
            <a:ext cx="4992687" cy="1612900"/>
          </a:xfrm>
          <a:prstGeom prst="rect">
            <a:avLst/>
          </a:prstGeom>
        </p:spPr>
        <p:txBody>
          <a:bodyPr vert="horz" wrap="square" lIns="64676" tIns="32338" rIns="64676" bIns="32338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13BF9EE-1AB7-4A90-8421-BF6727E154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92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18" y="1205402"/>
            <a:ext cx="7039243" cy="5129967"/>
          </a:xfrm>
          <a:prstGeom prst="rect">
            <a:avLst/>
          </a:prstGeom>
        </p:spPr>
        <p:txBody>
          <a:bodyPr lIns="64676" tIns="32338" rIns="64676" bIns="32338" anchor="b"/>
          <a:lstStyle>
            <a:lvl1pPr algn="l">
              <a:defRPr sz="6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65369" y="1205404"/>
            <a:ext cx="11961140" cy="25839056"/>
          </a:xfrm>
          <a:prstGeom prst="rect">
            <a:avLst/>
          </a:prstGeom>
        </p:spPr>
        <p:txBody>
          <a:bodyPr lIns="64676" tIns="32338" rIns="64676" bIns="32338"/>
          <a:lstStyle>
            <a:lvl1pPr>
              <a:defRPr sz="10300"/>
            </a:lvl1pPr>
            <a:lvl2pPr>
              <a:defRPr sz="9100"/>
            </a:lvl2pPr>
            <a:lvl3pPr>
              <a:defRPr sz="78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9818" y="6335371"/>
            <a:ext cx="7039243" cy="20709089"/>
          </a:xfrm>
          <a:prstGeom prst="rect">
            <a:avLst/>
          </a:prstGeom>
        </p:spPr>
        <p:txBody>
          <a:bodyPr lIns="64676" tIns="32338" rIns="64676" bIns="32338"/>
          <a:lstStyle>
            <a:lvl1pPr marL="0" indent="0">
              <a:buNone/>
              <a:defRPr sz="4500"/>
            </a:lvl1pPr>
            <a:lvl2pPr marL="1476283" indent="0">
              <a:buNone/>
              <a:defRPr sz="3900"/>
            </a:lvl2pPr>
            <a:lvl3pPr marL="2952567" indent="0">
              <a:buNone/>
              <a:defRPr sz="3300"/>
            </a:lvl3pPr>
            <a:lvl4pPr marL="4428849" indent="0">
              <a:buNone/>
              <a:defRPr sz="2900"/>
            </a:lvl4pPr>
            <a:lvl5pPr marL="5905133" indent="0">
              <a:buNone/>
              <a:defRPr sz="2900"/>
            </a:lvl5pPr>
            <a:lvl6pPr marL="7381416" indent="0">
              <a:buNone/>
              <a:defRPr sz="2900"/>
            </a:lvl6pPr>
            <a:lvl7pPr marL="8857700" indent="0">
              <a:buNone/>
              <a:defRPr sz="2900"/>
            </a:lvl7pPr>
            <a:lvl8pPr marL="10333983" indent="0">
              <a:buNone/>
              <a:defRPr sz="2900"/>
            </a:lvl8pPr>
            <a:lvl9pPr marL="11810266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92688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F399F2-7D66-4690-BF3C-2E5582400C24}" type="datetimeFigureOut">
              <a:rPr lang="ru-RU"/>
              <a:pPr>
                <a:defRPr/>
              </a:pPr>
              <a:t>23.10.2022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7310438" y="28060650"/>
            <a:ext cx="6775450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5333663" y="28060650"/>
            <a:ext cx="4992687" cy="1612900"/>
          </a:xfrm>
          <a:prstGeom prst="rect">
            <a:avLst/>
          </a:prstGeom>
        </p:spPr>
        <p:txBody>
          <a:bodyPr vert="horz" wrap="square" lIns="64676" tIns="32338" rIns="64676" bIns="32338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F6FAF57-CF6E-47CA-ADEB-E76CC46B8A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688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3830" y="21192649"/>
            <a:ext cx="12837795" cy="2501912"/>
          </a:xfrm>
          <a:prstGeom prst="rect">
            <a:avLst/>
          </a:prstGeom>
        </p:spPr>
        <p:txBody>
          <a:bodyPr lIns="64676" tIns="32338" rIns="64676" bIns="32338" anchor="b"/>
          <a:lstStyle>
            <a:lvl1pPr algn="l">
              <a:defRPr sz="6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193830" y="2705146"/>
            <a:ext cx="12837795" cy="18165128"/>
          </a:xfrm>
          <a:prstGeom prst="rect">
            <a:avLst/>
          </a:prstGeom>
        </p:spPr>
        <p:txBody>
          <a:bodyPr lIns="64676" tIns="32338" rIns="64676" bIns="32338"/>
          <a:lstStyle>
            <a:lvl1pPr marL="0" indent="0">
              <a:buNone/>
              <a:defRPr sz="10300"/>
            </a:lvl1pPr>
            <a:lvl2pPr marL="1476283" indent="0">
              <a:buNone/>
              <a:defRPr sz="9100"/>
            </a:lvl2pPr>
            <a:lvl3pPr marL="2952567" indent="0">
              <a:buNone/>
              <a:defRPr sz="7800"/>
            </a:lvl3pPr>
            <a:lvl4pPr marL="4428849" indent="0">
              <a:buNone/>
              <a:defRPr sz="6400"/>
            </a:lvl4pPr>
            <a:lvl5pPr marL="5905133" indent="0">
              <a:buNone/>
              <a:defRPr sz="6400"/>
            </a:lvl5pPr>
            <a:lvl6pPr marL="7381416" indent="0">
              <a:buNone/>
              <a:defRPr sz="6400"/>
            </a:lvl6pPr>
            <a:lvl7pPr marL="8857700" indent="0">
              <a:buNone/>
              <a:defRPr sz="6400"/>
            </a:lvl7pPr>
            <a:lvl8pPr marL="10333983" indent="0">
              <a:buNone/>
              <a:defRPr sz="6400"/>
            </a:lvl8pPr>
            <a:lvl9pPr marL="11810266" indent="0">
              <a:buNone/>
              <a:defRPr sz="64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93830" y="23694562"/>
            <a:ext cx="12837795" cy="3553130"/>
          </a:xfrm>
          <a:prstGeom prst="rect">
            <a:avLst/>
          </a:prstGeom>
        </p:spPr>
        <p:txBody>
          <a:bodyPr lIns="64676" tIns="32338" rIns="64676" bIns="32338"/>
          <a:lstStyle>
            <a:lvl1pPr marL="0" indent="0">
              <a:buNone/>
              <a:defRPr sz="4500"/>
            </a:lvl1pPr>
            <a:lvl2pPr marL="1476283" indent="0">
              <a:buNone/>
              <a:defRPr sz="3900"/>
            </a:lvl2pPr>
            <a:lvl3pPr marL="2952567" indent="0">
              <a:buNone/>
              <a:defRPr sz="3300"/>
            </a:lvl3pPr>
            <a:lvl4pPr marL="4428849" indent="0">
              <a:buNone/>
              <a:defRPr sz="2900"/>
            </a:lvl4pPr>
            <a:lvl5pPr marL="5905133" indent="0">
              <a:buNone/>
              <a:defRPr sz="2900"/>
            </a:lvl5pPr>
            <a:lvl6pPr marL="7381416" indent="0">
              <a:buNone/>
              <a:defRPr sz="2900"/>
            </a:lvl6pPr>
            <a:lvl7pPr marL="8857700" indent="0">
              <a:buNone/>
              <a:defRPr sz="2900"/>
            </a:lvl7pPr>
            <a:lvl8pPr marL="10333983" indent="0">
              <a:buNone/>
              <a:defRPr sz="2900"/>
            </a:lvl8pPr>
            <a:lvl9pPr marL="11810266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069975" y="28060650"/>
            <a:ext cx="4992688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D89BDCA-E091-4C53-B3A7-B05BB69AF874}" type="datetimeFigureOut">
              <a:rPr lang="ru-RU"/>
              <a:pPr>
                <a:defRPr/>
              </a:pPr>
              <a:t>23.10.2022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7310438" y="28060650"/>
            <a:ext cx="6775450" cy="1612900"/>
          </a:xfrm>
          <a:prstGeom prst="rect">
            <a:avLst/>
          </a:prstGeom>
        </p:spPr>
        <p:txBody>
          <a:bodyPr lIns="64676" tIns="32338" rIns="64676" bIns="32338"/>
          <a:lstStyle>
            <a:lvl1pPr defTabSz="295256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5333663" y="28060650"/>
            <a:ext cx="4992687" cy="1612900"/>
          </a:xfrm>
          <a:prstGeom prst="rect">
            <a:avLst/>
          </a:prstGeom>
        </p:spPr>
        <p:txBody>
          <a:bodyPr vert="horz" wrap="square" lIns="64676" tIns="32338" rIns="64676" bIns="32338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0ABBE71-EC74-4841-BB52-64F85790F8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399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91"/>
          <p:cNvSpPr>
            <a:spLocks noChangeArrowheads="1"/>
          </p:cNvSpPr>
          <p:nvPr userDrawn="1"/>
        </p:nvSpPr>
        <p:spPr bwMode="auto">
          <a:xfrm>
            <a:off x="-11113" y="29592588"/>
            <a:ext cx="21407438" cy="682625"/>
          </a:xfrm>
          <a:prstGeom prst="rect">
            <a:avLst/>
          </a:prstGeom>
          <a:solidFill>
            <a:srgbClr val="0064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65" tIns="64665" rIns="64665" bIns="64665" anchor="ctr"/>
          <a:lstStyle/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endParaRPr lang="ru-RU" altLang="ru-RU" sz="1000">
              <a:solidFill>
                <a:srgbClr val="00000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7" name="Shape 91"/>
          <p:cNvSpPr>
            <a:spLocks noChangeArrowheads="1"/>
          </p:cNvSpPr>
          <p:nvPr userDrawn="1"/>
        </p:nvSpPr>
        <p:spPr bwMode="auto">
          <a:xfrm>
            <a:off x="0" y="0"/>
            <a:ext cx="21396325" cy="2851150"/>
          </a:xfrm>
          <a:prstGeom prst="rect">
            <a:avLst/>
          </a:prstGeom>
          <a:solidFill>
            <a:srgbClr val="0064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65" tIns="64665" rIns="64665" bIns="64665" anchor="ctr"/>
          <a:lstStyle/>
          <a:p>
            <a:pPr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endParaRPr lang="ru-RU" altLang="ru-RU" sz="1000">
              <a:solidFill>
                <a:srgbClr val="00000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028" name="Shape 182"/>
          <p:cNvPicPr preferRelativeResize="0"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649288"/>
            <a:ext cx="509905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69" r:id="rId1"/>
    <p:sldLayoutId id="2147484970" r:id="rId2"/>
    <p:sldLayoutId id="2147484971" r:id="rId3"/>
    <p:sldLayoutId id="2147484972" r:id="rId4"/>
    <p:sldLayoutId id="2147484973" r:id="rId5"/>
    <p:sldLayoutId id="2147484974" r:id="rId6"/>
    <p:sldLayoutId id="2147484975" r:id="rId7"/>
    <p:sldLayoutId id="2147484976" r:id="rId8"/>
    <p:sldLayoutId id="2147484977" r:id="rId9"/>
    <p:sldLayoutId id="2147484978" r:id="rId10"/>
    <p:sldLayoutId id="2147484979" r:id="rId11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5pPr>
      <a:lvl6pPr marL="323378" algn="ctr" defTabSz="295194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6pPr>
      <a:lvl7pPr marL="646755" algn="ctr" defTabSz="295194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7pPr>
      <a:lvl8pPr marL="970133" algn="ctr" defTabSz="295194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8pPr>
      <a:lvl9pPr marL="1293510" algn="ctr" defTabSz="295194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9pPr>
    </p:titleStyle>
    <p:bodyStyle>
      <a:lvl1pPr marL="1106488" indent="-110648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7125" indent="-92075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5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725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10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19558" indent="-738142" algn="l" defTabSz="2952567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841" indent="-738142" algn="l" defTabSz="2952567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2124" indent="-738142" algn="l" defTabSz="2952567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8407" indent="-738142" algn="l" defTabSz="2952567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95256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283" algn="l" defTabSz="295256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567" algn="l" defTabSz="295256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849" algn="l" defTabSz="295256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5133" algn="l" defTabSz="295256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1416" algn="l" defTabSz="295256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7700" algn="l" defTabSz="295256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983" algn="l" defTabSz="295256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10266" algn="l" defTabSz="295256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37"/>
          <p:cNvSpPr>
            <a:spLocks noChangeArrowheads="1"/>
          </p:cNvSpPr>
          <p:nvPr/>
        </p:nvSpPr>
        <p:spPr bwMode="auto">
          <a:xfrm>
            <a:off x="5840413" y="807095"/>
            <a:ext cx="15214600" cy="1419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4676" tIns="32338" rIns="64676" bIns="32338" anchor="ctr">
            <a:spAutoFit/>
          </a:bodyPr>
          <a:lstStyle/>
          <a:p>
            <a:pPr algn="r" defTabSz="295256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Квантово-химический расчет энергетических характеристик легированного бором β-Ga</a:t>
            </a:r>
            <a:r>
              <a:rPr lang="ru-RU" sz="4400" b="1" baseline="-25000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2</a:t>
            </a:r>
            <a:r>
              <a:rPr lang="ru-RU" sz="44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O</a:t>
            </a:r>
            <a:r>
              <a:rPr lang="ru-RU" sz="4400" b="1" baseline="-25000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3</a:t>
            </a:r>
            <a:endParaRPr lang="ru-RU" sz="4400" b="1" baseline="-25000" dirty="0">
              <a:solidFill>
                <a:schemeClr val="bg1">
                  <a:lumMod val="9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3315" name="Rectangle 40"/>
          <p:cNvSpPr>
            <a:spLocks noChangeArrowheads="1"/>
          </p:cNvSpPr>
          <p:nvPr/>
        </p:nvSpPr>
        <p:spPr bwMode="auto">
          <a:xfrm>
            <a:off x="4125913" y="2952838"/>
            <a:ext cx="16856075" cy="680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76" tIns="32338" rIns="64676" bIns="32338" anchor="ctr"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Е.В</a:t>
            </a:r>
            <a:r>
              <a:rPr lang="ru-RU" alt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Окулич</a:t>
            </a:r>
            <a:r>
              <a:rPr lang="ru-RU" alt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В.И. Окулич, Д.И. </a:t>
            </a:r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Тетельбаум</a:t>
            </a:r>
            <a:endParaRPr lang="ru-RU" altLang="ru-RU" sz="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6" name="Text Box 44"/>
          <p:cNvSpPr txBox="1">
            <a:spLocks noChangeArrowheads="1"/>
          </p:cNvSpPr>
          <p:nvPr/>
        </p:nvSpPr>
        <p:spPr bwMode="auto">
          <a:xfrm>
            <a:off x="414338" y="4398852"/>
            <a:ext cx="20708937" cy="3943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76" tIns="32338" rIns="64676" bIns="32338">
            <a:spAutoFit/>
          </a:bodyPr>
          <a:lstStyle>
            <a:lvl1pPr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модификации свойств бета-G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ионами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представляется достаточно актуальной задачей. При этом наряду с экспериментальными методами исследования электрофизических свойств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легированного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 ионной имплантации, представляет интерес оценка возможных конфигураций расположения атомов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решётке оксида галлия, а также оценка энергетических барьеров при его возможном перемещении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Расчёты проводились методом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использованном для расчёта энергетических параметров вакансии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и диффузионных параметров различных примесей в оксиде галлия [2]. Расчёты проводились с использованием программного пакета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Quantum Espresso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псевдопотенциала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UltraSoft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 энергией отсечки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Расчеты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энергии кристаллического кластера β-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вариации позиций единичного атома бора в решетке были проведены для трёх типов междоузлий. Определены координаты равновесных положений атома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позволило получить оценку энергии миграции бора по междоузельным каналам.</a:t>
            </a:r>
            <a:endParaRPr lang="ru-RU" alt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7" name="Rectangle 40"/>
          <p:cNvSpPr>
            <a:spLocks noChangeArrowheads="1"/>
          </p:cNvSpPr>
          <p:nvPr/>
        </p:nvSpPr>
        <p:spPr bwMode="auto">
          <a:xfrm>
            <a:off x="339725" y="2913063"/>
            <a:ext cx="43688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676" tIns="32338" rIns="64676" bIns="32338" anchor="ctr"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 i="1">
                <a:solidFill>
                  <a:srgbClr val="197E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eokulich@nifti.unn.ru</a:t>
            </a:r>
            <a:endParaRPr lang="en-US" altLang="ru-RU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8" name="Rectangle 43"/>
          <p:cNvSpPr>
            <a:spLocks noChangeArrowheads="1"/>
          </p:cNvSpPr>
          <p:nvPr/>
        </p:nvSpPr>
        <p:spPr bwMode="auto">
          <a:xfrm>
            <a:off x="1476760" y="21223566"/>
            <a:ext cx="131762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676" tIns="32338" rIns="64676" bIns="32338" anchor="ctr"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319" name="Группа 85"/>
          <p:cNvGrpSpPr>
            <a:grpSpLocks/>
          </p:cNvGrpSpPr>
          <p:nvPr/>
        </p:nvGrpSpPr>
        <p:grpSpPr bwMode="auto">
          <a:xfrm>
            <a:off x="420688" y="3616325"/>
            <a:ext cx="20575587" cy="650875"/>
            <a:chOff x="595313" y="7777288"/>
            <a:chExt cx="29117925" cy="919673"/>
          </a:xfrm>
        </p:grpSpPr>
        <p:sp>
          <p:nvSpPr>
            <p:cNvPr id="166" name="Shape 194"/>
            <p:cNvSpPr/>
            <p:nvPr/>
          </p:nvSpPr>
          <p:spPr bwMode="auto">
            <a:xfrm>
              <a:off x="1404082" y="7844581"/>
              <a:ext cx="28309156" cy="850137"/>
            </a:xfrm>
            <a:prstGeom prst="parallelogram">
              <a:avLst>
                <a:gd name="adj" fmla="val 39278"/>
              </a:avLst>
            </a:prstGeom>
            <a:solidFill>
              <a:srgbClr val="1381C0"/>
            </a:solidFill>
            <a:ln>
              <a:noFill/>
            </a:ln>
          </p:spPr>
          <p:txBody>
            <a:bodyPr lIns="0" tIns="0" rIns="0" bIns="0" anchor="ctr"/>
            <a:lstStyle/>
            <a:p>
              <a:pPr defTabSz="2953066"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35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421" name="Группа 41"/>
            <p:cNvGrpSpPr>
              <a:grpSpLocks/>
            </p:cNvGrpSpPr>
            <p:nvPr/>
          </p:nvGrpSpPr>
          <p:grpSpPr bwMode="auto">
            <a:xfrm>
              <a:off x="595313" y="7846061"/>
              <a:ext cx="1104289" cy="850900"/>
              <a:chOff x="1837478" y="285728"/>
              <a:chExt cx="1100716" cy="850506"/>
            </a:xfrm>
          </p:grpSpPr>
          <p:sp>
            <p:nvSpPr>
              <p:cNvPr id="13423" name="Shape 195"/>
              <p:cNvSpPr>
                <a:spLocks noChangeArrowheads="1"/>
              </p:cNvSpPr>
              <p:nvPr/>
            </p:nvSpPr>
            <p:spPr bwMode="auto">
              <a:xfrm>
                <a:off x="1843246" y="285728"/>
                <a:ext cx="1094948" cy="850506"/>
              </a:xfrm>
              <a:prstGeom prst="parallelogram">
                <a:avLst>
                  <a:gd name="adj" fmla="val 39278"/>
                </a:avLst>
              </a:prstGeom>
              <a:solidFill>
                <a:srgbClr val="006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45700" rIns="91425" bIns="45700" anchor="ctr"/>
              <a:lstStyle>
                <a:lvl1pPr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9511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9511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9511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9511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</a:pPr>
                <a:endParaRPr lang="ru-RU" altLang="ru-RU" sz="1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3424" name="Shape 196"/>
              <p:cNvSpPr>
                <a:spLocks noChangeArrowheads="1"/>
              </p:cNvSpPr>
              <p:nvPr/>
            </p:nvSpPr>
            <p:spPr bwMode="auto">
              <a:xfrm>
                <a:off x="1837478" y="285728"/>
                <a:ext cx="392100" cy="849600"/>
              </a:xfrm>
              <a:prstGeom prst="rect">
                <a:avLst/>
              </a:prstGeom>
              <a:solidFill>
                <a:srgbClr val="0064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5" tIns="91425" rIns="91425" bIns="91425" anchor="ctr"/>
              <a:lstStyle>
                <a:lvl1pPr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9511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9511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9511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9511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5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Font typeface="Arial" panose="020B0604020202020204" pitchFamily="34" charset="0"/>
                  <a:buNone/>
                </a:pPr>
                <a:endParaRPr lang="ru-RU" altLang="ru-RU" sz="1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68" name="TextBox 3"/>
            <p:cNvSpPr txBox="1">
              <a:spLocks noChangeArrowheads="1"/>
            </p:cNvSpPr>
            <p:nvPr/>
          </p:nvSpPr>
          <p:spPr bwMode="auto">
            <a:xfrm>
              <a:off x="2015152" y="7777288"/>
              <a:ext cx="27165648" cy="892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64675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ru-RU" sz="3500" b="1" kern="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Абстракт</a:t>
              </a:r>
              <a:endParaRPr lang="en-US" altLang="ru-RU" sz="35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320" name="Shape 194"/>
          <p:cNvSpPr>
            <a:spLocks noChangeArrowheads="1"/>
          </p:cNvSpPr>
          <p:nvPr/>
        </p:nvSpPr>
        <p:spPr bwMode="auto">
          <a:xfrm>
            <a:off x="420688" y="8512870"/>
            <a:ext cx="9893300" cy="504825"/>
          </a:xfrm>
          <a:prstGeom prst="parallelogram">
            <a:avLst>
              <a:gd name="adj" fmla="val 39376"/>
            </a:avLst>
          </a:prstGeom>
          <a:solidFill>
            <a:srgbClr val="C5E6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00" rIns="0" bIns="72000" anchor="ctr"/>
          <a:lstStyle>
            <a:lvl1pPr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dirty="0" smtClean="0">
                <a:solidFill>
                  <a:srgbClr val="0F68A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</a:t>
            </a:r>
            <a:endParaRPr lang="ru-RU" altLang="ru-RU" sz="2800" b="1" dirty="0">
              <a:solidFill>
                <a:srgbClr val="0F68A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2" name="Rectangle 76"/>
          <p:cNvSpPr>
            <a:spLocks noChangeArrowheads="1"/>
          </p:cNvSpPr>
          <p:nvPr/>
        </p:nvSpPr>
        <p:spPr bwMode="auto">
          <a:xfrm>
            <a:off x="0" y="-263842"/>
            <a:ext cx="184731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1163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1559905" y="15790190"/>
            <a:ext cx="223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13510" y="9088934"/>
            <a:ext cx="98131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энергетические характеристики возможных локальных конфигураций, возникающих при ионной имплантации В</a:t>
            </a:r>
            <a:r>
              <a:rPr lang="ru-RU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оксид галлия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8" name="Группа 85"/>
          <p:cNvGrpSpPr>
            <a:grpSpLocks/>
          </p:cNvGrpSpPr>
          <p:nvPr/>
        </p:nvGrpSpPr>
        <p:grpSpPr bwMode="auto">
          <a:xfrm>
            <a:off x="400645" y="19530094"/>
            <a:ext cx="9826031" cy="586940"/>
            <a:chOff x="1404082" y="7777288"/>
            <a:chExt cx="28309156" cy="917429"/>
          </a:xfrm>
        </p:grpSpPr>
        <p:sp>
          <p:nvSpPr>
            <p:cNvPr id="39" name="Shape 194"/>
            <p:cNvSpPr/>
            <p:nvPr/>
          </p:nvSpPr>
          <p:spPr bwMode="auto">
            <a:xfrm>
              <a:off x="1404082" y="7844581"/>
              <a:ext cx="28309156" cy="850136"/>
            </a:xfrm>
            <a:prstGeom prst="parallelogram">
              <a:avLst>
                <a:gd name="adj" fmla="val 39278"/>
              </a:avLst>
            </a:prstGeom>
            <a:solidFill>
              <a:srgbClr val="1381C0"/>
            </a:solidFill>
            <a:ln>
              <a:noFill/>
            </a:ln>
          </p:spPr>
          <p:txBody>
            <a:bodyPr lIns="0" tIns="0" rIns="0" bIns="0" anchor="ctr"/>
            <a:lstStyle/>
            <a:p>
              <a:pPr defTabSz="2953066"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35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"/>
            <p:cNvSpPr txBox="1">
              <a:spLocks noChangeArrowheads="1"/>
            </p:cNvSpPr>
            <p:nvPr/>
          </p:nvSpPr>
          <p:spPr bwMode="auto">
            <a:xfrm>
              <a:off x="2017677" y="7777288"/>
              <a:ext cx="27160634" cy="817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64675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ru-RU" sz="2800" b="1" kern="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Результаты</a:t>
              </a:r>
              <a:endParaRPr lang="en-US" altLang="ru-RU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4" name="Shape 194"/>
          <p:cNvSpPr>
            <a:spLocks noChangeArrowheads="1"/>
          </p:cNvSpPr>
          <p:nvPr/>
        </p:nvSpPr>
        <p:spPr bwMode="auto">
          <a:xfrm>
            <a:off x="11423149" y="22337637"/>
            <a:ext cx="9860413" cy="504825"/>
          </a:xfrm>
          <a:prstGeom prst="parallelogram">
            <a:avLst>
              <a:gd name="adj" fmla="val 39376"/>
            </a:avLst>
          </a:prstGeom>
          <a:solidFill>
            <a:srgbClr val="C5E6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00" rIns="0" bIns="72000" anchor="ctr"/>
          <a:lstStyle>
            <a:lvl1pPr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4675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800" b="1" kern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en-US" altLang="ru-RU" sz="2800" b="1" kern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Shape 194"/>
          <p:cNvSpPr>
            <a:spLocks noChangeArrowheads="1"/>
          </p:cNvSpPr>
          <p:nvPr/>
        </p:nvSpPr>
        <p:spPr bwMode="auto">
          <a:xfrm>
            <a:off x="11493941" y="26437509"/>
            <a:ext cx="9850173" cy="504825"/>
          </a:xfrm>
          <a:prstGeom prst="parallelogram">
            <a:avLst>
              <a:gd name="adj" fmla="val 39376"/>
            </a:avLst>
          </a:prstGeom>
          <a:solidFill>
            <a:srgbClr val="C5E6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00" rIns="0" bIns="72000" anchor="ctr"/>
          <a:lstStyle>
            <a:lvl1pPr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4675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800" b="1" kern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endParaRPr lang="en-US" altLang="ru-RU" sz="2800" b="1" kern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1157129" y="28541160"/>
            <a:ext cx="10116193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latin typeface="Times New Roman" panose="02020603050405020304" pitchFamily="18" charset="0"/>
                <a:cs typeface="Times New Roman" pitchFamily="18" charset="0"/>
              </a:rPr>
              <a:t>Исследование поддержано в рамках гранта </a:t>
            </a:r>
            <a:endParaRPr lang="ru-RU" sz="2800" b="1" i="1" dirty="0" smtClean="0"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itchFamily="18" charset="0"/>
              </a:rPr>
              <a:t>БРИКС </a:t>
            </a:r>
            <a:r>
              <a:rPr lang="ru-RU" sz="2800" b="1" i="1" dirty="0">
                <a:latin typeface="Times New Roman" panose="02020603050405020304" pitchFamily="18" charset="0"/>
                <a:cs typeface="Times New Roman" pitchFamily="18" charset="0"/>
              </a:rPr>
              <a:t>РФФИ (19-57-80011).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1559905" y="27123044"/>
            <a:ext cx="91190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Noto Sans CJK SC Regular"/>
                <a:cs typeface="Times New Roman" panose="02020603050405020304" pitchFamily="18" charset="0"/>
              </a:rPr>
              <a:t>1. </a:t>
            </a:r>
            <a:r>
              <a:rPr lang="en-US" sz="24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Noto Sans CJK SC Regular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solidFill>
                  <a:srgbClr val="000000"/>
                </a:solidFill>
                <a:latin typeface="Times New Roman" panose="02020603050405020304" pitchFamily="18" charset="0"/>
                <a:ea typeface="Noto Sans CJK SC Regular"/>
                <a:cs typeface="Times New Roman" panose="02020603050405020304" pitchFamily="18" charset="0"/>
              </a:rPr>
              <a:t>. </a:t>
            </a:r>
            <a:r>
              <a:rPr lang="en-US" sz="24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Noto Sans CJK SC Regular"/>
                <a:cs typeface="Times New Roman" panose="02020603050405020304" pitchFamily="18" charset="0"/>
              </a:rPr>
              <a:t>Kyrtsos</a:t>
            </a:r>
            <a:r>
              <a:rPr lang="en-US" sz="2400" kern="100" dirty="0">
                <a:solidFill>
                  <a:srgbClr val="000000"/>
                </a:solidFill>
                <a:latin typeface="Times New Roman" panose="02020603050405020304" pitchFamily="18" charset="0"/>
                <a:ea typeface="Noto Sans CJK SC Regular"/>
                <a:cs typeface="Times New Roman" panose="02020603050405020304" pitchFamily="18" charset="0"/>
              </a:rPr>
              <a:t> etc. // Physical Review. 2017. B 95. P. 245202.</a:t>
            </a:r>
          </a:p>
          <a:p>
            <a:pPr algn="just">
              <a:spcAft>
                <a:spcPts val="0"/>
              </a:spcAft>
            </a:pPr>
            <a:r>
              <a:rPr lang="en-US" sz="2400" kern="100" dirty="0">
                <a:solidFill>
                  <a:srgbClr val="000000"/>
                </a:solidFill>
                <a:latin typeface="Times New Roman" panose="02020603050405020304" pitchFamily="18" charset="0"/>
                <a:ea typeface="Noto Sans CJK SC Regular"/>
                <a:cs typeface="Times New Roman" panose="02020603050405020304" pitchFamily="18" charset="0"/>
              </a:rPr>
              <a:t>2. R. Sharma etc. // J. Vac. Sci. Technol. 2021. A 39. P. 060801.</a:t>
            </a:r>
          </a:p>
          <a:p>
            <a:pPr algn="just">
              <a:spcAft>
                <a:spcPts val="0"/>
              </a:spcAft>
            </a:pPr>
            <a:r>
              <a:rPr lang="en-US" sz="2400" kern="100" dirty="0">
                <a:solidFill>
                  <a:srgbClr val="000000"/>
                </a:solidFill>
                <a:latin typeface="Times New Roman" panose="02020603050405020304" pitchFamily="18" charset="0"/>
                <a:ea typeface="Noto Sans CJK SC Regular"/>
                <a:cs typeface="Times New Roman" panose="02020603050405020304" pitchFamily="18" charset="0"/>
              </a:rPr>
              <a:t>3. https://www.quantum-espresso.org</a:t>
            </a:r>
            <a:r>
              <a:rPr lang="en-US" sz="24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Noto Sans CJK SC Regular"/>
                <a:cs typeface="Times New Roman" panose="02020603050405020304" pitchFamily="18" charset="0"/>
              </a:rPr>
              <a:t>/</a:t>
            </a:r>
            <a:endParaRPr lang="en-US" sz="2400" kern="100" dirty="0">
              <a:solidFill>
                <a:srgbClr val="000000"/>
              </a:solidFill>
              <a:latin typeface="Times New Roman" panose="02020603050405020304" pitchFamily="18" charset="0"/>
              <a:ea typeface="Noto Sans CJK SC Regular"/>
              <a:cs typeface="Times New Roman" panose="02020603050405020304" pitchFamily="18" charset="0"/>
            </a:endParaRPr>
          </a:p>
        </p:txBody>
      </p:sp>
      <p:sp>
        <p:nvSpPr>
          <p:cNvPr id="4" name="Rectangle 38"/>
          <p:cNvSpPr>
            <a:spLocks noChangeArrowheads="1"/>
          </p:cNvSpPr>
          <p:nvPr/>
        </p:nvSpPr>
        <p:spPr bwMode="auto">
          <a:xfrm>
            <a:off x="16762708" y="17335559"/>
            <a:ext cx="184731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1559905" y="22974279"/>
            <a:ext cx="942208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Проведённые расчёты позволили получить модельное представление возможных конфигурациях внедрённого атома B в решётку β-Ga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оценить энергетические характеристики возможной диффузии. Полученные результаты могут быть использованы при интерпретации поведения B в экспериментах по его ионной имплантации в этот материал и постимплантационного отжига.</a:t>
            </a:r>
          </a:p>
        </p:txBody>
      </p:sp>
      <p:sp>
        <p:nvSpPr>
          <p:cNvPr id="52" name="Shape 194"/>
          <p:cNvSpPr>
            <a:spLocks noChangeArrowheads="1"/>
          </p:cNvSpPr>
          <p:nvPr/>
        </p:nvSpPr>
        <p:spPr bwMode="auto">
          <a:xfrm>
            <a:off x="401018" y="10607298"/>
            <a:ext cx="9893300" cy="504825"/>
          </a:xfrm>
          <a:prstGeom prst="parallelogram">
            <a:avLst>
              <a:gd name="adj" fmla="val 39376"/>
            </a:avLst>
          </a:prstGeom>
          <a:solidFill>
            <a:srgbClr val="C5E6F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00" rIns="0" bIns="72000" anchor="ctr"/>
          <a:lstStyle>
            <a:lvl1pPr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952750"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dirty="0" smtClean="0">
                <a:solidFill>
                  <a:srgbClr val="0F68A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расчеты</a:t>
            </a:r>
            <a:endParaRPr lang="ru-RU" altLang="ru-RU" sz="2800" b="1" dirty="0">
              <a:solidFill>
                <a:srgbClr val="0F68A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01018" y="11351954"/>
            <a:ext cx="98131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расчета –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Программное обеспечение –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Quantum Espresso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 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Ultrasoft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энергией отсечки 25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Исследуемый объект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кластер бета-G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 80 атомов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726" y="13255658"/>
            <a:ext cx="5048955" cy="611590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35433" y="15110701"/>
            <a:ext cx="31773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проведены для 3х видов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междоузлий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21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4731" y="20178166"/>
            <a:ext cx="101292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Значение энергии структуры</a:t>
            </a:r>
            <a:r>
              <a:rPr lang="en-US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en-US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Ry)</a:t>
            </a: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зависимости от положения В</a:t>
            </a:r>
            <a:r>
              <a:rPr lang="en-US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/Ga </a:t>
            </a: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центре </a:t>
            </a: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междоузлия, </a:t>
            </a: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статический </a:t>
            </a: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</a:t>
            </a:r>
            <a:r>
              <a:rPr lang="en-US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u="sng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scf</a:t>
            </a:r>
            <a:r>
              <a:rPr lang="en-US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u="sng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79 атомов 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вакансия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 +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атом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B/Ga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междоузлии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004530"/>
              </p:ext>
            </p:extLst>
          </p:nvPr>
        </p:nvGraphicFramePr>
        <p:xfrm>
          <a:off x="2524125" y="21474310"/>
          <a:ext cx="4920572" cy="1638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132"/>
                <a:gridCol w="2016224"/>
                <a:gridCol w="1944216"/>
              </a:tblGrid>
              <a:tr h="546088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608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-7055.42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-7055.43</a:t>
                      </a:r>
                    </a:p>
                  </a:txBody>
                  <a:tcPr/>
                </a:tc>
              </a:tr>
              <a:tr h="54608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-7227.03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-7226.69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Прямоугольник 32"/>
          <p:cNvSpPr/>
          <p:nvPr/>
        </p:nvSpPr>
        <p:spPr>
          <a:xfrm>
            <a:off x="184731" y="24714670"/>
            <a:ext cx="101292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Сравнение значений энергии структуры</a:t>
            </a:r>
            <a:r>
              <a:rPr lang="en-US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en-US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Ry)</a:t>
            </a: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зависимости  от положения В</a:t>
            </a:r>
            <a:r>
              <a:rPr lang="en-US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/Ga </a:t>
            </a: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междоузлии/узле, </a:t>
            </a: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статический </a:t>
            </a:r>
            <a:r>
              <a:rPr lang="ru-RU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</a:t>
            </a:r>
            <a:r>
              <a:rPr lang="en-US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u="sng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scf</a:t>
            </a:r>
            <a:r>
              <a:rPr lang="en-US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атомов 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Ga/B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узле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B/Ga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междоузлии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508698"/>
              </p:ext>
            </p:extLst>
          </p:nvPr>
        </p:nvGraphicFramePr>
        <p:xfrm>
          <a:off x="1608522" y="26073654"/>
          <a:ext cx="6017225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13"/>
                <a:gridCol w="2100180"/>
                <a:gridCol w="2088232"/>
              </a:tblGrid>
              <a:tr h="370840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узле, 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 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междоузлии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2952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узле, В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междоузлии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143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-7233.05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-7232.72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-7233.63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-7233.56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1157129" y="8242963"/>
            <a:ext cx="101264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Статический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(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scf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энергий структуры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наличием вакансии галлия</a:t>
            </a:r>
            <a:endParaRPr lang="ru-RU" sz="2400" u="sng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666771"/>
              </p:ext>
            </p:extLst>
          </p:nvPr>
        </p:nvGraphicFramePr>
        <p:xfrm>
          <a:off x="11783044" y="8991457"/>
          <a:ext cx="9271968" cy="2072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7992"/>
                <a:gridCol w="2317992"/>
                <a:gridCol w="2317992"/>
                <a:gridCol w="2317992"/>
              </a:tblGrid>
              <a:tr h="149672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21,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вак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21, 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21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24,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вак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24, 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21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вак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21; Ga21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nl-NL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вак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nl-NL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Ga2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в</a:t>
                      </a:r>
                      <a:r>
                        <a:rPr lang="nl-NL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nl-NL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7566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-7232.11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-7233.09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-7232.56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-7233.33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1" name="Прямоугольник 40"/>
          <p:cNvSpPr/>
          <p:nvPr/>
        </p:nvSpPr>
        <p:spPr>
          <a:xfrm>
            <a:off x="184731" y="23187976"/>
            <a:ext cx="1069657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Вывод: 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Энергия пары бор-вакансия не зависит от типа междоузлия в отличие от энергии пары галлий-вакансия 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84731" y="28022106"/>
            <a:ext cx="1069657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Вывод: 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Конфигурация В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узле и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междоузлии достаточно стабильна, но эта стабильность зависит от типа междоузлия.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1423149" y="11385011"/>
            <a:ext cx="9631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Вывод: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Энергия этих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конфигураций существенно зависит от типа междоузлия</a:t>
            </a: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1269893" y="12903658"/>
            <a:ext cx="10003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энергии миграции атома В вдоль центральной оси разных междоузлий, статический расчет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scf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u="sng" dirty="0"/>
          </a:p>
        </p:txBody>
      </p:sp>
      <p:graphicFrame>
        <p:nvGraphicFramePr>
          <p:cNvPr id="48" name="Диаграмма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5837424"/>
              </p:ext>
            </p:extLst>
          </p:nvPr>
        </p:nvGraphicFramePr>
        <p:xfrm>
          <a:off x="11269501" y="1396074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9" name="Диаграмма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0855454"/>
              </p:ext>
            </p:extLst>
          </p:nvPr>
        </p:nvGraphicFramePr>
        <p:xfrm>
          <a:off x="16483012" y="139183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4" name="Прямоугольник 53"/>
          <p:cNvSpPr/>
          <p:nvPr/>
        </p:nvSpPr>
        <p:spPr>
          <a:xfrm>
            <a:off x="11269891" y="17291064"/>
            <a:ext cx="97263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геометрической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оптимизации (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OPT)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структуры 79 атомов + В </a:t>
            </a:r>
            <a:r>
              <a:rPr lang="ru-RU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междоузлии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235075"/>
              </p:ext>
            </p:extLst>
          </p:nvPr>
        </p:nvGraphicFramePr>
        <p:xfrm>
          <a:off x="11420883" y="18336073"/>
          <a:ext cx="9700125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361"/>
                <a:gridCol w="2517187"/>
                <a:gridCol w="2983333"/>
                <a:gridCol w="3215244"/>
              </a:tblGrid>
              <a:tr h="370840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Координаты вакансии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расчета координаты В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2952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 расчета координаты В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1.54; 1.54; 1.79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2.4;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3; 2.8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2.08; 2.48; 1.97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0.14;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1.54; 7.5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1.79; 3.5;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6.03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1.52; 4.6;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5.8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3.43; 1.54; 6.9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4.9; 2.7; 5.5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4.3; 2.5; 5.7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6" name="Прямоугольник 55"/>
          <p:cNvSpPr/>
          <p:nvPr/>
        </p:nvSpPr>
        <p:spPr>
          <a:xfrm>
            <a:off x="11269501" y="20744285"/>
            <a:ext cx="9631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Равновесное положение междоузельного атома В не совпадает с вакансией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7040</TotalTime>
  <Words>713</Words>
  <Application>Microsoft Office PowerPoint</Application>
  <PresentationFormat>Произвольный</PresentationFormat>
  <Paragraphs>83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Noto Sans CJK SC Regular</vt:lpstr>
      <vt:lpstr>Times New Roman</vt:lpstr>
      <vt:lpstr>Тема Office</vt:lpstr>
      <vt:lpstr>Презентация PowerPoint</vt:lpstr>
    </vt:vector>
  </TitlesOfParts>
  <Company>NIFTI UNN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Alexey Mikhaylov</dc:creator>
  <cp:lastModifiedBy>Учетная запись Майкрософт</cp:lastModifiedBy>
  <cp:revision>622</cp:revision>
  <dcterms:created xsi:type="dcterms:W3CDTF">2010-09-02T13:54:30Z</dcterms:created>
  <dcterms:modified xsi:type="dcterms:W3CDTF">2022-10-23T17:01:48Z</dcterms:modified>
</cp:coreProperties>
</file>