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28803600" cy="360045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0" d="100"/>
          <a:sy n="40" d="100"/>
        </p:scale>
        <p:origin x="-6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2592288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1440000" y="19332360"/>
            <a:ext cx="2592288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1265004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14722920" y="8425080"/>
            <a:ext cx="1265004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1440000" y="19332360"/>
            <a:ext cx="1265004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14722920" y="19332360"/>
            <a:ext cx="1265004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834696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10204560" y="8425080"/>
            <a:ext cx="834696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18969480" y="8425080"/>
            <a:ext cx="834696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1440000" y="19332360"/>
            <a:ext cx="834696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 type="body"/>
          </p:nvPr>
        </p:nvSpPr>
        <p:spPr>
          <a:xfrm>
            <a:off x="10204560" y="19332360"/>
            <a:ext cx="834696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 type="body"/>
          </p:nvPr>
        </p:nvSpPr>
        <p:spPr>
          <a:xfrm>
            <a:off x="18969480" y="19332360"/>
            <a:ext cx="834696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1440000" y="8425080"/>
            <a:ext cx="25922880" cy="20882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25922880" cy="20882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12650040" cy="20882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14722920" y="8425080"/>
            <a:ext cx="12650040" cy="20882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1440000" y="1436400"/>
            <a:ext cx="25922880" cy="27870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1265004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14722920" y="8425080"/>
            <a:ext cx="12650040" cy="20882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1440000" y="19332360"/>
            <a:ext cx="1265004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12650040" cy="208821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14722920" y="8425080"/>
            <a:ext cx="1265004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14722920" y="19332360"/>
            <a:ext cx="1265004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440000" y="1436400"/>
            <a:ext cx="25922880" cy="6012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1440000" y="8425080"/>
            <a:ext cx="1265004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14722920" y="8425080"/>
            <a:ext cx="1265004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1440000" y="19332360"/>
            <a:ext cx="25922880" cy="99604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0" y="0"/>
            <a:ext cx="28802880" cy="59763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37" name="Picture 174"/>
          <p:cNvPicPr/>
          <p:nvPr/>
        </p:nvPicPr>
        <p:blipFill>
          <a:blip r:embed="rId2">
            <a:lum bright="10000"/>
          </a:blip>
          <a:stretch/>
        </p:blipFill>
        <p:spPr>
          <a:xfrm>
            <a:off x="360" y="216360"/>
            <a:ext cx="9240840" cy="5544000"/>
          </a:xfrm>
          <a:prstGeom prst="rect">
            <a:avLst/>
          </a:prstGeom>
          <a:ln>
            <a:noFill/>
          </a:ln>
        </p:spPr>
      </p:pic>
      <p:sp>
        <p:nvSpPr>
          <p:cNvPr id="38" name="CustomShape 2"/>
          <p:cNvSpPr/>
          <p:nvPr/>
        </p:nvSpPr>
        <p:spPr>
          <a:xfrm>
            <a:off x="0" y="288360"/>
            <a:ext cx="28802880" cy="1004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6000" b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IV Международная конференция</a:t>
            </a:r>
            <a:endParaRPr lang="ru-RU" sz="6000" b="0" strike="noStrike" spc="-1">
              <a:latin typeface="Arial"/>
            </a:endParaRPr>
          </a:p>
        </p:txBody>
      </p:sp>
      <p:sp>
        <p:nvSpPr>
          <p:cNvPr id="39" name="CustomShape 3"/>
          <p:cNvSpPr/>
          <p:nvPr/>
        </p:nvSpPr>
        <p:spPr>
          <a:xfrm>
            <a:off x="1296360" y="25371000"/>
            <a:ext cx="10584360" cy="699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4000" b="1" strike="noStrike" spc="-1" dirty="0">
                <a:solidFill>
                  <a:srgbClr val="1F497D"/>
                </a:solidFill>
                <a:latin typeface="Times New Roman"/>
                <a:ea typeface="DejaVu Sans"/>
              </a:rPr>
              <a:t>Литература</a:t>
            </a:r>
            <a:endParaRPr lang="ru-RU" sz="4000" b="0" strike="noStrike" spc="-1" dirty="0">
              <a:latin typeface="Arial"/>
            </a:endParaRPr>
          </a:p>
        </p:txBody>
      </p:sp>
      <p:sp>
        <p:nvSpPr>
          <p:cNvPr id="40" name="CustomShape 4"/>
          <p:cNvSpPr/>
          <p:nvPr/>
        </p:nvSpPr>
        <p:spPr>
          <a:xfrm>
            <a:off x="0" y="5905080"/>
            <a:ext cx="28802880" cy="1568206"/>
          </a:xfrm>
          <a:prstGeom prst="rect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4800" b="1" spc="-1" dirty="0" smtClean="0">
                <a:solidFill>
                  <a:srgbClr val="1F497D"/>
                </a:solidFill>
                <a:latin typeface="Times New Roman"/>
              </a:rPr>
              <a:t>Потенциалы межатомного взаимодействия для изучения свойств кристаллических структур</a:t>
            </a:r>
          </a:p>
          <a:p>
            <a:pPr algn="ctr">
              <a:lnSpc>
                <a:spcPct val="100000"/>
              </a:lnSpc>
            </a:pPr>
            <a:r>
              <a:rPr lang="ru-RU" sz="4800" b="1" spc="-1" dirty="0" smtClean="0">
                <a:solidFill>
                  <a:srgbClr val="1F497D"/>
                </a:solidFill>
                <a:latin typeface="Times New Roman"/>
              </a:rPr>
              <a:t>Уварова О.В., </a:t>
            </a:r>
            <a:r>
              <a:rPr lang="ru-RU" sz="4800" b="1" spc="-1" dirty="0" err="1" smtClean="0">
                <a:solidFill>
                  <a:srgbClr val="1F497D"/>
                </a:solidFill>
                <a:latin typeface="Times New Roman"/>
              </a:rPr>
              <a:t>Абгарян</a:t>
            </a:r>
            <a:r>
              <a:rPr lang="ru-RU" sz="4800" b="1" spc="-1" dirty="0" smtClean="0">
                <a:solidFill>
                  <a:srgbClr val="1F497D"/>
                </a:solidFill>
                <a:latin typeface="Times New Roman"/>
              </a:rPr>
              <a:t> К.К., Бажанов Д.И., Уваров С.И.</a:t>
            </a:r>
            <a:endParaRPr lang="ru-RU" sz="4800" b="0" strike="noStrike" spc="-1" dirty="0">
              <a:latin typeface="Arial"/>
            </a:endParaRPr>
          </a:p>
        </p:txBody>
      </p:sp>
      <p:sp>
        <p:nvSpPr>
          <p:cNvPr id="41" name="Line 5"/>
          <p:cNvSpPr/>
          <p:nvPr/>
        </p:nvSpPr>
        <p:spPr>
          <a:xfrm>
            <a:off x="0" y="25273440"/>
            <a:ext cx="28803600" cy="1440"/>
          </a:xfrm>
          <a:prstGeom prst="line">
            <a:avLst/>
          </a:prstGeom>
          <a:ln w="63360">
            <a:solidFill>
              <a:schemeClr val="tx2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2" name="CustomShape 6"/>
          <p:cNvSpPr/>
          <p:nvPr/>
        </p:nvSpPr>
        <p:spPr>
          <a:xfrm>
            <a:off x="25779240" y="189000"/>
            <a:ext cx="2807640" cy="1309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4000" b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МОСКВА</a:t>
            </a:r>
            <a:endParaRPr lang="ru-RU" sz="4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000" b="1" strike="noStrike" spc="-1">
                <a:solidFill>
                  <a:srgbClr val="1F497D"/>
                </a:solidFill>
                <a:latin typeface="Times New Roman"/>
                <a:ea typeface="DejaVu Sans"/>
              </a:rPr>
              <a:t>24-26 ОКТ</a:t>
            </a:r>
            <a:endParaRPr lang="ru-RU" sz="4000" b="0" strike="noStrike" spc="-1">
              <a:latin typeface="Arial"/>
            </a:endParaRPr>
          </a:p>
        </p:txBody>
      </p:sp>
      <p:sp>
        <p:nvSpPr>
          <p:cNvPr id="43" name="CustomShape 7"/>
          <p:cNvSpPr/>
          <p:nvPr/>
        </p:nvSpPr>
        <p:spPr>
          <a:xfrm>
            <a:off x="0" y="1368360"/>
            <a:ext cx="28802880" cy="9129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5400" b="1" strike="noStrike" spc="-1">
                <a:solidFill>
                  <a:srgbClr val="000000"/>
                </a:solidFill>
                <a:latin typeface="Times New Roman"/>
                <a:ea typeface="DejaVu Sans"/>
              </a:rPr>
              <a:t>Математическое моделирование в материаловедении электронных компонентов</a:t>
            </a:r>
            <a:endParaRPr lang="ru-RU" sz="5400" b="0" strike="noStrike" spc="-1">
              <a:latin typeface="Arial"/>
            </a:endParaRPr>
          </a:p>
        </p:txBody>
      </p:sp>
      <p:sp>
        <p:nvSpPr>
          <p:cNvPr id="44" name="CustomShape 8"/>
          <p:cNvSpPr/>
          <p:nvPr/>
        </p:nvSpPr>
        <p:spPr>
          <a:xfrm rot="16200000">
            <a:off x="24917400" y="539640"/>
            <a:ext cx="1209600" cy="638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600" b="1" strike="noStrike" spc="-1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lang="ru-RU" sz="3600" b="0" strike="noStrike" spc="-1">
                <a:solidFill>
                  <a:srgbClr val="1F497D"/>
                </a:solidFill>
                <a:latin typeface="Times New Roman"/>
                <a:ea typeface="DejaVu Sans"/>
              </a:rPr>
              <a:t>2022</a:t>
            </a:r>
            <a:endParaRPr lang="ru-RU" sz="3600" b="0" strike="noStrike" spc="-1">
              <a:latin typeface="Arial"/>
            </a:endParaRPr>
          </a:p>
        </p:txBody>
      </p:sp>
      <p:sp>
        <p:nvSpPr>
          <p:cNvPr id="45" name="CustomShape 9"/>
          <p:cNvSpPr/>
          <p:nvPr/>
        </p:nvSpPr>
        <p:spPr>
          <a:xfrm>
            <a:off x="0" y="31899960"/>
            <a:ext cx="28802880" cy="41036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6" name="Рисунок 45"/>
          <p:cNvPicPr/>
          <p:nvPr/>
        </p:nvPicPr>
        <p:blipFill>
          <a:blip r:embed="rId3"/>
          <a:stretch/>
        </p:blipFill>
        <p:spPr>
          <a:xfrm>
            <a:off x="432000" y="290520"/>
            <a:ext cx="4884480" cy="1077840"/>
          </a:xfrm>
          <a:prstGeom prst="rect">
            <a:avLst/>
          </a:prstGeom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1296360" y="26580045"/>
            <a:ext cx="2548249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Abgaryan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K. K.,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Volodina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O. V.,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Uvarov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S. I. Mathematical modeling of point defect cluster formation in silicon based on molecular dynamic approach 	// Modern Electronic Materials. 2015. V. 1, N 3. P. 82—87 </a:t>
            </a:r>
          </a:p>
          <a:p>
            <a:pPr marL="514350" indent="-514350">
              <a:buAutoNum type="arabicPeriod"/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Abgaryan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K.K.,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Grevtsev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A.V. Parametric Identification of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Tersoff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Potential for Two-Component Materials.// Smart Innovation, Systems and	Technologies, 2020, 173,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стр. 257–268.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Jelinek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B. et al. MEAM potential for Al, Si, Mg, Cu, and Fe alloys //APS Southeastern Section Meeting Abstracts. – 2010. –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 77. – С.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MB. 003. </a:t>
            </a:r>
          </a:p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 Lee B. J. et al. Second nearest-neighbor modified embedded atom method potentials for bcc transition metals //Physical Review B. – 2001. –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 64. –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	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№. 18. – С. 184102.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Bangwei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Z. et al. An analytic MEAM model for all BCC transition metals //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Physica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B: Condensed Matter. – 1999. –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 262. – №. 3-4. – С. 218-225.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96359" y="8222062"/>
            <a:ext cx="19941285" cy="1683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 потенциала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межатомного взаимодействия для моделирования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кристаллической структуры во многом зависит от строения моделируемой структуры.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подобрать потенциал, который  будет верно воспроизводить поведение структуры и позволит рассчитать с высокой точностью основные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 структуры,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такие как энергию, объемный модуль упругости, модуль сдвига и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тд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Так, с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помощью потенциала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Терсоффа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хорошо моделируются полупроводниковые структуры с ковалентным типом связи,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кубическим типом решетки,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(Рисунок 1)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[1,2]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Для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металлов, таких как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кристаллическими решетками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fcc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подходит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[3]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энергии с помощью потенциала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MEAM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производится следующим образом: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где 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-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плотность,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расстояние между атомами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было выявлено, что потенциал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MEAM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недостаточно хорошо описывает металлы, имеющие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bcc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структуру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2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такие как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W, V,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Nb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Это связано с достаточно близким расположением второго ряда соседствующих атомов, выстроенных вокруг рассматриваемой решетки.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модифицированному потенциалу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2NN MEAM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расчете энергии учитывается воздействие второго ряда соседствующих атомов.</a:t>
            </a: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энергии с помощью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модифицированного потенциала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2NN MEAM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производится следующим образом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[5]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рамках работы выполнен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обзор потенциалов, подходящих для изучения свойств кристаллических структур,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имеющих. Для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моделирования полупроводниковых структур с кубической решеткой хорошо подходит потенциал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Терсоффа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металлов, имеющих структуры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hcp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fcc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потенциал MEAM. Для металлов, имеющих структуру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bcc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модифицированный потенциал 2NN MEAM.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81737" y="15187062"/>
            <a:ext cx="5001323" cy="419158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96359" y="12674095"/>
            <a:ext cx="4145323" cy="226108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53781" y="12743409"/>
            <a:ext cx="512820" cy="490524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952469" y="12674095"/>
            <a:ext cx="397091" cy="490524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2181737" y="19675844"/>
            <a:ext cx="47758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2. Структура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bcc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объемноцентрированная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решетка)</a:t>
            </a:r>
            <a:endParaRPr lang="ru-RU" sz="2400" dirty="0"/>
          </a:p>
        </p:txBody>
      </p:sp>
      <p:pic>
        <p:nvPicPr>
          <p:cNvPr id="28" name="Picture 3" descr="C:\Users\Olga\AppData\Local\Microsoft\Windows\INetCache\Content.Word\Si.jpg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34709" y="8848448"/>
            <a:ext cx="4297245" cy="4158337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TextBox 20"/>
          <p:cNvSpPr txBox="1"/>
          <p:nvPr/>
        </p:nvSpPr>
        <p:spPr>
          <a:xfrm>
            <a:off x="22181736" y="13003101"/>
            <a:ext cx="4639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Рисунок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Алмазная структура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endParaRPr lang="ru-RU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296359" y="19709181"/>
            <a:ext cx="6013832" cy="113775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5667</TotalTime>
  <Words>75</Words>
  <Application>Microsoft Office PowerPoint</Application>
  <PresentationFormat>Произвольный</PresentationFormat>
  <Paragraphs>36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DejaVu Sans</vt:lpstr>
      <vt:lpstr>Times New Roman</vt:lpstr>
      <vt:lpstr>Office Theme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Карина</dc:creator>
  <dc:description/>
  <cp:lastModifiedBy>Ольга</cp:lastModifiedBy>
  <cp:revision>407</cp:revision>
  <dcterms:created xsi:type="dcterms:W3CDTF">2010-04-06T13:27:58Z</dcterms:created>
  <dcterms:modified xsi:type="dcterms:W3CDTF">2022-10-25T01:00:33Z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