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</p:sldMasterIdLst>
  <p:sldIdLst>
    <p:sldId id="258" r:id="rId2"/>
  </p:sldIdLst>
  <p:sldSz cx="28803600" cy="360045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851025" indent="-13938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3702050" indent="-2787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5554663" indent="-41830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7405688" indent="-5576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EDB"/>
    <a:srgbClr val="3366FF"/>
    <a:srgbClr val="CCFFFF"/>
    <a:srgbClr val="66CCFF"/>
    <a:srgbClr val="3399FF"/>
    <a:srgbClr val="33CCFF"/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120" autoAdjust="0"/>
  </p:normalViewPr>
  <p:slideViewPr>
    <p:cSldViewPr>
      <p:cViewPr varScale="1">
        <p:scale>
          <a:sx n="21" d="100"/>
          <a:sy n="21" d="100"/>
        </p:scale>
        <p:origin x="1620" y="48"/>
      </p:cViewPr>
      <p:guideLst>
        <p:guide orient="horz" pos="11340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0270" y="11184745"/>
            <a:ext cx="24483060" cy="7717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0540" y="20402550"/>
            <a:ext cx="2016252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0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5AC1-7497-418B-A7A2-377641322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926F5-A245-4F25-AE5B-6E9E7F696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882610" y="1441852"/>
            <a:ext cx="6480810" cy="307205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0180" y="1441852"/>
            <a:ext cx="18962370" cy="307205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527A-6361-4A21-BBD6-42E4C9419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75AB-B0F9-4726-81B8-3BCEC1DB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286" y="23136238"/>
            <a:ext cx="24483060" cy="7150894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5286" y="15260256"/>
            <a:ext cx="24483060" cy="7875982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45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291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37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582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727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873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019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165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9A2D-7494-4270-90B2-39DAF208B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0180" y="8401063"/>
            <a:ext cx="12721590" cy="23761306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641830" y="8401063"/>
            <a:ext cx="12721590" cy="23761306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55C86-6A05-4FBB-93C3-49F4AA0EA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0180" y="8059343"/>
            <a:ext cx="12726592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458" indent="0">
              <a:buNone/>
              <a:defRPr sz="8100" b="1"/>
            </a:lvl2pPr>
            <a:lvl3pPr marL="3702915" indent="0">
              <a:buNone/>
              <a:defRPr sz="7300" b="1"/>
            </a:lvl3pPr>
            <a:lvl4pPr marL="5554373" indent="0">
              <a:buNone/>
              <a:defRPr sz="6500" b="1"/>
            </a:lvl4pPr>
            <a:lvl5pPr marL="7405822" indent="0">
              <a:buNone/>
              <a:defRPr sz="6500" b="1"/>
            </a:lvl5pPr>
            <a:lvl6pPr marL="9257279" indent="0">
              <a:buNone/>
              <a:defRPr sz="6500" b="1"/>
            </a:lvl6pPr>
            <a:lvl7pPr marL="11108737" indent="0">
              <a:buNone/>
              <a:defRPr sz="6500" b="1"/>
            </a:lvl7pPr>
            <a:lvl8pPr marL="12960194" indent="0">
              <a:buNone/>
              <a:defRPr sz="6500" b="1"/>
            </a:lvl8pPr>
            <a:lvl9pPr marL="14811652" indent="0">
              <a:buNone/>
              <a:defRPr sz="6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40180" y="11418094"/>
            <a:ext cx="12726592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631837" y="8059343"/>
            <a:ext cx="12731591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458" indent="0">
              <a:buNone/>
              <a:defRPr sz="8100" b="1"/>
            </a:lvl2pPr>
            <a:lvl3pPr marL="3702915" indent="0">
              <a:buNone/>
              <a:defRPr sz="7300" b="1"/>
            </a:lvl3pPr>
            <a:lvl4pPr marL="5554373" indent="0">
              <a:buNone/>
              <a:defRPr sz="6500" b="1"/>
            </a:lvl4pPr>
            <a:lvl5pPr marL="7405822" indent="0">
              <a:buNone/>
              <a:defRPr sz="6500" b="1"/>
            </a:lvl5pPr>
            <a:lvl6pPr marL="9257279" indent="0">
              <a:buNone/>
              <a:defRPr sz="6500" b="1"/>
            </a:lvl6pPr>
            <a:lvl7pPr marL="11108737" indent="0">
              <a:buNone/>
              <a:defRPr sz="6500" b="1"/>
            </a:lvl7pPr>
            <a:lvl8pPr marL="12960194" indent="0">
              <a:buNone/>
              <a:defRPr sz="6500" b="1"/>
            </a:lvl8pPr>
            <a:lvl9pPr marL="14811652" indent="0">
              <a:buNone/>
              <a:defRPr sz="6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4631837" y="11418094"/>
            <a:ext cx="12731591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AB7F-7425-4359-A3A3-17851DCA0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9034-EDB8-49F9-9070-14E620400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08AA-A141-459A-B4D8-76C68A71C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88" y="1433512"/>
            <a:ext cx="9476186" cy="6100763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1407" y="1433526"/>
            <a:ext cx="16102013" cy="30728843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0188" y="7534288"/>
            <a:ext cx="9476186" cy="24628081"/>
          </a:xfrm>
        </p:spPr>
        <p:txBody>
          <a:bodyPr/>
          <a:lstStyle>
            <a:lvl1pPr marL="0" indent="0">
              <a:buNone/>
              <a:defRPr sz="5700"/>
            </a:lvl1pPr>
            <a:lvl2pPr marL="1851458" indent="0">
              <a:buNone/>
              <a:defRPr sz="4900"/>
            </a:lvl2pPr>
            <a:lvl3pPr marL="3702915" indent="0">
              <a:buNone/>
              <a:defRPr sz="4100"/>
            </a:lvl3pPr>
            <a:lvl4pPr marL="5554373" indent="0">
              <a:buNone/>
              <a:defRPr sz="3600"/>
            </a:lvl4pPr>
            <a:lvl5pPr marL="7405822" indent="0">
              <a:buNone/>
              <a:defRPr sz="3600"/>
            </a:lvl5pPr>
            <a:lvl6pPr marL="9257279" indent="0">
              <a:buNone/>
              <a:defRPr sz="3600"/>
            </a:lvl6pPr>
            <a:lvl7pPr marL="11108737" indent="0">
              <a:buNone/>
              <a:defRPr sz="3600"/>
            </a:lvl7pPr>
            <a:lvl8pPr marL="12960194" indent="0">
              <a:buNone/>
              <a:defRPr sz="3600"/>
            </a:lvl8pPr>
            <a:lvl9pPr marL="14811652" indent="0">
              <a:buNone/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CF19-5452-4DD7-B0FE-8EBA6D7BC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5707" y="25203150"/>
            <a:ext cx="17282160" cy="2975375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45707" y="3217069"/>
            <a:ext cx="17282160" cy="21602700"/>
          </a:xfrm>
        </p:spPr>
        <p:txBody>
          <a:bodyPr rtlCol="0">
            <a:normAutofit/>
          </a:bodyPr>
          <a:lstStyle>
            <a:lvl1pPr marL="0" indent="0">
              <a:buNone/>
              <a:defRPr sz="13000"/>
            </a:lvl1pPr>
            <a:lvl2pPr marL="1851458" indent="0">
              <a:buNone/>
              <a:defRPr sz="11300"/>
            </a:lvl2pPr>
            <a:lvl3pPr marL="3702915" indent="0">
              <a:buNone/>
              <a:defRPr sz="9700"/>
            </a:lvl3pPr>
            <a:lvl4pPr marL="5554373" indent="0">
              <a:buNone/>
              <a:defRPr sz="8100"/>
            </a:lvl4pPr>
            <a:lvl5pPr marL="7405822" indent="0">
              <a:buNone/>
              <a:defRPr sz="8100"/>
            </a:lvl5pPr>
            <a:lvl6pPr marL="9257279" indent="0">
              <a:buNone/>
              <a:defRPr sz="8100"/>
            </a:lvl6pPr>
            <a:lvl7pPr marL="11108737" indent="0">
              <a:buNone/>
              <a:defRPr sz="8100"/>
            </a:lvl7pPr>
            <a:lvl8pPr marL="12960194" indent="0">
              <a:buNone/>
              <a:defRPr sz="8100"/>
            </a:lvl8pPr>
            <a:lvl9pPr marL="14811652" indent="0">
              <a:buNone/>
              <a:defRPr sz="8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45707" y="28178524"/>
            <a:ext cx="17282160" cy="4225526"/>
          </a:xfrm>
        </p:spPr>
        <p:txBody>
          <a:bodyPr/>
          <a:lstStyle>
            <a:lvl1pPr marL="0" indent="0">
              <a:buNone/>
              <a:defRPr sz="5700"/>
            </a:lvl1pPr>
            <a:lvl2pPr marL="1851458" indent="0">
              <a:buNone/>
              <a:defRPr sz="4900"/>
            </a:lvl2pPr>
            <a:lvl3pPr marL="3702915" indent="0">
              <a:buNone/>
              <a:defRPr sz="4100"/>
            </a:lvl3pPr>
            <a:lvl4pPr marL="5554373" indent="0">
              <a:buNone/>
              <a:defRPr sz="3600"/>
            </a:lvl4pPr>
            <a:lvl5pPr marL="7405822" indent="0">
              <a:buNone/>
              <a:defRPr sz="3600"/>
            </a:lvl5pPr>
            <a:lvl6pPr marL="9257279" indent="0">
              <a:buNone/>
              <a:defRPr sz="3600"/>
            </a:lvl6pPr>
            <a:lvl7pPr marL="11108737" indent="0">
              <a:buNone/>
              <a:defRPr sz="3600"/>
            </a:lvl7pPr>
            <a:lvl8pPr marL="12960194" indent="0">
              <a:buNone/>
              <a:defRPr sz="3600"/>
            </a:lvl8pPr>
            <a:lvl9pPr marL="14811652" indent="0">
              <a:buNone/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EEDF-C136-4BC6-88C2-88084FA7A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1439863" y="1441450"/>
            <a:ext cx="259238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292" tIns="185146" rIns="370292" bIns="185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1439863" y="8401050"/>
            <a:ext cx="2592387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292" tIns="185146" rIns="370292" bIns="185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39863" y="33370838"/>
            <a:ext cx="6721475" cy="1917700"/>
          </a:xfrm>
          <a:prstGeom prst="rect">
            <a:avLst/>
          </a:prstGeom>
        </p:spPr>
        <p:txBody>
          <a:bodyPr vert="horz" lIns="370292" tIns="185146" rIns="370292" bIns="18514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840913" y="33370838"/>
            <a:ext cx="9121775" cy="1917700"/>
          </a:xfrm>
          <a:prstGeom prst="rect">
            <a:avLst/>
          </a:prstGeom>
        </p:spPr>
        <p:txBody>
          <a:bodyPr vert="horz" lIns="370292" tIns="185146" rIns="370292" bIns="18514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642263" y="33370838"/>
            <a:ext cx="6721475" cy="1917700"/>
          </a:xfrm>
          <a:prstGeom prst="rect">
            <a:avLst/>
          </a:prstGeom>
        </p:spPr>
        <p:txBody>
          <a:bodyPr vert="horz" lIns="370292" tIns="185146" rIns="370292" bIns="18514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923D71-2A72-4304-B30D-85428FB25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defTabSz="3702050" rtl="0" eaLnBrk="0" fontAlgn="base" hangingPunct="0">
        <a:spcBef>
          <a:spcPct val="0"/>
        </a:spcBef>
        <a:spcAft>
          <a:spcPct val="0"/>
        </a:spcAft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2pPr>
      <a:lvl3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3pPr>
      <a:lvl4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4pPr>
      <a:lvl5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5pPr>
      <a:lvl6pPr marL="4572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6pPr>
      <a:lvl7pPr marL="9144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7pPr>
      <a:lvl8pPr marL="13716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8pPr>
      <a:lvl9pPr marL="18288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9pPr>
    </p:titleStyle>
    <p:bodyStyle>
      <a:lvl1pPr marL="1387475" indent="-1387475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313" indent="-1155700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7563" indent="-925513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78588" indent="-925513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1200" indent="-925513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3012" indent="-925725" algn="l" defTabSz="370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4470" indent="-925725" algn="l" defTabSz="370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5923" indent="-925725" algn="l" defTabSz="370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7377" indent="-925725" algn="l" defTabSz="370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458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2915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373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5822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7279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8737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194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1652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2.e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Прямоугольник 199"/>
          <p:cNvSpPr/>
          <p:nvPr/>
        </p:nvSpPr>
        <p:spPr>
          <a:xfrm>
            <a:off x="0" y="31179714"/>
            <a:ext cx="28803600" cy="4824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0" y="0"/>
            <a:ext cx="28803600" cy="59769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" name="Picture 174" descr="C:\Users\stud\Desktop\conf2019\img\tub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>
            <a:off x="200" y="216274"/>
            <a:ext cx="9241443" cy="55448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000811"/>
            <a:ext cx="2880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6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конференция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1080320" y="31417218"/>
            <a:ext cx="266162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Mingzhen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B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Johnston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 J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Snaith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planar heterojunction perovskite solar cells by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deposition // Nature. – 2013. Vol. 501, pp. 395–398.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Kudryashov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A.S.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Gudovskikh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A.V.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Babichev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 all. Nanoscale Cu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Films: Radio-Frequency Magnetron Sputtering and Structural and Optical Studies // Semiconductors. – 2017. Vol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51,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110–114.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 Саенко, В.С. Климин, А.А. Рожко, С.П. Малюков. Моделирование структуры оксидного солнечного элемента // Прикладная физика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4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54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2"/>
          <p:cNvSpPr txBox="1">
            <a:spLocks noChangeArrowheads="1"/>
          </p:cNvSpPr>
          <p:nvPr/>
        </p:nvSpPr>
        <p:spPr bwMode="auto">
          <a:xfrm>
            <a:off x="0" y="5112818"/>
            <a:ext cx="28803600" cy="23083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Численное моделирование фотоэлектрических характеристик солнечных элементов </a:t>
            </a: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основе гетероперехода </a:t>
            </a:r>
            <a:r>
              <a:rPr lang="ru-RU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TiO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/Cu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altLang="ru-RU" sz="4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Саенко А</a:t>
            </a:r>
            <a:r>
              <a:rPr lang="en-US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Жейц</a:t>
            </a:r>
            <a:r>
              <a:rPr lang="ru-RU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В.В., Билык Г.Е., </a:t>
            </a:r>
            <a:r>
              <a:rPr lang="ru-RU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Малюков С</a:t>
            </a:r>
            <a:r>
              <a:rPr lang="en-US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alt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>
            <a:off x="200" y="31178126"/>
            <a:ext cx="28803600" cy="1588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/>
          <p:cNvSpPr/>
          <p:nvPr/>
        </p:nvSpPr>
        <p:spPr>
          <a:xfrm>
            <a:off x="25779064" y="188979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ОКТ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0" y="2101256"/>
            <a:ext cx="2880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Математическое моделирование в материаловедении электронных компонентов</a:t>
            </a:r>
            <a:endParaRPr lang="ru-RU" sz="5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 rot="16200000">
            <a:off x="24914460" y="535478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022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6304" y="7467591"/>
            <a:ext cx="169401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работе создана модель полностью оксидного солнечного элемента в программе численного моделирования SCAPS-1D. Проведено исследование влияния концентрации доноров и акцепторов в слоях n- и p-типа на фотоэлектрические характеристики солнечного элемента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82106" y="13179455"/>
            <a:ext cx="8597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оксидного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094923" y="15409962"/>
                <a:ext cx="8784976" cy="1475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ru-R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0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ru-RU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u-RU" sz="4000" i="1">
                          <a:latin typeface="Cambria Math" panose="02040503050406030204" pitchFamily="18" charset="0"/>
                        </a:rPr>
                        <m:t>=0, 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23" y="15409962"/>
                <a:ext cx="8784976" cy="14754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080075" y="17129111"/>
                <a:ext cx="9073253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sz="4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400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ru-RU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ru-RU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4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ru-RU" sz="4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u-RU" sz="4400" i="1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75" y="17129111"/>
                <a:ext cx="9073253" cy="16137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022915" y="18888763"/>
                <a:ext cx="8739700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sz="4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ru-RU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400" i="1">
                              <a:latin typeface="Cambria Math" panose="02040503050406030204" pitchFamily="18" charset="0"/>
                            </a:rPr>
                            <m:t>𝜀</m:t>
                          </m:r>
                          <m:f>
                            <m:f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400" i="1">
                                  <a:latin typeface="Cambria Math" panose="02040503050406030204" pitchFamily="18" charset="0"/>
                                </a:rPr>
                                <m:t>𝜕𝜑</m:t>
                              </m:r>
                            </m:num>
                            <m:den>
                              <m:r>
                                <a:rPr lang="ru-RU" sz="4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ru-RU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4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u-RU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4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u-RU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4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ru-RU" sz="4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4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ru-RU" sz="4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15" y="18888763"/>
                <a:ext cx="8739700" cy="16137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2934914" y="15439112"/>
            <a:ext cx="147616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концентрация электронов и дырок; </a:t>
            </a:r>
            <a:r>
              <a:rPr lang="ru-RU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4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4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подвижности электронов и дырок;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электрический потенциал;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4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температурный потенциал;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элементарный заряд;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относительная диэлектрическая проницаемость;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4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диэлектрическая постоянная;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скорость оптической генерации электронно-дырочных пар;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скорость рекомбинации электронно-дырочных пар;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4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4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концентрация донорной и акцепторной легирующей примеси.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5574" y="20787905"/>
            <a:ext cx="1109851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Показано, что увеличение концентрации акцепторов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фотоактивном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слое Cu</a:t>
            </a:r>
            <a:r>
              <a:rPr lang="ru-RU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от 10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10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увеличению эффективности солнечного элемента с 7,1 % до 8,78 %, а дальнейшее увеличение концентрации акцепторов до 10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снижению эффективности до 0,49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оптимальная концентрация акцепторов в слое Cu</a:t>
            </a:r>
            <a:r>
              <a:rPr lang="ru-RU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должна составлять 10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916300" y="28489284"/>
            <a:ext cx="12798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эффективности, плотности тока короткого замыкания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напряжения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холостого хода от концентрации акцепторов в слое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доноров в слое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ru-RU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400" y="7561090"/>
            <a:ext cx="5782344" cy="56610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945574" y="10953011"/>
            <a:ext cx="173365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При моделировании рассматривался солнечный элемент, состоящий из p-n гетероперехода и двух контактов: фронтальный контакт (ITO), прозрачный оконный слой n-типа (TiO</a:t>
            </a:r>
            <a:r>
              <a:rPr lang="ru-RU" sz="4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ru-RU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фотоактивный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слой p-типа (Cu</a:t>
            </a:r>
            <a:r>
              <a:rPr lang="ru-RU" sz="4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O) и тыльный контакт (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Ni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[1,2]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36872" y="13891404"/>
            <a:ext cx="26470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В основу 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SCAPS</a:t>
            </a:r>
            <a:r>
              <a:rPr lang="ru-RU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-1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ru-RU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положена нестационарная диффузионно-дрейфовая система уравнений полупроводника, в которую входят уравнения непрерывности и уравнение </a:t>
            </a:r>
            <a:r>
              <a:rPr lang="ru-RU" sz="4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Пуассона</a:t>
            </a:r>
            <a:r>
              <a:rPr lang="en-US" sz="4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[3]</a:t>
            </a:r>
            <a:r>
              <a:rPr lang="ru-RU" sz="4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8312" y="27802883"/>
            <a:ext cx="110357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Показано, что увеличение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 доноров в слое TiO</a:t>
            </a:r>
            <a:r>
              <a:rPr lang="ru-RU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10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10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r>
              <a:rPr lang="ru-RU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возрастанию эффективности оксидного солнечного элемента до 10,21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140148"/>
              </p:ext>
            </p:extLst>
          </p:nvPr>
        </p:nvGraphicFramePr>
        <p:xfrm>
          <a:off x="12601600" y="22334047"/>
          <a:ext cx="7326847" cy="58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8" imgW="4547735" imgH="3611545" progId="Visio.Drawing.11">
                  <p:embed/>
                </p:oleObj>
              </mc:Choice>
              <mc:Fallback>
                <p:oleObj r:id="rId8" imgW="4547735" imgH="361154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1600" y="22334047"/>
                        <a:ext cx="7326847" cy="582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182954"/>
              </p:ext>
            </p:extLst>
          </p:nvPr>
        </p:nvGraphicFramePr>
        <p:xfrm>
          <a:off x="20144992" y="22439228"/>
          <a:ext cx="7362264" cy="5642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10" imgW="5735511" imgH="4010969" progId="Visio.Drawing.11">
                  <p:embed/>
                </p:oleObj>
              </mc:Choice>
              <mc:Fallback>
                <p:oleObj r:id="rId10" imgW="5735511" imgH="401096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642" t="8789" r="11627" b="2612"/>
                      <a:stretch>
                        <a:fillRect/>
                      </a:stretch>
                    </p:blipFill>
                    <p:spPr bwMode="auto">
                      <a:xfrm>
                        <a:off x="20144992" y="22439228"/>
                        <a:ext cx="7362264" cy="5642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4074</TotalTime>
  <Words>572</Words>
  <Application>Microsoft Office PowerPoint</Application>
  <PresentationFormat>Произвольный</PresentationFormat>
  <Paragraphs>22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SimSun</vt:lpstr>
      <vt:lpstr>Arial</vt:lpstr>
      <vt:lpstr>Calibri</vt:lpstr>
      <vt:lpstr>Cambria Math</vt:lpstr>
      <vt:lpstr>Times New Roman</vt:lpstr>
      <vt:lpstr>Тема Office</vt:lpstr>
      <vt:lpstr>Visio.Drawing.11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Саенко Александр Викторович</cp:lastModifiedBy>
  <cp:revision>399</cp:revision>
  <dcterms:created xsi:type="dcterms:W3CDTF">2010-04-06T13:27:58Z</dcterms:created>
  <dcterms:modified xsi:type="dcterms:W3CDTF">2022-10-24T07:12:17Z</dcterms:modified>
</cp:coreProperties>
</file>