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3600" cy="360045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317" y="-58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259236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40000" y="20811960"/>
            <a:ext cx="259236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4723280" y="8400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40000" y="20811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4723280" y="20811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834732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204920" y="8400960"/>
            <a:ext cx="834732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8970200" y="8400960"/>
            <a:ext cx="834732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440000" y="20811960"/>
            <a:ext cx="834732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0204920" y="20811960"/>
            <a:ext cx="834732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8970200" y="20811960"/>
            <a:ext cx="834732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440000" y="8400960"/>
            <a:ext cx="25923600" cy="2376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25923600" cy="2376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12650400" cy="2376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4723280" y="8400960"/>
            <a:ext cx="12650400" cy="2376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440000" y="1441440"/>
            <a:ext cx="25923600" cy="27815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4723280" y="8400960"/>
            <a:ext cx="12650400" cy="2376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440000" y="20811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12650400" cy="2376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4723280" y="8400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723280" y="20811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4723280" y="8400960"/>
            <a:ext cx="126504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440000" y="20811960"/>
            <a:ext cx="25923600" cy="1133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40000" y="1441440"/>
            <a:ext cx="25923600" cy="6000480"/>
          </a:xfrm>
          <a:prstGeom prst="rect">
            <a:avLst/>
          </a:prstGeom>
        </p:spPr>
        <p:txBody>
          <a:bodyPr lIns="370440" tIns="185040" rIns="370440" bIns="185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7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en-US" sz="17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40000" y="8400960"/>
            <a:ext cx="25923600" cy="23761440"/>
          </a:xfrm>
          <a:prstGeom prst="rect">
            <a:avLst/>
          </a:prstGeom>
        </p:spPr>
        <p:txBody>
          <a:bodyPr lIns="370440" tIns="185040" rIns="370440" bIns="185040">
            <a:noAutofit/>
          </a:bodyPr>
          <a:lstStyle/>
          <a:p>
            <a:pPr marL="1387440" indent="-1387080">
              <a:lnSpc>
                <a:spcPct val="100000"/>
              </a:lnSpc>
              <a:spcBef>
                <a:spcPts val="25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30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3008160" lvl="1" indent="-1155240">
              <a:lnSpc>
                <a:spcPct val="100000"/>
              </a:lnSpc>
              <a:spcBef>
                <a:spcPts val="2259"/>
              </a:spcBef>
              <a:buClr>
                <a:srgbClr val="000000"/>
              </a:buClr>
              <a:buFont typeface="Arial"/>
              <a:buChar char="–"/>
            </a:pPr>
            <a:r>
              <a:rPr lang="en-US" sz="113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4627440" lvl="2" indent="-925200">
              <a:lnSpc>
                <a:spcPct val="100000"/>
              </a:lnSpc>
              <a:spcBef>
                <a:spcPts val="1939"/>
              </a:spcBef>
              <a:buClr>
                <a:srgbClr val="000000"/>
              </a:buClr>
              <a:buFont typeface="Arial"/>
              <a:buChar char="•"/>
            </a:pPr>
            <a:r>
              <a:rPr lang="en-US" sz="97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6478560" lvl="3" indent="-925200">
              <a:lnSpc>
                <a:spcPct val="100000"/>
              </a:lnSpc>
              <a:spcBef>
                <a:spcPts val="16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81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8331120" lvl="4" indent="-925200">
              <a:lnSpc>
                <a:spcPct val="100000"/>
              </a:lnSpc>
              <a:spcBef>
                <a:spcPts val="1621"/>
              </a:spcBef>
              <a:buClr>
                <a:srgbClr val="000000"/>
              </a:buClr>
              <a:buFont typeface="Arial"/>
              <a:buChar char="»"/>
            </a:pPr>
            <a:r>
              <a:rPr lang="en-US" sz="81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440000" y="33370920"/>
            <a:ext cx="6721200" cy="1917360"/>
          </a:xfrm>
          <a:prstGeom prst="rect">
            <a:avLst/>
          </a:prstGeom>
        </p:spPr>
        <p:txBody>
          <a:bodyPr lIns="370440" tIns="185040" rIns="370440" bIns="1850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9840960" y="33370920"/>
            <a:ext cx="9121320" cy="1917360"/>
          </a:xfrm>
          <a:prstGeom prst="rect">
            <a:avLst/>
          </a:prstGeom>
        </p:spPr>
        <p:txBody>
          <a:bodyPr lIns="370440" tIns="185040" rIns="370440" bIns="1850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20642400" y="33370920"/>
            <a:ext cx="6721200" cy="1917360"/>
          </a:xfrm>
          <a:prstGeom prst="rect">
            <a:avLst/>
          </a:prstGeom>
        </p:spPr>
        <p:txBody>
          <a:bodyPr lIns="370440" tIns="185040" rIns="370440" bIns="185040" anchor="ctr">
            <a:noAutofit/>
          </a:bodyPr>
          <a:lstStyle/>
          <a:p>
            <a:pPr algn="r">
              <a:lnSpc>
                <a:spcPct val="100000"/>
              </a:lnSpc>
            </a:pPr>
            <a:fld id="{1B352CE8-5EE2-4A98-A556-BFAC8ACE6DAD}" type="slidenum">
              <a:rPr lang="ru-RU" sz="49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4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15.png"/><Relationship Id="rId3" Type="http://schemas.openxmlformats.org/officeDocument/2006/relationships/image" Target="../media/image9.png"/><Relationship Id="rId21" Type="http://schemas.openxmlformats.org/officeDocument/2006/relationships/image" Target="../media/image8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6.wmf"/><Relationship Id="rId25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image" Target="../media/image13.emf"/><Relationship Id="rId5" Type="http://schemas.openxmlformats.org/officeDocument/2006/relationships/image" Target="../media/image1.wmf"/><Relationship Id="rId15" Type="http://schemas.openxmlformats.org/officeDocument/2006/relationships/image" Target="../media/image11.png"/><Relationship Id="rId23" Type="http://schemas.openxmlformats.org/officeDocument/2006/relationships/image" Target="../media/image12.png"/><Relationship Id="rId28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22" Type="http://schemas.openxmlformats.org/officeDocument/2006/relationships/image" Target="../media/image10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28803240" cy="5829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Picture 174"/>
          <p:cNvPicPr/>
          <p:nvPr/>
        </p:nvPicPr>
        <p:blipFill>
          <a:blip r:embed="rId3">
            <a:lum bright="10000"/>
          </a:blip>
          <a:stretch/>
        </p:blipFill>
        <p:spPr>
          <a:xfrm>
            <a:off x="360" y="216360"/>
            <a:ext cx="9241200" cy="554436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0" y="288360"/>
            <a:ext cx="288032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 dirty="0" smtClean="0">
                <a:solidFill>
                  <a:srgbClr val="1F497D"/>
                </a:solidFill>
                <a:latin typeface="Times New Roman"/>
              </a:rPr>
              <a:t>I</a:t>
            </a:r>
            <a:r>
              <a:rPr lang="en-US" sz="6000" b="1" strike="noStrike" spc="-1" smtClean="0">
                <a:solidFill>
                  <a:srgbClr val="1F497D"/>
                </a:solidFill>
                <a:latin typeface="Times New Roman"/>
              </a:rPr>
              <a:t>V</a:t>
            </a:r>
            <a:r>
              <a:rPr lang="ru-RU" sz="6000" b="1" strike="noStrike" spc="-1" smtClean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6000" b="1" strike="noStrike" spc="-1" dirty="0">
                <a:solidFill>
                  <a:srgbClr val="1F497D"/>
                </a:solidFill>
                <a:latin typeface="Times New Roman"/>
              </a:rPr>
              <a:t>Международная конференция</a:t>
            </a:r>
            <a:endParaRPr lang="ru-RU" sz="6000" b="0" strike="noStrike" spc="-1" dirty="0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78465" y="29624005"/>
            <a:ext cx="105847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1F497D"/>
                </a:solidFill>
                <a:latin typeface="Times New Roman"/>
              </a:rPr>
              <a:t>Литература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0" y="5905080"/>
            <a:ext cx="28803240" cy="138354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1F497D"/>
                </a:solidFill>
                <a:latin typeface="Times New Roman"/>
              </a:rPr>
              <a:t>ЧИСЛЕННЫЙ РАСЧЁТ ТРАНСПОРТНЫХ ХАРАКТЕРИСТИК ДВУСЛОЙНОГО ГРАФЕНА С РАЗОРИЕНТИРОВАННЫМИ </a:t>
            </a:r>
            <a:r>
              <a:rPr lang="ru-RU" sz="3600" b="1" spc="-1" dirty="0" smtClean="0">
                <a:solidFill>
                  <a:srgbClr val="1F497D"/>
                </a:solidFill>
                <a:latin typeface="Times New Roman"/>
              </a:rPr>
              <a:t>СЛОЯМИ</a:t>
            </a:r>
            <a:endParaRPr lang="en-US" sz="3600" b="1" spc="-1" dirty="0" smtClean="0">
              <a:solidFill>
                <a:srgbClr val="1F497D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4800" b="1" spc="-1" dirty="0" smtClean="0">
                <a:solidFill>
                  <a:srgbClr val="1F497D"/>
                </a:solidFill>
                <a:latin typeface="Times New Roman"/>
              </a:rPr>
              <a:t>Хазанова </a:t>
            </a:r>
            <a:r>
              <a:rPr lang="ru-RU" sz="4800" b="1" strike="noStrike" spc="-1" dirty="0" smtClean="0">
                <a:solidFill>
                  <a:srgbClr val="1F497D"/>
                </a:solidFill>
                <a:latin typeface="Times New Roman"/>
              </a:rPr>
              <a:t>С.В., Савельев В.В.</a:t>
            </a:r>
          </a:p>
        </p:txBody>
      </p:sp>
      <p:sp>
        <p:nvSpPr>
          <p:cNvPr id="46" name="Line 5"/>
          <p:cNvSpPr/>
          <p:nvPr/>
        </p:nvSpPr>
        <p:spPr>
          <a:xfrm>
            <a:off x="-10496" y="29480714"/>
            <a:ext cx="28803600" cy="1440"/>
          </a:xfrm>
          <a:prstGeom prst="line">
            <a:avLst/>
          </a:prstGeom>
          <a:ln w="63360">
            <a:solidFill>
              <a:schemeClr val="tx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6"/>
          <p:cNvSpPr/>
          <p:nvPr/>
        </p:nvSpPr>
        <p:spPr>
          <a:xfrm>
            <a:off x="25779240" y="189000"/>
            <a:ext cx="28080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1F497D"/>
                </a:solidFill>
                <a:latin typeface="Times New Roman"/>
              </a:rPr>
              <a:t>МОСКВА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1F497D"/>
                </a:solidFill>
                <a:latin typeface="Times New Roman"/>
              </a:rPr>
              <a:t>24</a:t>
            </a:r>
            <a:r>
              <a:rPr lang="ru-RU" sz="4000" b="1" strike="noStrike" spc="-1" dirty="0" smtClean="0">
                <a:solidFill>
                  <a:srgbClr val="1F497D"/>
                </a:solidFill>
                <a:latin typeface="Times New Roman"/>
              </a:rPr>
              <a:t>-2</a:t>
            </a:r>
            <a:r>
              <a:rPr lang="en-US" sz="4000" b="1" strike="noStrike" spc="-1" dirty="0" smtClean="0">
                <a:solidFill>
                  <a:srgbClr val="1F497D"/>
                </a:solidFill>
                <a:latin typeface="Times New Roman"/>
              </a:rPr>
              <a:t>5</a:t>
            </a:r>
            <a:r>
              <a:rPr lang="ru-RU" sz="4000" b="1" strike="noStrike" spc="-1" dirty="0" smtClean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4000" b="1" strike="noStrike" spc="-1" dirty="0">
                <a:solidFill>
                  <a:srgbClr val="1F497D"/>
                </a:solidFill>
                <a:latin typeface="Times New Roman"/>
              </a:rPr>
              <a:t>ОКТ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0" y="1368360"/>
            <a:ext cx="28803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rgbClr val="000000"/>
                </a:solidFill>
                <a:latin typeface="Times New Roman"/>
              </a:rPr>
              <a:t>Математическое моделирование в материаловедении электронных компонентов</a:t>
            </a:r>
            <a:endParaRPr lang="ru-RU" sz="5400" b="0" strike="noStrike" spc="-1" dirty="0"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 rot="16200000">
            <a:off x="24917760" y="539280"/>
            <a:ext cx="120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600" b="0" strike="noStrike" spc="-1" dirty="0" smtClean="0">
                <a:solidFill>
                  <a:srgbClr val="1F497D"/>
                </a:solidFill>
                <a:latin typeface="Times New Roman"/>
              </a:rPr>
              <a:t>202</a:t>
            </a:r>
            <a:r>
              <a:rPr lang="en-US" sz="3600" b="0" strike="noStrike" spc="-1" dirty="0" smtClean="0">
                <a:solidFill>
                  <a:srgbClr val="1F497D"/>
                </a:solidFill>
                <a:latin typeface="Times New Roman"/>
              </a:rPr>
              <a:t>2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50" name="CustomShape 9"/>
          <p:cNvSpPr/>
          <p:nvPr/>
        </p:nvSpPr>
        <p:spPr>
          <a:xfrm>
            <a:off x="0" y="31899960"/>
            <a:ext cx="28803240" cy="410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51532" y="7777113"/>
            <a:ext cx="13307292" cy="4858753"/>
          </a:xfrm>
          <a:prstGeom prst="roundRect">
            <a:avLst>
              <a:gd name="adj" fmla="val 7264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lang="ru-RU" sz="3200" dirty="0">
                <a:latin typeface="Times New Roman" pitchFamily="18" charset="0"/>
                <a:cs typeface="Arial" pitchFamily="34" charset="0"/>
              </a:rPr>
              <a:t>Графен, в силу особенности своей структуры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, обладает уникальными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свойствами, однако </a:t>
            </a:r>
            <a:r>
              <a:rPr lang="ru-RU" sz="3200" dirty="0" err="1">
                <a:latin typeface="Times New Roman" pitchFamily="18" charset="0"/>
                <a:cs typeface="Arial" pitchFamily="34" charset="0"/>
              </a:rPr>
              <a:t>монослой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Arial" pitchFamily="34" charset="0"/>
              </a:rPr>
              <a:t>графена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не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имеет запрещенной зоны. Создание запрещённой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зоны и </a:t>
            </a:r>
            <a:r>
              <a:rPr lang="ru-RU" sz="3200" dirty="0" err="1">
                <a:latin typeface="Times New Roman" pitchFamily="18" charset="0"/>
                <a:cs typeface="Arial" pitchFamily="34" charset="0"/>
              </a:rPr>
              <a:t>сверхпериода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 возможно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осуществить</a:t>
            </a:r>
            <a:r>
              <a:rPr lang="en-US" sz="3200" dirty="0">
                <a:latin typeface="Times New Roman" pitchFamily="18" charset="0"/>
                <a:cs typeface="Arial" pitchFamily="34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используя двуслойный </a:t>
            </a:r>
            <a:r>
              <a:rPr lang="ru-RU" sz="3200" dirty="0" err="1">
                <a:latin typeface="Times New Roman" pitchFamily="18" charset="0"/>
                <a:cs typeface="Arial" pitchFamily="34" charset="0"/>
              </a:rPr>
              <a:t>графен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 c АB упаковкой. При </a:t>
            </a:r>
            <a:r>
              <a:rPr lang="ru-RU" sz="3200" dirty="0" err="1">
                <a:latin typeface="Times New Roman" pitchFamily="18" charset="0"/>
                <a:cs typeface="Arial" pitchFamily="34" charset="0"/>
              </a:rPr>
              <a:t>разориентации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 слоев на некоторый угол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возникает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чередование АВ- </a:t>
            </a:r>
            <a:endParaRPr lang="ru-RU" sz="3200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и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AA- типов областей </a:t>
            </a:r>
            <a:r>
              <a:rPr lang="ru-RU" sz="3200" dirty="0" err="1" smtClean="0">
                <a:latin typeface="Times New Roman" pitchFamily="18" charset="0"/>
                <a:cs typeface="Arial" pitchFamily="34" charset="0"/>
              </a:rPr>
              <a:t>графена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, что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приводит</a:t>
            </a:r>
          </a:p>
          <a:p>
            <a:pPr lvl="0" algn="just" fontAlgn="base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к периодичности геометрических и </a:t>
            </a:r>
            <a:r>
              <a:rPr lang="ru-RU" sz="3200" dirty="0" err="1" smtClean="0">
                <a:latin typeface="Times New Roman" pitchFamily="18" charset="0"/>
                <a:cs typeface="Arial" pitchFamily="34" charset="0"/>
              </a:rPr>
              <a:t>энергети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-</a:t>
            </a:r>
          </a:p>
          <a:p>
            <a:pPr lvl="0" algn="just" fontAlgn="base">
              <a:spcBef>
                <a:spcPct val="0"/>
              </a:spcBef>
            </a:pPr>
            <a:r>
              <a:rPr lang="ru-RU" sz="3200" dirty="0" err="1" smtClean="0">
                <a:latin typeface="Times New Roman" pitchFamily="18" charset="0"/>
                <a:cs typeface="Arial" pitchFamily="34" charset="0"/>
              </a:rPr>
              <a:t>ческих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параметров. Вследствие этого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можно</a:t>
            </a:r>
          </a:p>
          <a:p>
            <a:pPr lvl="0" algn="just" fontAlgn="base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регулировать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параметры приборов на основе данных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структур</a:t>
            </a:r>
            <a:r>
              <a:rPr lang="en-US" sz="3200" dirty="0" smtClean="0">
                <a:latin typeface="Times New Roman" pitchFamily="18" charset="0"/>
                <a:cs typeface="Arial" pitchFamily="34" charset="0"/>
              </a:rPr>
              <a:t> [1]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51532" y="12635866"/>
            <a:ext cx="13284396" cy="7659410"/>
          </a:xfrm>
          <a:prstGeom prst="roundRect">
            <a:avLst>
              <a:gd name="adj" fmla="val 5630"/>
            </a:avLst>
          </a:prstGeom>
          <a:solidFill>
            <a:srgbClr val="FDE9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Метод расчёта.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Метод матрицы переноса, записанной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ejaVu Sans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для структуры, описываемой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ejaVu Sans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уравнением Дирака: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ejaVu Sans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ejaVu Sans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ejaVu Sans" charset="-5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связывает волновые функции до и после прохождения структуры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ejaVu Sans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 </a:t>
            </a:r>
            <a:r>
              <a:rPr lang="en-US" sz="3200" dirty="0">
                <a:latin typeface="DejaVu Sans" charset="-52"/>
                <a:cs typeface="Arial" pitchFamily="34" charset="0"/>
              </a:rPr>
              <a:t>	</a:t>
            </a:r>
            <a:r>
              <a:rPr lang="en-US" sz="3200" dirty="0" smtClean="0">
                <a:latin typeface="DejaVu Sans" charset="-52"/>
                <a:cs typeface="Arial" pitchFamily="34" charset="0"/>
              </a:rPr>
              <a:t>			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				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DejaVu Sans" charset="-52"/>
                <a:cs typeface="Arial" pitchFamily="34" charset="0"/>
              </a:rPr>
              <a:t>									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где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endParaRPr lang="ru-RU" sz="3200" dirty="0">
              <a:latin typeface="DejaVu Sans" charset="-52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ejaVu Sans" charset="-5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3200" dirty="0" smtClean="0">
                <a:latin typeface="DejaVu Sans" charset="-52"/>
                <a:cs typeface="Arial" pitchFamily="34" charset="0"/>
              </a:rPr>
              <a:t>Угол падения волны </a:t>
            </a:r>
            <a:r>
              <a:rPr lang="el-GR" sz="3200" dirty="0" smtClean="0">
                <a:latin typeface="DejaVu Sans" charset="-52"/>
                <a:cs typeface="Arial" pitchFamily="34" charset="0"/>
              </a:rPr>
              <a:t>θ</a:t>
            </a:r>
            <a:r>
              <a:rPr lang="ru-RU" sz="3200" dirty="0" smtClean="0">
                <a:latin typeface="DejaVu Sans" charset="-52"/>
                <a:cs typeface="Arial" pitchFamily="34" charset="0"/>
              </a:rPr>
              <a:t> отсчитывается от нормали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3200" dirty="0" smtClean="0">
                <a:latin typeface="DejaVu Sans" charset="-52"/>
                <a:cs typeface="Arial" pitchFamily="34" charset="0"/>
              </a:rPr>
              <a:t>	</a:t>
            </a:r>
            <a:r>
              <a:rPr lang="en-US" sz="3200" dirty="0" smtClean="0">
                <a:latin typeface="DejaVu Sans" charset="-52"/>
                <a:cs typeface="Arial" pitchFamily="34" charset="0"/>
              </a:rPr>
              <a:t>		</a:t>
            </a:r>
            <a:endParaRPr lang="en-US" sz="3200" dirty="0">
              <a:latin typeface="DejaVu Sans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ejaVu Sans" charset="-52"/>
                <a:cs typeface="Arial" pitchFamily="34" charset="0"/>
              </a:rPr>
              <a:t>						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958" y="30529189"/>
            <a:ext cx="27451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A.V. </a:t>
            </a:r>
            <a:r>
              <a:rPr lang="en-US" sz="3200" dirty="0" err="1"/>
              <a:t>Rozhkov</a:t>
            </a:r>
            <a:r>
              <a:rPr lang="en-US" sz="3200" dirty="0"/>
              <a:t> et al, Electronic properties of graphene-based bilayer systems, Physics Reports, 648, 1–104, </a:t>
            </a:r>
            <a:r>
              <a:rPr lang="en-US" sz="3200" dirty="0" smtClean="0"/>
              <a:t>2016.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en-US" sz="3200" dirty="0" err="1"/>
              <a:t>Kyounghwan</a:t>
            </a:r>
            <a:r>
              <a:rPr lang="en-US" sz="3200" dirty="0"/>
              <a:t> </a:t>
            </a:r>
            <a:r>
              <a:rPr lang="en-US" sz="3200" dirty="0" smtClean="0"/>
              <a:t>Kim</a:t>
            </a:r>
            <a:r>
              <a:rPr lang="ru-RU" sz="3200" dirty="0" smtClean="0"/>
              <a:t> </a:t>
            </a:r>
            <a:r>
              <a:rPr lang="en-US" sz="3200" dirty="0" smtClean="0"/>
              <a:t>et al,</a:t>
            </a:r>
            <a:r>
              <a:rPr lang="ru-RU" sz="3200" dirty="0" smtClean="0"/>
              <a:t> </a:t>
            </a:r>
            <a:r>
              <a:rPr lang="en-US" sz="3200" dirty="0" smtClean="0"/>
              <a:t>van der </a:t>
            </a:r>
            <a:r>
              <a:rPr lang="en-US" sz="3200" dirty="0"/>
              <a:t>Waals </a:t>
            </a:r>
            <a:r>
              <a:rPr lang="en-US" sz="3200" dirty="0" err="1"/>
              <a:t>Heterostructures</a:t>
            </a:r>
            <a:r>
              <a:rPr lang="en-US" sz="3200" dirty="0"/>
              <a:t> with High Accuracy </a:t>
            </a:r>
            <a:r>
              <a:rPr lang="en-US" sz="3200" dirty="0" smtClean="0"/>
              <a:t>Rotational</a:t>
            </a:r>
            <a:r>
              <a:rPr lang="ru-RU" sz="3200" dirty="0" smtClean="0"/>
              <a:t> </a:t>
            </a:r>
            <a:r>
              <a:rPr lang="en-US" sz="3200" dirty="0" smtClean="0"/>
              <a:t>Alignment, </a:t>
            </a:r>
            <a:r>
              <a:rPr lang="it-IT" sz="3200" dirty="0"/>
              <a:t>Nano Lett</a:t>
            </a:r>
            <a:r>
              <a:rPr lang="it-IT" sz="3200" dirty="0" smtClean="0"/>
              <a:t>. </a:t>
            </a:r>
            <a:r>
              <a:rPr lang="it-IT" sz="3200" dirty="0"/>
              <a:t>16, 1989−1995, </a:t>
            </a:r>
            <a:r>
              <a:rPr lang="it-IT" sz="3200" dirty="0" smtClean="0"/>
              <a:t>2016. </a:t>
            </a:r>
            <a:endParaRPr lang="ru-RU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92494"/>
              </p:ext>
            </p:extLst>
          </p:nvPr>
        </p:nvGraphicFramePr>
        <p:xfrm>
          <a:off x="553367" y="15167134"/>
          <a:ext cx="4464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67" y="15167134"/>
                        <a:ext cx="446405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14770"/>
              </p:ext>
            </p:extLst>
          </p:nvPr>
        </p:nvGraphicFramePr>
        <p:xfrm>
          <a:off x="553368" y="16858843"/>
          <a:ext cx="8280921" cy="154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6" imgW="2451100" imgH="457200" progId="Equation.DSMT4">
                  <p:embed/>
                </p:oleObj>
              </mc:Choice>
              <mc:Fallback>
                <p:oleObj name="Equation" r:id="rId6" imgW="24511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68" y="16858843"/>
                        <a:ext cx="8280921" cy="1542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914417"/>
              </p:ext>
            </p:extLst>
          </p:nvPr>
        </p:nvGraphicFramePr>
        <p:xfrm>
          <a:off x="553368" y="18450769"/>
          <a:ext cx="428550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8" imgW="1409088" imgH="304668" progId="Equation.DSMT4">
                  <p:embed/>
                </p:oleObj>
              </mc:Choice>
              <mc:Fallback>
                <p:oleObj name="Equation" r:id="rId8" imgW="1409088" imgH="30466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68" y="18450769"/>
                        <a:ext cx="4285509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131534"/>
              </p:ext>
            </p:extLst>
          </p:nvPr>
        </p:nvGraphicFramePr>
        <p:xfrm>
          <a:off x="5305896" y="18516948"/>
          <a:ext cx="4200716" cy="71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10" imgW="1155700" imgH="203200" progId="Equation.DSMT4">
                  <p:embed/>
                </p:oleObj>
              </mc:Choice>
              <mc:Fallback>
                <p:oleObj name="Equation" r:id="rId10" imgW="1155700" imgH="203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896" y="18516948"/>
                        <a:ext cx="4200716" cy="713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90455"/>
              </p:ext>
            </p:extLst>
          </p:nvPr>
        </p:nvGraphicFramePr>
        <p:xfrm>
          <a:off x="10203118" y="18516948"/>
          <a:ext cx="2736304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12" imgW="901309" imgH="241195" progId="Equation.DSMT4">
                  <p:embed/>
                </p:oleObj>
              </mc:Choice>
              <mc:Fallback>
                <p:oleObj name="Equation" r:id="rId12" imgW="901309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3118" y="18516948"/>
                        <a:ext cx="2736304" cy="720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AutoShape 34"/>
              <p:cNvSpPr>
                <a:spLocks noChangeArrowheads="1"/>
              </p:cNvSpPr>
              <p:nvPr/>
            </p:nvSpPr>
            <p:spPr bwMode="auto">
              <a:xfrm>
                <a:off x="14001733" y="17266687"/>
                <a:ext cx="14264616" cy="2897117"/>
              </a:xfrm>
              <a:prstGeom prst="roundRect">
                <a:avLst>
                  <a:gd name="adj" fmla="val 6954"/>
                </a:avLst>
              </a:prstGeom>
              <a:solidFill>
                <a:srgbClr val="C5E2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Вольт-амперная</a:t>
                </a:r>
                <a:r>
                  <a:rPr kumimoji="0" lang="ru-RU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характеристика рассчитывалась по формуле</a:t>
                </a: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:</a:t>
                </a:r>
                <a:r>
                  <a:rPr lang="en-US" sz="3200" dirty="0" smtClean="0">
                    <a:latin typeface="Times New Roman" pitchFamily="18" charset="0"/>
                    <a:cs typeface="Arial" pitchFamily="34" charset="0"/>
                  </a:rPr>
                  <a:t>	</a:t>
                </a:r>
                <a:endParaRPr lang="ru-RU" sz="3200" dirty="0" smtClean="0"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𝐼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ħ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3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  <m:r>
                          <a:rPr lang="en-US" sz="3600" i="1">
                            <a:latin typeface="Cambria Math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en-US" sz="3600" dirty="0" smtClean="0"/>
                  <a:t>, </a:t>
                </a:r>
                <a:r>
                  <a:rPr lang="en-US" sz="3200" dirty="0">
                    <a:latin typeface="Times New Roman" pitchFamily="18" charset="0"/>
                    <a:cs typeface="Arial" pitchFamily="34" charset="0"/>
                  </a:rPr>
                  <a:t>f(E</a:t>
                </a:r>
                <a:r>
                  <a:rPr lang="ru-RU" sz="3200" dirty="0">
                    <a:latin typeface="Times New Roman" pitchFamily="18" charset="0"/>
                    <a:cs typeface="Arial" pitchFamily="34" charset="0"/>
                  </a:rPr>
                  <a:t>) – функция распределения, </a:t>
                </a:r>
                <a:endParaRPr lang="ru-RU" sz="3200" dirty="0" smtClean="0">
                  <a:latin typeface="Times New Roman" pitchFamily="18" charset="0"/>
                  <a:cs typeface="Arial" pitchFamily="34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3200" dirty="0"/>
                  <a:t>E’=</a:t>
                </a:r>
                <a:r>
                  <a:rPr lang="en-US" sz="3200" dirty="0" err="1"/>
                  <a:t>E+eV</a:t>
                </a:r>
                <a:r>
                  <a:rPr lang="en-US" sz="3200" baseline="-25000" dirty="0" err="1"/>
                  <a:t>b</a:t>
                </a:r>
                <a:r>
                  <a:rPr lang="en-US" sz="3200" dirty="0" smtClean="0">
                    <a:latin typeface="Times New Roman" pitchFamily="18" charset="0"/>
                    <a:cs typeface="Arial" pitchFamily="34" charset="0"/>
                  </a:rPr>
                  <a:t>, </a:t>
                </a:r>
                <a:r>
                  <a:rPr lang="ru-RU" sz="3200" dirty="0" smtClean="0">
                    <a:latin typeface="Times New Roman" pitchFamily="18" charset="0"/>
                    <a:cs typeface="Arial" pitchFamily="34" charset="0"/>
                  </a:rPr>
                  <a:t>ток дан в единицах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ħ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Arial" pitchFamily="34" charset="0"/>
                  </a:rPr>
                  <a:t>. </a:t>
                </a:r>
                <a:r>
                  <a:rPr lang="en-US" sz="3200" dirty="0" smtClean="0">
                    <a:latin typeface="Times New Roman" pitchFamily="18" charset="0"/>
                    <a:cs typeface="Arial" pitchFamily="34" charset="0"/>
                  </a:rPr>
                  <a:t>	</a:t>
                </a:r>
                <a:r>
                  <a:rPr lang="ru-RU" sz="3200" dirty="0" smtClean="0">
                    <a:latin typeface="Times New Roman" pitchFamily="18" charset="0"/>
                    <a:cs typeface="Arial" pitchFamily="34" charset="0"/>
                  </a:rPr>
                  <a:t>Изменение угла </a:t>
                </a:r>
                <a:r>
                  <a:rPr lang="ru-RU" sz="3200" dirty="0" err="1" smtClean="0">
                    <a:latin typeface="Times New Roman" pitchFamily="18" charset="0"/>
                    <a:cs typeface="Arial" pitchFamily="34" charset="0"/>
                  </a:rPr>
                  <a:t>разориентации</a:t>
                </a:r>
                <a:r>
                  <a:rPr lang="ru-RU" sz="3200" dirty="0" smtClean="0">
                    <a:latin typeface="Times New Roman" pitchFamily="18" charset="0"/>
                    <a:cs typeface="Arial" pitchFamily="34" charset="0"/>
                  </a:rPr>
                  <a:t> учитывается перенормировкой скорости Ферми.</a:t>
                </a:r>
                <a:r>
                  <a:rPr lang="en-US" sz="3200" dirty="0" smtClean="0">
                    <a:latin typeface="Times New Roman" pitchFamily="18" charset="0"/>
                    <a:cs typeface="Arial" pitchFamily="34" charset="0"/>
                  </a:rPr>
                  <a:t>			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			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AutoShap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01733" y="17266687"/>
                <a:ext cx="14264616" cy="2897117"/>
              </a:xfrm>
              <a:prstGeom prst="roundRect">
                <a:avLst>
                  <a:gd name="adj" fmla="val 6954"/>
                </a:avLst>
              </a:prstGeom>
              <a:blipFill>
                <a:blip r:embed="rId15"/>
                <a:stretch>
                  <a:fillRect l="-640" t="-628" r="-640" b="-4812"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9"/>
          <p:cNvSpPr>
            <a:spLocks noChangeArrowheads="1"/>
          </p:cNvSpPr>
          <p:nvPr/>
        </p:nvSpPr>
        <p:spPr bwMode="auto">
          <a:xfrm>
            <a:off x="14041760" y="7778915"/>
            <a:ext cx="14244714" cy="4646537"/>
          </a:xfrm>
          <a:prstGeom prst="roundRect">
            <a:avLst>
              <a:gd name="adj" fmla="val 10741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Матрицы, записанные для описания поведения волновых функций  внутри и на границе барьера: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200" dirty="0"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используются для составления матрицы прохождения через единичный барьер: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Тогда матрица прохождения через всю структуру: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130759"/>
              </p:ext>
            </p:extLst>
          </p:nvPr>
        </p:nvGraphicFramePr>
        <p:xfrm>
          <a:off x="14302032" y="8929242"/>
          <a:ext cx="8068541" cy="154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16" imgW="2501900" imgH="482600" progId="Equation.DSMT4">
                  <p:embed/>
                </p:oleObj>
              </mc:Choice>
              <mc:Fallback>
                <p:oleObj name="Equation" r:id="rId16" imgW="25019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2032" y="8929242"/>
                        <a:ext cx="8068541" cy="1548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430832"/>
              </p:ext>
            </p:extLst>
          </p:nvPr>
        </p:nvGraphicFramePr>
        <p:xfrm>
          <a:off x="15985976" y="10675436"/>
          <a:ext cx="2839173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18" imgW="838200" imgH="241300" progId="Equation.DSMT4">
                  <p:embed/>
                </p:oleObj>
              </mc:Choice>
              <mc:Fallback>
                <p:oleObj name="Equation" r:id="rId18" imgW="838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5976" y="10675436"/>
                        <a:ext cx="2839173" cy="828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596157"/>
              </p:ext>
            </p:extLst>
          </p:nvPr>
        </p:nvGraphicFramePr>
        <p:xfrm>
          <a:off x="23320286" y="11288342"/>
          <a:ext cx="3862954" cy="118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20" imgW="1117115" imgH="342751" progId="Equation.DSMT4">
                  <p:embed/>
                </p:oleObj>
              </mc:Choice>
              <mc:Fallback>
                <p:oleObj name="Equation" r:id="rId20" imgW="1117115" imgH="342751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286" y="11288342"/>
                        <a:ext cx="3862954" cy="1181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44"/>
          <p:cNvSpPr>
            <a:spLocks noChangeArrowheads="1"/>
          </p:cNvSpPr>
          <p:nvPr/>
        </p:nvSpPr>
        <p:spPr bwMode="auto">
          <a:xfrm>
            <a:off x="197417" y="27532289"/>
            <a:ext cx="28068932" cy="1820011"/>
          </a:xfrm>
          <a:prstGeom prst="roundRect">
            <a:avLst>
              <a:gd name="adj" fmla="val 695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Результаты и выводы.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данной работе численно получены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транспортные характеристики для </a:t>
            </a:r>
            <a:r>
              <a:rPr lang="ru-RU" sz="3200" dirty="0" err="1" smtClean="0">
                <a:latin typeface="Times New Roman" pitchFamily="18" charset="0"/>
                <a:cs typeface="Arial" pitchFamily="34" charset="0"/>
              </a:rPr>
              <a:t>графеновых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периодических структур.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При некоторых значениях параметра </a:t>
            </a:r>
            <a:r>
              <a:rPr lang="el-GR" sz="3200" dirty="0">
                <a:latin typeface="Times New Roman" pitchFamily="18" charset="0"/>
                <a:cs typeface="Arial" pitchFamily="34" charset="0"/>
              </a:rPr>
              <a:t>Δ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и угла </a:t>
            </a:r>
            <a:r>
              <a:rPr lang="ru-RU" sz="3200" dirty="0" err="1" smtClean="0">
                <a:latin typeface="Times New Roman" pitchFamily="18" charset="0"/>
                <a:cs typeface="Arial" pitchFamily="34" charset="0"/>
              </a:rPr>
              <a:t>разориентации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в ВАХ имеется участок обратного дифференциального сопротивления, его выраженность зависит от этих параметров.</a:t>
            </a:r>
            <a:endParaRPr lang="ru-RU" sz="3200" dirty="0"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14012305" y="25645240"/>
            <a:ext cx="130825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Рис.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Расчёты вольт-амперной характеристики двуслойного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графена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а)влияние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параметра запрещённой зоны </a:t>
            </a:r>
            <a:r>
              <a:rPr lang="el-GR" sz="3200" dirty="0">
                <a:latin typeface="Times New Roman" pitchFamily="18" charset="0"/>
                <a:cs typeface="Arial" pitchFamily="34" charset="0"/>
              </a:rPr>
              <a:t>Δ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б)влияние перенормировки скорости Ферми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09049" y="9987785"/>
            <a:ext cx="2515490" cy="16995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92613" y="12827669"/>
            <a:ext cx="5066215" cy="345673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984459" y="12590948"/>
            <a:ext cx="4056897" cy="35071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401620" y="12532812"/>
            <a:ext cx="4155495" cy="356169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557115" y="12989051"/>
            <a:ext cx="5254934" cy="25649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053677" y="20394130"/>
            <a:ext cx="6865567" cy="52528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896845" y="20405639"/>
            <a:ext cx="6826228" cy="524134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84538" y="20434184"/>
            <a:ext cx="4343724" cy="4021966"/>
          </a:xfrm>
          <a:prstGeom prst="rect">
            <a:avLst/>
          </a:prstGeom>
        </p:spPr>
      </p:pic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7093064" y="24749703"/>
            <a:ext cx="6806767" cy="16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Рис. 2. Вольт-амперная характеристика транзистора на основе АВ-упакованного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графена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[2]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94499" y="20435219"/>
            <a:ext cx="4366341" cy="4244571"/>
          </a:xfrm>
          <a:prstGeom prst="rect">
            <a:avLst/>
          </a:prstGeom>
        </p:spPr>
      </p:pic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399946" y="24705995"/>
            <a:ext cx="648269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Рис. 1. Коэффициент прохождения от энергии и угла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падения волны,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=30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=0,2 эВ, 10  барьеров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15080879" y="13409400"/>
            <a:ext cx="75572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16858679" y="13401856"/>
            <a:ext cx="93274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14053677" y="16016740"/>
            <a:ext cx="1403573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Рис. </a:t>
            </a:r>
            <a:r>
              <a:rPr lang="ru-RU" sz="3200" dirty="0"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Смоделированный муаровый узор, используемый для описания </a:t>
            </a:r>
            <a:r>
              <a:rPr lang="ru-RU" sz="3200" dirty="0" err="1" smtClean="0">
                <a:latin typeface="Times New Roman" pitchFamily="18" charset="0"/>
                <a:cs typeface="Arial" pitchFamily="34" charset="0"/>
              </a:rPr>
              <a:t>разориентированных</a:t>
            </a:r>
            <a:r>
              <a:rPr lang="ru-RU" sz="3200" dirty="0" smtClean="0">
                <a:latin typeface="Times New Roman" pitchFamily="18" charset="0"/>
                <a:cs typeface="Arial" pitchFamily="34" charset="0"/>
              </a:rPr>
              <a:t> слоёв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574060" y="12588880"/>
            <a:ext cx="1013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5°</a:t>
            </a:r>
            <a:endParaRPr lang="ru-RU" sz="3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4070923" y="12670561"/>
            <a:ext cx="1013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10°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334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Polina</cp:lastModifiedBy>
  <cp:revision>408</cp:revision>
  <dcterms:created xsi:type="dcterms:W3CDTF">2010-04-06T13:27:58Z</dcterms:created>
  <dcterms:modified xsi:type="dcterms:W3CDTF">2022-10-24T16:49:48Z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