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8803600" cy="360045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ifz3kr7Mm9hpbztlFkoueXIWb2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426" y="-972"/>
      </p:cViewPr>
      <p:guideLst>
        <p:guide orient="horz" pos="11340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1439863" y="1441450"/>
            <a:ext cx="25923875" cy="6000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1439863" y="8401050"/>
            <a:ext cx="25923875" cy="237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439863" y="1441450"/>
            <a:ext cx="25923875" cy="6000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520950" y="7319962"/>
            <a:ext cx="23761700" cy="259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8762761" y="13561700"/>
            <a:ext cx="30720506" cy="6480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4438888" y="7320920"/>
            <a:ext cx="30720506" cy="18962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2160270" y="11184745"/>
            <a:ext cx="24483061" cy="771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4320540" y="20402550"/>
            <a:ext cx="20162520" cy="9201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lvl="0" algn="ctr">
              <a:spcBef>
                <a:spcPts val="2600"/>
              </a:spcBef>
              <a:spcAft>
                <a:spcPts val="0"/>
              </a:spcAft>
              <a:buClr>
                <a:srgbClr val="888888"/>
              </a:buClr>
              <a:buSzPts val="130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260"/>
              </a:spcBef>
              <a:spcAft>
                <a:spcPts val="0"/>
              </a:spcAft>
              <a:buClr>
                <a:srgbClr val="888888"/>
              </a:buClr>
              <a:buSzPts val="113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940"/>
              </a:spcBef>
              <a:spcAft>
                <a:spcPts val="0"/>
              </a:spcAft>
              <a:buClr>
                <a:srgbClr val="888888"/>
              </a:buClr>
              <a:buSzPts val="97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2275286" y="23136238"/>
            <a:ext cx="24483061" cy="7150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62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2275286" y="15260256"/>
            <a:ext cx="24483061" cy="7875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b" anchorCtr="0">
            <a:noAutofit/>
          </a:bodyPr>
          <a:lstStyle>
            <a:lvl1pPr marL="457200" lvl="0" indent="-228600" algn="l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None/>
              <a:defRPr sz="81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460"/>
              </a:spcBef>
              <a:spcAft>
                <a:spcPts val="0"/>
              </a:spcAft>
              <a:buClr>
                <a:srgbClr val="888888"/>
              </a:buClr>
              <a:buSzPts val="7300"/>
              <a:buNone/>
              <a:defRPr sz="73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None/>
              <a:defRPr sz="65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140"/>
              </a:spcBef>
              <a:spcAft>
                <a:spcPts val="0"/>
              </a:spcAft>
              <a:buClr>
                <a:srgbClr val="888888"/>
              </a:buClr>
              <a:buSzPts val="5700"/>
              <a:buNone/>
              <a:defRPr sz="57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140"/>
              </a:spcBef>
              <a:spcAft>
                <a:spcPts val="0"/>
              </a:spcAft>
              <a:buClr>
                <a:srgbClr val="888888"/>
              </a:buClr>
              <a:buSzPts val="5700"/>
              <a:buNone/>
              <a:defRPr sz="57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140"/>
              </a:spcBef>
              <a:spcAft>
                <a:spcPts val="0"/>
              </a:spcAft>
              <a:buClr>
                <a:srgbClr val="888888"/>
              </a:buClr>
              <a:buSzPts val="5700"/>
              <a:buNone/>
              <a:defRPr sz="57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140"/>
              </a:spcBef>
              <a:spcAft>
                <a:spcPts val="0"/>
              </a:spcAft>
              <a:buClr>
                <a:srgbClr val="888888"/>
              </a:buClr>
              <a:buSzPts val="5700"/>
              <a:buNone/>
              <a:defRPr sz="57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140"/>
              </a:spcBef>
              <a:spcAft>
                <a:spcPts val="0"/>
              </a:spcAft>
              <a:buClr>
                <a:srgbClr val="888888"/>
              </a:buClr>
              <a:buSzPts val="5700"/>
              <a:buNone/>
              <a:defRPr sz="57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140"/>
              </a:spcBef>
              <a:spcAft>
                <a:spcPts val="0"/>
              </a:spcAft>
              <a:buClr>
                <a:srgbClr val="888888"/>
              </a:buClr>
              <a:buSzPts val="5700"/>
              <a:buNone/>
              <a:defRPr sz="57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1439863" y="1441450"/>
            <a:ext cx="25923875" cy="6000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1440180" y="8401063"/>
            <a:ext cx="12721590" cy="23761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marL="457200" lvl="0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1300"/>
            </a:lvl1pPr>
            <a:lvl2pPr marL="914400" lvl="1" indent="-844550" algn="l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Char char="–"/>
              <a:defRPr sz="9700"/>
            </a:lvl2pPr>
            <a:lvl3pPr marL="1371600" lvl="2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3pPr>
            <a:lvl4pPr marL="1828800" lvl="3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4pPr>
            <a:lvl5pPr marL="2286000" lvl="4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»"/>
              <a:defRPr sz="7300"/>
            </a:lvl5pPr>
            <a:lvl6pPr marL="2743200" lvl="5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6pPr>
            <a:lvl7pPr marL="3200400" lvl="6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7pPr>
            <a:lvl8pPr marL="3657600" lvl="7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8pPr>
            <a:lvl9pPr marL="4114800" lvl="8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14641830" y="8401063"/>
            <a:ext cx="12721590" cy="23761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marL="457200" lvl="0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1300"/>
            </a:lvl1pPr>
            <a:lvl2pPr marL="914400" lvl="1" indent="-844550" algn="l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Char char="–"/>
              <a:defRPr sz="9700"/>
            </a:lvl2pPr>
            <a:lvl3pPr marL="1371600" lvl="2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3pPr>
            <a:lvl4pPr marL="1828800" lvl="3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4pPr>
            <a:lvl5pPr marL="2286000" lvl="4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»"/>
              <a:defRPr sz="7300"/>
            </a:lvl5pPr>
            <a:lvl6pPr marL="2743200" lvl="5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6pPr>
            <a:lvl7pPr marL="3200400" lvl="6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7pPr>
            <a:lvl8pPr marL="3657600" lvl="7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8pPr>
            <a:lvl9pPr marL="4114800" lvl="8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439863" y="1441450"/>
            <a:ext cx="25923875" cy="6000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440180" y="8059343"/>
            <a:ext cx="12726593" cy="3358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b" anchorCtr="0">
            <a:noAutofit/>
          </a:bodyPr>
          <a:lstStyle>
            <a:lvl1pPr marL="457200" lvl="0" indent="-228600" algn="l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None/>
              <a:defRPr sz="9700" b="1"/>
            </a:lvl1pPr>
            <a:lvl2pPr marL="914400" lvl="1" indent="-22860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None/>
              <a:defRPr sz="8100" b="1"/>
            </a:lvl2pPr>
            <a:lvl3pPr marL="1371600" lvl="2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3pPr>
            <a:lvl4pPr marL="1828800" lvl="3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4pPr>
            <a:lvl5pPr marL="2286000" lvl="4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5pPr>
            <a:lvl6pPr marL="2743200" lvl="5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6pPr>
            <a:lvl7pPr marL="3200400" lvl="6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7pPr>
            <a:lvl8pPr marL="3657600" lvl="7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8pPr>
            <a:lvl9pPr marL="4114800" lvl="8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1440180" y="11418094"/>
            <a:ext cx="12726593" cy="20744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marL="457200" lvl="0" indent="-844550" algn="l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Char char="•"/>
              <a:defRPr sz="9700"/>
            </a:lvl1pPr>
            <a:lvl2pPr marL="914400" lvl="1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–"/>
              <a:defRPr sz="8100"/>
            </a:lvl2pPr>
            <a:lvl3pPr marL="1371600" lvl="2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3pPr>
            <a:lvl4pPr marL="1828800" lvl="3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–"/>
              <a:defRPr sz="6500"/>
            </a:lvl4pPr>
            <a:lvl5pPr marL="2286000" lvl="4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»"/>
              <a:defRPr sz="6500"/>
            </a:lvl5pPr>
            <a:lvl6pPr marL="2743200" lvl="5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•"/>
              <a:defRPr sz="6500"/>
            </a:lvl6pPr>
            <a:lvl7pPr marL="3200400" lvl="6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•"/>
              <a:defRPr sz="6500"/>
            </a:lvl7pPr>
            <a:lvl8pPr marL="3657600" lvl="7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•"/>
              <a:defRPr sz="6500"/>
            </a:lvl8pPr>
            <a:lvl9pPr marL="4114800" lvl="8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•"/>
              <a:defRPr sz="65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14631838" y="8059343"/>
            <a:ext cx="12731591" cy="3358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b" anchorCtr="0">
            <a:noAutofit/>
          </a:bodyPr>
          <a:lstStyle>
            <a:lvl1pPr marL="457200" lvl="0" indent="-228600" algn="l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None/>
              <a:defRPr sz="9700" b="1"/>
            </a:lvl1pPr>
            <a:lvl2pPr marL="914400" lvl="1" indent="-22860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None/>
              <a:defRPr sz="8100" b="1"/>
            </a:lvl2pPr>
            <a:lvl3pPr marL="1371600" lvl="2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3pPr>
            <a:lvl4pPr marL="1828800" lvl="3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4pPr>
            <a:lvl5pPr marL="2286000" lvl="4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5pPr>
            <a:lvl6pPr marL="2743200" lvl="5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6pPr>
            <a:lvl7pPr marL="3200400" lvl="6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7pPr>
            <a:lvl8pPr marL="3657600" lvl="7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8pPr>
            <a:lvl9pPr marL="4114800" lvl="8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14631838" y="11418094"/>
            <a:ext cx="12731591" cy="20744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marL="457200" lvl="0" indent="-844550" algn="l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Char char="•"/>
              <a:defRPr sz="9700"/>
            </a:lvl1pPr>
            <a:lvl2pPr marL="914400" lvl="1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–"/>
              <a:defRPr sz="8100"/>
            </a:lvl2pPr>
            <a:lvl3pPr marL="1371600" lvl="2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3pPr>
            <a:lvl4pPr marL="1828800" lvl="3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–"/>
              <a:defRPr sz="6500"/>
            </a:lvl4pPr>
            <a:lvl5pPr marL="2286000" lvl="4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»"/>
              <a:defRPr sz="6500"/>
            </a:lvl5pPr>
            <a:lvl6pPr marL="2743200" lvl="5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•"/>
              <a:defRPr sz="6500"/>
            </a:lvl6pPr>
            <a:lvl7pPr marL="3200400" lvl="6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•"/>
              <a:defRPr sz="6500"/>
            </a:lvl7pPr>
            <a:lvl8pPr marL="3657600" lvl="7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•"/>
              <a:defRPr sz="6500"/>
            </a:lvl8pPr>
            <a:lvl9pPr marL="4114800" lvl="8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•"/>
              <a:defRPr sz="65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1439863" y="1441450"/>
            <a:ext cx="25923875" cy="6000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1440188" y="1433512"/>
            <a:ext cx="9476186" cy="610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1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1261407" y="1433526"/>
            <a:ext cx="16102013" cy="30728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marL="457200" lvl="0" indent="-1054100" algn="l">
              <a:spcBef>
                <a:spcPts val="2600"/>
              </a:spcBef>
              <a:spcAft>
                <a:spcPts val="0"/>
              </a:spcAft>
              <a:buClr>
                <a:schemeClr val="dk1"/>
              </a:buClr>
              <a:buSzPts val="13000"/>
              <a:buChar char="•"/>
              <a:defRPr sz="13000"/>
            </a:lvl1pPr>
            <a:lvl2pPr marL="914400" lvl="1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–"/>
              <a:defRPr sz="11300"/>
            </a:lvl2pPr>
            <a:lvl3pPr marL="1371600" lvl="2" indent="-844550" algn="l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Char char="•"/>
              <a:defRPr sz="9700"/>
            </a:lvl3pPr>
            <a:lvl4pPr marL="1828800" lvl="3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–"/>
              <a:defRPr sz="8100"/>
            </a:lvl4pPr>
            <a:lvl5pPr marL="2286000" lvl="4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»"/>
              <a:defRPr sz="8100"/>
            </a:lvl5pPr>
            <a:lvl6pPr marL="2743200" lvl="5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6pPr>
            <a:lvl7pPr marL="3200400" lvl="6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7pPr>
            <a:lvl8pPr marL="3657600" lvl="7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8pPr>
            <a:lvl9pPr marL="4114800" lvl="8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1440188" y="7534288"/>
            <a:ext cx="9476186" cy="24628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marL="457200" lvl="0" indent="-22860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/>
            </a:lvl1pPr>
            <a:lvl2pPr marL="914400" lvl="1" indent="-228600" algn="l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/>
            </a:lvl2pPr>
            <a:lvl3pPr marL="1371600" lvl="2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3pPr>
            <a:lvl4pPr marL="1828800" lvl="3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4pPr>
            <a:lvl5pPr marL="2286000" lvl="4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5pPr>
            <a:lvl6pPr marL="2743200" lvl="5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6pPr>
            <a:lvl7pPr marL="3200400" lvl="6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7pPr>
            <a:lvl8pPr marL="3657600" lvl="7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8pPr>
            <a:lvl9pPr marL="4114800" lvl="8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5645707" y="25203150"/>
            <a:ext cx="17282159" cy="2975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1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645707" y="3217069"/>
            <a:ext cx="17282159" cy="216027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5645707" y="28178525"/>
            <a:ext cx="17282159" cy="4225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marL="457200" lvl="0" indent="-22860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/>
            </a:lvl1pPr>
            <a:lvl2pPr marL="914400" lvl="1" indent="-228600" algn="l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/>
            </a:lvl2pPr>
            <a:lvl3pPr marL="1371600" lvl="2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3pPr>
            <a:lvl4pPr marL="1828800" lvl="3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4pPr>
            <a:lvl5pPr marL="2286000" lvl="4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5pPr>
            <a:lvl6pPr marL="2743200" lvl="5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6pPr>
            <a:lvl7pPr marL="3200400" lvl="6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7pPr>
            <a:lvl8pPr marL="3657600" lvl="7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8pPr>
            <a:lvl9pPr marL="4114800" lvl="8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439863" y="1441450"/>
            <a:ext cx="25923875" cy="6000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439863" y="8401050"/>
            <a:ext cx="25923875" cy="237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marL="457200" marR="0" lvl="0" indent="-1054100" algn="l" rtl="0">
              <a:spcBef>
                <a:spcPts val="2600"/>
              </a:spcBef>
              <a:spcAft>
                <a:spcPts val="0"/>
              </a:spcAft>
              <a:buClr>
                <a:schemeClr val="dk1"/>
              </a:buClr>
              <a:buSzPts val="13000"/>
              <a:buFont typeface="Arial"/>
              <a:buChar char="•"/>
              <a:defRPr sz="1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946150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Font typeface="Arial"/>
              <a:buChar char="–"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84455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Font typeface="Arial"/>
              <a:buChar char="•"/>
              <a:defRPr sz="9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ktor.io/" TargetMode="External"/><Relationship Id="rId4" Type="http://schemas.openxmlformats.org/officeDocument/2006/relationships/hyperlink" Target="https://www.tensorflow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0"/>
            <a:ext cx="28803600" cy="5976914"/>
          </a:xfrm>
          <a:prstGeom prst="rect">
            <a:avLst/>
          </a:prstGeom>
          <a:solidFill>
            <a:srgbClr val="93B3D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5" name="Google Shape;85;p1" descr="C:\Users\stud\Desktop\conf2019\img\tub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0" y="216274"/>
            <a:ext cx="9241443" cy="5544866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/>
          <p:nvPr/>
        </p:nvSpPr>
        <p:spPr>
          <a:xfrm>
            <a:off x="0" y="288282"/>
            <a:ext cx="28803600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IV</a:t>
            </a:r>
            <a:r>
              <a:rPr lang="ru-RU" sz="6000" b="1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Международная конференция</a:t>
            </a:r>
            <a:endParaRPr dirty="0"/>
          </a:p>
        </p:txBody>
      </p:sp>
      <p:sp>
        <p:nvSpPr>
          <p:cNvPr id="87" name="Google Shape;87;p1"/>
          <p:cNvSpPr/>
          <p:nvPr/>
        </p:nvSpPr>
        <p:spPr>
          <a:xfrm>
            <a:off x="1296344" y="25370869"/>
            <a:ext cx="25274809" cy="73558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b="1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Литература</a:t>
            </a:r>
            <a:endParaRPr lang="ru-RU" sz="32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0" indent="-742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AutoNum type="arabicPeriod"/>
            </a:pPr>
            <a:r>
              <a:rPr lang="ru-RU" sz="2800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Абгарян</a:t>
            </a:r>
            <a:r>
              <a:rPr lang="ru-RU" sz="28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К.К, Гаврилов Е.С. Программный комплекс для проведения </a:t>
            </a:r>
            <a:r>
              <a:rPr lang="ru-RU" sz="2800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мультифизических</a:t>
            </a:r>
            <a:r>
              <a:rPr lang="ru-RU" sz="28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многоуровневых расчетов // Материалы III Международной конференции «Математическое моделирование в материаловедении электронных компонентов» МММЭК-2021. 25–26 октября. 2021 г., Москва, c. 38-42. </a:t>
            </a:r>
          </a:p>
          <a:p>
            <a:pPr marL="742950" marR="0" lvl="0" indent="-742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AutoNum type="arabicPeriod"/>
            </a:pPr>
            <a:r>
              <a:rPr lang="ru-RU" sz="2800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Абгарян</a:t>
            </a:r>
            <a:r>
              <a:rPr lang="ru-RU" sz="28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К.К. Информационная технология построения многомасштабных моделей в задачах вычислительного материаловедения // «Издательство «Радиотехника», «Системы высокой доступности». 2018. Т. 15. № 2. С. 9–15</a:t>
            </a:r>
          </a:p>
          <a:p>
            <a:pPr marL="742950" marR="0" lvl="0" indent="-742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AutoNum type="arabicPeriod"/>
            </a:pPr>
            <a:r>
              <a:rPr lang="ru-RU" sz="28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Щербаков В.С. Программные средства для моделирования многослойных структур с магниторезистивными свойствами // Гагаринские чтения – 2022: XLVIII Международная молодёжная научная конференция: Сборник тезисов докладов: М.; Московский авиационный институт (национальный исследовательский университет), 2022. – С. 453-454.</a:t>
            </a:r>
          </a:p>
          <a:p>
            <a:pPr marL="742950" marR="0" lvl="0" indent="-742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AutoNum type="arabicPeriod"/>
            </a:pPr>
            <a:r>
              <a:rPr lang="ru-RU" sz="28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https://clickhouse.com/</a:t>
            </a:r>
          </a:p>
          <a:p>
            <a:pPr marL="742950" marR="0" lvl="0" indent="-742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AutoNum type="arabicPeriod"/>
            </a:pPr>
            <a:r>
              <a:rPr lang="ru-RU" sz="28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https://www.tensorflow.org/</a:t>
            </a:r>
            <a:endParaRPr lang="ru-RU" sz="2800" i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0" indent="-742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AutoNum type="arabicPeriod"/>
            </a:pPr>
            <a:r>
              <a:rPr lang="ru-RU" sz="28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https://ktor.io/</a:t>
            </a:r>
            <a:endParaRPr lang="en-US" sz="2800" i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0" indent="-742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AutoNum type="arabicPeriod"/>
            </a:pPr>
            <a:r>
              <a:rPr lang="ru-RU" sz="28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Абгарян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К.К., Бажанов Д.И., Соболев Н.А. Многомасштабное моделирование многослойных </a:t>
            </a:r>
            <a:r>
              <a:rPr lang="ru-RU" sz="28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наногетероструктур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на основе </a:t>
            </a:r>
            <a:r>
              <a:rPr lang="ru-RU" sz="28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ферромолибдата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стронция. // Материалы III международной конференции «Математическое моделирование в материаловедении электронных компонентов» МММЭК–2021. 25–26 октября 2021 г., Москва, c. 53-57 https://doi.org/10.29003/m2455.ММMSEC 2021.</a:t>
            </a:r>
          </a:p>
          <a:p>
            <a:pPr marL="742950" marR="0" lvl="0" indent="-488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lang="ru-RU" sz="2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0" indent="-488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0" y="5112818"/>
            <a:ext cx="28803600" cy="187739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b="1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Архитектура программного комплекса для многомасштабного моделирования многослойных структур с магниторезистивными свойствами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Щербаков Василий Сергеевич</a:t>
            </a:r>
            <a:endParaRPr lang="ru-RU" sz="3600" b="0" i="1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89" name="Google Shape;89;p1"/>
          <p:cNvCxnSpPr/>
          <p:nvPr/>
        </p:nvCxnSpPr>
        <p:spPr>
          <a:xfrm>
            <a:off x="200" y="25273470"/>
            <a:ext cx="28803600" cy="1588"/>
          </a:xfrm>
          <a:prstGeom prst="straightConnector1">
            <a:avLst/>
          </a:prstGeom>
          <a:noFill/>
          <a:ln w="63500" cap="flat" cmpd="sng">
            <a:solidFill>
              <a:srgbClr val="17365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0" name="Google Shape;90;p1"/>
          <p:cNvSpPr/>
          <p:nvPr/>
        </p:nvSpPr>
        <p:spPr>
          <a:xfrm>
            <a:off x="25779064" y="188979"/>
            <a:ext cx="2808312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b="1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МОСКВА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b="1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US" sz="4000" b="1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lang="ru-RU" sz="4000" b="1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-26 ОКТ</a:t>
            </a:r>
            <a:endParaRPr dirty="0"/>
          </a:p>
        </p:txBody>
      </p:sp>
      <p:sp>
        <p:nvSpPr>
          <p:cNvPr id="91" name="Google Shape;91;p1"/>
          <p:cNvSpPr/>
          <p:nvPr/>
        </p:nvSpPr>
        <p:spPr>
          <a:xfrm>
            <a:off x="0" y="1296394"/>
            <a:ext cx="28803600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Математическое моделирование в материаловедении электронных компонентов</a:t>
            </a:r>
            <a:endParaRPr sz="5400" b="1" u="sng">
              <a:solidFill>
                <a:srgbClr val="36609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1"/>
          <p:cNvSpPr/>
          <p:nvPr/>
        </p:nvSpPr>
        <p:spPr>
          <a:xfrm rot="-5400000">
            <a:off x="24914459" y="535478"/>
            <a:ext cx="122341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36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</a:t>
            </a:r>
            <a:r>
              <a:rPr lang="en-US" sz="36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sz="3600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0" y="31899794"/>
            <a:ext cx="28803600" cy="4104456"/>
          </a:xfrm>
          <a:prstGeom prst="rect">
            <a:avLst/>
          </a:prstGeom>
          <a:solidFill>
            <a:srgbClr val="B7CCE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1664884" y="20166973"/>
            <a:ext cx="24452666" cy="507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71500" marR="0" lvl="0" indent="-571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Оболочка над одним или несколькими программными пакетами для моделирования структур с магнитными свойствами. </a:t>
            </a:r>
          </a:p>
          <a:p>
            <a:pPr marL="571500" marR="0" lvl="0" indent="-571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Средства интеллектуального анализа данных для предсказания структуры по параметрам. </a:t>
            </a:r>
          </a:p>
          <a:p>
            <a:pPr marL="571500" marR="0" lvl="0" indent="-571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Пользовательский интерфейс и сервис для работы моделью. </a:t>
            </a:r>
          </a:p>
          <a:p>
            <a:pPr marL="571500" marR="0" lvl="0" indent="-571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Сервис для автоматизации запуска сценариев с варьированием параметров. Этот сервис необходим для автоматизации процесса запусков расчета в системе сценариев.</a:t>
            </a:r>
          </a:p>
          <a:p>
            <a:pPr marL="571500" marR="0" lvl="0" indent="-571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3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2232450" y="19132917"/>
            <a:ext cx="8859604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Описание основных компонентов</a:t>
            </a:r>
            <a:endParaRPr sz="3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2232450" y="7561098"/>
            <a:ext cx="23546700" cy="4247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ru-RU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рамках работы над программным комплексом для многомасштабного моделирования [3] требовалось спроектировать техническое решение, предусматривающее взаимодействие с существующей платформой проведения расчетов [1], использование средств интеллектуального анализа данных, автоматический запуск расчетов, а также пользовательский интерфейс для управления. Также при проектировании учитывались информационные технологии построения многомасштабных моделей [2]. В данной работе представлены детали спроектированной архитектуры. </a:t>
            </a:r>
            <a:endParaRPr sz="3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8980160" y="18585883"/>
            <a:ext cx="8597566" cy="856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2667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dirty="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Рис. 1. Архитектура программного комплекса</a:t>
            </a:r>
            <a:endParaRPr sz="2200" dirty="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F0B60E3-72CB-4648-93F2-85A1AE9F0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2988" y="12844256"/>
            <a:ext cx="11530262" cy="5561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Google Shape;95;p1">
            <a:extLst>
              <a:ext uri="{FF2B5EF4-FFF2-40B4-BE49-F238E27FC236}">
                <a16:creationId xmlns:a16="http://schemas.microsoft.com/office/drawing/2014/main" id="{535587CC-9429-40FA-B2B6-8705C201337F}"/>
              </a:ext>
            </a:extLst>
          </p:cNvPr>
          <p:cNvSpPr/>
          <p:nvPr/>
        </p:nvSpPr>
        <p:spPr>
          <a:xfrm>
            <a:off x="2105760" y="11991739"/>
            <a:ext cx="1244788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Сценарии использования программного комплекса </a:t>
            </a:r>
            <a:endParaRPr sz="3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" name="Google Shape;94;p1">
            <a:extLst>
              <a:ext uri="{FF2B5EF4-FFF2-40B4-BE49-F238E27FC236}">
                <a16:creationId xmlns:a16="http://schemas.microsoft.com/office/drawing/2014/main" id="{87CADCF4-1DF7-4D33-AD76-8FDF9A085391}"/>
              </a:ext>
            </a:extLst>
          </p:cNvPr>
          <p:cNvSpPr/>
          <p:nvPr/>
        </p:nvSpPr>
        <p:spPr>
          <a:xfrm>
            <a:off x="1664884" y="12942554"/>
            <a:ext cx="14680016" cy="5909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71500" marR="0" lvl="0" indent="-571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Запуск сценария расчета с использованием пакета моделирования магнитных структур.</a:t>
            </a:r>
          </a:p>
          <a:p>
            <a:pPr marL="571500" marR="0" lvl="0" indent="-571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Запуск автоматического проведения расчетов с варьированием параметров.</a:t>
            </a:r>
          </a:p>
          <a:p>
            <a:pPr marL="571500" marR="0" lvl="0" indent="-571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Исследование данных и обучение модели на основе данных расчетов.</a:t>
            </a:r>
          </a:p>
          <a:p>
            <a:pPr marL="571500" marR="0" lvl="0" indent="-571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Получение материала по заданным свойствам.</a:t>
            </a:r>
          </a:p>
          <a:p>
            <a:pPr marL="571500" marR="0" lvl="0" indent="-571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Запуска сценариев многомасштабных расчетов[1].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AA873116-560E-443F-930D-1A73CA3D44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06" y="199396"/>
            <a:ext cx="48863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418</Words>
  <Application>Microsoft Office PowerPoint</Application>
  <PresentationFormat>Произвольный</PresentationFormat>
  <Paragraphs>28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</dc:creator>
  <cp:lastModifiedBy>Vasily</cp:lastModifiedBy>
  <cp:revision>1</cp:revision>
  <dcterms:created xsi:type="dcterms:W3CDTF">2010-04-06T13:27:58Z</dcterms:created>
  <dcterms:modified xsi:type="dcterms:W3CDTF">2022-10-23T17:14:12Z</dcterms:modified>
</cp:coreProperties>
</file>