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8803600" cy="36004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KqG8t6u3mVl2qcT+Am2QHPQWk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23" d="100"/>
          <a:sy n="23" d="100"/>
        </p:scale>
        <p:origin x="3368" y="320"/>
      </p:cViewPr>
      <p:guideLst>
        <p:guide orient="horz" pos="11340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439863" y="8401050"/>
            <a:ext cx="25923875" cy="237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520950" y="7319962"/>
            <a:ext cx="23761700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762761" y="13561700"/>
            <a:ext cx="30720506" cy="6480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438888" y="7320920"/>
            <a:ext cx="30720506" cy="18962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2160270" y="11184745"/>
            <a:ext cx="24483061" cy="771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lvl="0" algn="ctr">
              <a:spcBef>
                <a:spcPts val="2600"/>
              </a:spcBef>
              <a:spcAft>
                <a:spcPts val="0"/>
              </a:spcAft>
              <a:buClr>
                <a:srgbClr val="888888"/>
              </a:buClr>
              <a:buSzPts val="130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260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940"/>
              </a:spcBef>
              <a:spcAft>
                <a:spcPts val="0"/>
              </a:spcAft>
              <a:buClr>
                <a:srgbClr val="888888"/>
              </a:buClr>
              <a:buSzPts val="9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75286" y="23136238"/>
            <a:ext cx="24483061" cy="7150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62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75286" y="15260256"/>
            <a:ext cx="24483061" cy="7875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marL="457200" lvl="0" indent="-228600" algn="l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 sz="81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None/>
              <a:defRPr sz="65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 sz="5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440180" y="8401063"/>
            <a:ext cx="12721590" cy="23761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–"/>
              <a:defRPr sz="9700"/>
            </a:lvl2pPr>
            <a:lvl3pPr marL="1371600" lvl="2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4641830" y="8401063"/>
            <a:ext cx="12721590" cy="23761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–"/>
              <a:defRPr sz="9700"/>
            </a:lvl2pPr>
            <a:lvl3pPr marL="1371600" lvl="2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440180" y="8059343"/>
            <a:ext cx="12726593" cy="3358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marL="457200" lvl="0" indent="-22860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None/>
              <a:defRPr sz="9700" b="1"/>
            </a:lvl1pPr>
            <a:lvl2pPr marL="914400" lvl="1" indent="-22860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2pPr>
            <a:lvl3pPr marL="1371600" lvl="2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3pPr>
            <a:lvl4pPr marL="1828800" lvl="3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4pPr>
            <a:lvl5pPr marL="2286000" lvl="4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5pPr>
            <a:lvl6pPr marL="2743200" lvl="5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6pPr>
            <a:lvl7pPr marL="3200400" lvl="6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7pPr>
            <a:lvl8pPr marL="3657600" lvl="7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8pPr>
            <a:lvl9pPr marL="4114800" lvl="8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440180" y="11418094"/>
            <a:ext cx="12726593" cy="2074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•"/>
              <a:defRPr sz="9700"/>
            </a:lvl1pPr>
            <a:lvl2pPr marL="914400" lvl="1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2pPr>
            <a:lvl3pPr marL="1371600" lvl="2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marL="1828800" lvl="3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–"/>
              <a:defRPr sz="6500"/>
            </a:lvl4pPr>
            <a:lvl5pPr marL="2286000" lvl="4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»"/>
              <a:defRPr sz="6500"/>
            </a:lvl5pPr>
            <a:lvl6pPr marL="2743200" lvl="5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6pPr>
            <a:lvl7pPr marL="3200400" lvl="6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7pPr>
            <a:lvl8pPr marL="3657600" lvl="7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8pPr>
            <a:lvl9pPr marL="4114800" lvl="8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4631838" y="8059343"/>
            <a:ext cx="12731591" cy="3358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marL="457200" lvl="0" indent="-22860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None/>
              <a:defRPr sz="9700" b="1"/>
            </a:lvl1pPr>
            <a:lvl2pPr marL="914400" lvl="1" indent="-22860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2pPr>
            <a:lvl3pPr marL="1371600" lvl="2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3pPr>
            <a:lvl4pPr marL="1828800" lvl="3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4pPr>
            <a:lvl5pPr marL="2286000" lvl="4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5pPr>
            <a:lvl6pPr marL="2743200" lvl="5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6pPr>
            <a:lvl7pPr marL="3200400" lvl="6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7pPr>
            <a:lvl8pPr marL="3657600" lvl="7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8pPr>
            <a:lvl9pPr marL="4114800" lvl="8" indent="-22860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None/>
              <a:defRPr sz="65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4631838" y="11418094"/>
            <a:ext cx="12731591" cy="2074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•"/>
              <a:defRPr sz="9700"/>
            </a:lvl1pPr>
            <a:lvl2pPr marL="914400" lvl="1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2pPr>
            <a:lvl3pPr marL="1371600" lvl="2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marL="1828800" lvl="3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–"/>
              <a:defRPr sz="6500"/>
            </a:lvl4pPr>
            <a:lvl5pPr marL="2286000" lvl="4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»"/>
              <a:defRPr sz="6500"/>
            </a:lvl5pPr>
            <a:lvl6pPr marL="2743200" lvl="5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6pPr>
            <a:lvl7pPr marL="3200400" lvl="6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7pPr>
            <a:lvl8pPr marL="3657600" lvl="7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8pPr>
            <a:lvl9pPr marL="4114800" lvl="8" indent="-641350" algn="l"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Char char="•"/>
              <a:defRPr sz="65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440188" y="1433512"/>
            <a:ext cx="9476186" cy="610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1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1261407" y="1433526"/>
            <a:ext cx="16102013" cy="30728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1054100" algn="l">
              <a:spcBef>
                <a:spcPts val="2600"/>
              </a:spcBef>
              <a:spcAft>
                <a:spcPts val="0"/>
              </a:spcAft>
              <a:buClr>
                <a:schemeClr val="dk1"/>
              </a:buClr>
              <a:buSzPts val="13000"/>
              <a:buChar char="•"/>
              <a:defRPr sz="130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4455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Char char="•"/>
              <a:defRPr sz="9700"/>
            </a:lvl3pPr>
            <a:lvl4pPr marL="1828800" lvl="3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4pPr>
            <a:lvl5pPr marL="2286000" lvl="4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»"/>
              <a:defRPr sz="8100"/>
            </a:lvl5pPr>
            <a:lvl6pPr marL="2743200" lvl="5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6pPr>
            <a:lvl7pPr marL="3200400" lvl="6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7pPr>
            <a:lvl8pPr marL="3657600" lvl="7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8pPr>
            <a:lvl9pPr marL="4114800" lvl="8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440188" y="7534288"/>
            <a:ext cx="9476186" cy="24628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1pPr>
            <a:lvl2pPr marL="914400" lvl="1" indent="-22860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/>
            </a:lvl2pPr>
            <a:lvl3pPr marL="1371600" lvl="2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3pPr>
            <a:lvl4pPr marL="1828800" lvl="3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4pPr>
            <a:lvl5pPr marL="2286000" lvl="4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5pPr>
            <a:lvl6pPr marL="2743200" lvl="5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6pPr>
            <a:lvl7pPr marL="3200400" lvl="6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7pPr>
            <a:lvl8pPr marL="3657600" lvl="7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8pPr>
            <a:lvl9pPr marL="4114800" lvl="8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645707" y="25203150"/>
            <a:ext cx="17282159" cy="297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1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645707" y="3217069"/>
            <a:ext cx="17282159" cy="216027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645707" y="28178525"/>
            <a:ext cx="17282159" cy="422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lvl="0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1pPr>
            <a:lvl2pPr marL="914400" lvl="1" indent="-22860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/>
            </a:lvl2pPr>
            <a:lvl3pPr marL="1371600" lvl="2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3pPr>
            <a:lvl4pPr marL="1828800" lvl="3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4pPr>
            <a:lvl5pPr marL="2286000" lvl="4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5pPr>
            <a:lvl6pPr marL="2743200" lvl="5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6pPr>
            <a:lvl7pPr marL="3200400" lvl="6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7pPr>
            <a:lvl8pPr marL="3657600" lvl="7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8pPr>
            <a:lvl9pPr marL="4114800" lvl="8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4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439863" y="1441450"/>
            <a:ext cx="25923875" cy="600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439863" y="8401050"/>
            <a:ext cx="25923875" cy="237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t" anchorCtr="0">
            <a:noAutofit/>
          </a:bodyPr>
          <a:lstStyle>
            <a:lvl1pPr marL="457200" marR="0" lvl="0" indent="-1054100" algn="l" rtl="0">
              <a:spcBef>
                <a:spcPts val="2600"/>
              </a:spcBef>
              <a:spcAft>
                <a:spcPts val="0"/>
              </a:spcAft>
              <a:buClr>
                <a:schemeClr val="dk1"/>
              </a:buClr>
              <a:buSzPts val="13000"/>
              <a:buFont typeface="Arial"/>
              <a:buChar char="•"/>
              <a:defRPr sz="1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–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0275" tIns="185125" rIns="370275" bIns="1851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4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232448" y="7561090"/>
            <a:ext cx="23546700" cy="45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Актуальность: Многослойный композитный материал представляет собой набор слоев из волокнистых композиционных материалов. Он неободим для обеспечения требуемой жесткости в плоскости, жесткости на изгиб, жесткости на сдвиг, коэффициента теплового расширения и т. д. В разных слоях могут использоваться разные материалы, в результате чего получается гибридный ламинат. Отдельные слои являются ортотропными или поперечно изотропными, что делает ламинат анизотропным. Ввиду сложности создания материала с заданными свойствами возникает необходимость предварительного моделирования и прогнозирования поведения материала под воздействием различных внешних факторов.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. 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0"/>
            <a:ext cx="28803600" cy="5976914"/>
          </a:xfrm>
          <a:prstGeom prst="rect">
            <a:avLst/>
          </a:prstGeom>
          <a:solidFill>
            <a:srgbClr val="93B3D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6" name="Google Shape;86;p1" descr="C:\Users\stud\Desktop\conf2019\img\tub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" y="216274"/>
            <a:ext cx="9241443" cy="554486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0" y="288282"/>
            <a:ext cx="2880360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ru-RU" sz="6000" b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ru-RU" sz="6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Международная конференция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1296344" y="25370869"/>
            <a:ext cx="25274809" cy="8340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Литература</a:t>
            </a:r>
            <a:endParaRPr sz="4000" b="1" i="0" u="none" strike="noStrike" cap="non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539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3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COMSOL Multiphysics Reference Manual, [Электронный ресурс] https://doc.comsol.com/5.4/doc/com.comsol.help.comsol/COMSOL_ReferenceManual.pdf</a:t>
            </a:r>
            <a:r>
              <a:rPr lang="ru-RU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742950" marR="0" lvl="0" indent="-539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32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Абгарян К.К. </a:t>
            </a:r>
            <a:r>
              <a:rPr lang="ru-RU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Инфомационная технология построения многомасштабных моделей в задачах структурного материаловедения.- Системы высокой доступности. Т.15 №2. С.9-15.</a:t>
            </a:r>
            <a:endParaRPr/>
          </a:p>
          <a:p>
            <a:pPr marL="742950" marR="0" lvl="0" indent="-539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3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J.Llorca, C. Gonzalez, J.M. Molina-Aldereguia, Multiscale Modeling of Composites: Toward Virtual Testing ... and Beyond / The journal of the Minerals, Metals &amp;amp; Materials Society [Электронный ресурс] -https://link.springer.com/chapter/10.1007/s11837-012-0509-8</a:t>
            </a:r>
            <a:endParaRPr sz="32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lang="ru-RU" sz="3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Ning Nu, Composites and their properties / [Электронный ресурс] http://www.issp.ac.ru/ebooks/books/open/Composites_and_Their_Properties.pdf</a:t>
            </a:r>
            <a:endParaRPr sz="32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742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endParaRPr sz="32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539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488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0" indent="-488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0" y="5112818"/>
            <a:ext cx="28803600" cy="24321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МОДЕЛИРОВАНИЕ УСТАЛОСТНЫХ ХАРАКТЕРИСТИК КОМПОЗИТНОГО</a:t>
            </a:r>
            <a:endParaRPr sz="4000" b="1" i="0" u="none" strike="noStrike" cap="non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-RU"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МАТЕРИАЛА С ПОМОЩЬЮ ПРОГРАММНОГО ПРОДУКТА</a:t>
            </a:r>
            <a:r>
              <a:rPr lang="ru-RU" sz="4000" b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COMSOL MULTIPHYSUCS</a:t>
            </a:r>
            <a:endParaRPr sz="4000" b="1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Мочалова Юлия Дмитриевна,</a:t>
            </a:r>
            <a:endParaRPr sz="3600" b="0" i="1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Абгарян Каринэ Карленовна</a:t>
            </a:r>
            <a:endParaRPr sz="3600" b="0" i="1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90" name="Google Shape;90;p1"/>
          <p:cNvCxnSpPr/>
          <p:nvPr/>
        </p:nvCxnSpPr>
        <p:spPr>
          <a:xfrm>
            <a:off x="200" y="25273470"/>
            <a:ext cx="28803600" cy="1588"/>
          </a:xfrm>
          <a:prstGeom prst="straightConnector1">
            <a:avLst/>
          </a:prstGeom>
          <a:noFill/>
          <a:ln w="63500" cap="flat" cmpd="sng">
            <a:solidFill>
              <a:srgbClr val="17365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1" name="Google Shape;91;p1"/>
          <p:cNvSpPr/>
          <p:nvPr/>
        </p:nvSpPr>
        <p:spPr>
          <a:xfrm>
            <a:off x="25779064" y="188979"/>
            <a:ext cx="280831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МОСКВА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92;p1"/>
          <p:cNvSpPr/>
          <p:nvPr/>
        </p:nvSpPr>
        <p:spPr>
          <a:xfrm>
            <a:off x="0" y="1296394"/>
            <a:ext cx="288036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Математическое моделирование в материаловедении электронных компонентов</a:t>
            </a:r>
            <a:endParaRPr sz="5400" b="1" u="sng">
              <a:solidFill>
                <a:srgbClr val="36609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"/>
          <p:cNvSpPr/>
          <p:nvPr/>
        </p:nvSpPr>
        <p:spPr>
          <a:xfrm rot="-5400000">
            <a:off x="24914459" y="535478"/>
            <a:ext cx="122341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3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2021</a:t>
            </a:r>
            <a:endParaRPr sz="36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0" y="31899794"/>
            <a:ext cx="28803600" cy="4104456"/>
          </a:xfrm>
          <a:prstGeom prst="rect">
            <a:avLst/>
          </a:prstGeom>
          <a:solidFill>
            <a:srgbClr val="B7CCE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1982084" y="12565881"/>
            <a:ext cx="9277800" cy="61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Ламинат(композитный материал) состоит из пяти слоев толщиной 1 мм. Ориентация слоев разная. Ориентация, начиная с нижней части ламината, принималась равной 0, 45, 90, -45 и 0 градусов. На макромеханическом уровне к объекту был приложен источник – перемещающий нагревающий луч (перемещение задается параметрически).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результате получены термические деформации. 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800400" y="12565881"/>
            <a:ext cx="9649200" cy="61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Микромеханический анализ для определения свойств гомогенизированного материала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элементарного объема проводился для  материала, состоящего из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однонаправленных углеродных волокон, залитых эпоксидной смолой. На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микромеханическом уровне выполнялся расчет свойств элементарной ячейки, имеющей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цилиндрическое волокно, расположенное в середине смолы. Было смоделированно шесть различных групп нагрузок и стационарное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исследование с шестью вариантами нагружения. В результате была рассчитана матрица эластичности.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3184488" y="11665781"/>
            <a:ext cx="590475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Микромеханика</a:t>
            </a:r>
            <a:endParaRPr sz="36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12974685" y="11665781"/>
            <a:ext cx="849694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Макромеханика</a:t>
            </a:r>
            <a:endParaRPr sz="36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4781175" y="20686825"/>
            <a:ext cx="13979700" cy="28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26987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В работе выполнено моделирование композитного материала и получения его свойств при нагружении и нагревании в программной среде COMSOL. Полученные данные в дальнейшем, при успешной валидации модели, можно использовать для анализа с помощью машинного обучения.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269875" algn="just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2073095" y="11531747"/>
            <a:ext cx="914400" cy="914400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11995228" y="11546537"/>
            <a:ext cx="914400" cy="914400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pic>
        <p:nvPicPr>
          <p:cNvPr id="102" name="Google Shape;10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17350" y="11471192"/>
            <a:ext cx="6019800" cy="46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051569" y="18421036"/>
            <a:ext cx="7885581" cy="4648201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23514175" y="16282925"/>
            <a:ext cx="2265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Рисунок 1. Этап микромеханики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22503500" y="23069225"/>
            <a:ext cx="2265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Рисунок 2. Этап макромеханики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Microsoft Macintosh PowerPoint</Application>
  <PresentationFormat>Произвольный</PresentationFormat>
  <Paragraphs>37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Mochalova Yulia</cp:lastModifiedBy>
  <cp:revision>1</cp:revision>
  <dcterms:created xsi:type="dcterms:W3CDTF">2010-04-06T13:27:58Z</dcterms:created>
  <dcterms:modified xsi:type="dcterms:W3CDTF">2021-10-24T14:27:49Z</dcterms:modified>
</cp:coreProperties>
</file>