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sldIdLst>
    <p:sldId id="258" r:id="rId2"/>
  </p:sldIdLst>
  <p:sldSz cx="28803600" cy="360045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851025" indent="-13938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3702050" indent="-2787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5554663" indent="-41830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7405688" indent="-5576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33CCFF"/>
    <a:srgbClr val="3399FF"/>
    <a:srgbClr val="6B9EDB"/>
    <a:srgbClr val="3366FF"/>
    <a:srgbClr val="66CCFF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294" autoAdjust="0"/>
    <p:restoredTop sz="99120" autoAdjust="0"/>
  </p:normalViewPr>
  <p:slideViewPr>
    <p:cSldViewPr>
      <p:cViewPr>
        <p:scale>
          <a:sx n="66" d="100"/>
          <a:sy n="66" d="100"/>
        </p:scale>
        <p:origin x="4410" y="9522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270" y="11184745"/>
            <a:ext cx="24483060" cy="7717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5AC1-7497-418B-A7A2-377641322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26F5-A245-4F25-AE5B-6E9E7F69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882610" y="1441852"/>
            <a:ext cx="6480810" cy="307205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0180" y="1441852"/>
            <a:ext cx="18962370" cy="307205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527A-6361-4A21-BBD6-42E4C941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75AB-B0F9-4726-81B8-3BCEC1DB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286" y="23136238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5286" y="1526025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45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291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37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582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27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873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19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1652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9A2D-7494-4270-90B2-39DAF208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180" y="840106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641830" y="840106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5C86-6A05-4FBB-93C3-49F4AA0E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458" indent="0">
              <a:buNone/>
              <a:defRPr sz="8100" b="1"/>
            </a:lvl2pPr>
            <a:lvl3pPr marL="3702915" indent="0">
              <a:buNone/>
              <a:defRPr sz="7300" b="1"/>
            </a:lvl3pPr>
            <a:lvl4pPr marL="5554373" indent="0">
              <a:buNone/>
              <a:defRPr sz="6500" b="1"/>
            </a:lvl4pPr>
            <a:lvl5pPr marL="7405822" indent="0">
              <a:buNone/>
              <a:defRPr sz="6500" b="1"/>
            </a:lvl5pPr>
            <a:lvl6pPr marL="9257279" indent="0">
              <a:buNone/>
              <a:defRPr sz="6500" b="1"/>
            </a:lvl6pPr>
            <a:lvl7pPr marL="11108737" indent="0">
              <a:buNone/>
              <a:defRPr sz="6500" b="1"/>
            </a:lvl7pPr>
            <a:lvl8pPr marL="12960194" indent="0">
              <a:buNone/>
              <a:defRPr sz="6500" b="1"/>
            </a:lvl8pPr>
            <a:lvl9pPr marL="14811652" indent="0">
              <a:buNone/>
              <a:defRPr sz="6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631837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458" indent="0">
              <a:buNone/>
              <a:defRPr sz="8100" b="1"/>
            </a:lvl2pPr>
            <a:lvl3pPr marL="3702915" indent="0">
              <a:buNone/>
              <a:defRPr sz="7300" b="1"/>
            </a:lvl3pPr>
            <a:lvl4pPr marL="5554373" indent="0">
              <a:buNone/>
              <a:defRPr sz="6500" b="1"/>
            </a:lvl4pPr>
            <a:lvl5pPr marL="7405822" indent="0">
              <a:buNone/>
              <a:defRPr sz="6500" b="1"/>
            </a:lvl5pPr>
            <a:lvl6pPr marL="9257279" indent="0">
              <a:buNone/>
              <a:defRPr sz="6500" b="1"/>
            </a:lvl6pPr>
            <a:lvl7pPr marL="11108737" indent="0">
              <a:buNone/>
              <a:defRPr sz="6500" b="1"/>
            </a:lvl7pPr>
            <a:lvl8pPr marL="12960194" indent="0">
              <a:buNone/>
              <a:defRPr sz="6500" b="1"/>
            </a:lvl8pPr>
            <a:lvl9pPr marL="14811652" indent="0">
              <a:buNone/>
              <a:defRPr sz="6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4631837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AB7F-7425-4359-A3A3-17851DCA0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9034-EDB8-49F9-9070-14E620400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08AA-A141-459A-B4D8-76C68A71C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88" y="1433512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1407" y="1433526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0188" y="753428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458" indent="0">
              <a:buNone/>
              <a:defRPr sz="4900"/>
            </a:lvl2pPr>
            <a:lvl3pPr marL="3702915" indent="0">
              <a:buNone/>
              <a:defRPr sz="4100"/>
            </a:lvl3pPr>
            <a:lvl4pPr marL="5554373" indent="0">
              <a:buNone/>
              <a:defRPr sz="3600"/>
            </a:lvl4pPr>
            <a:lvl5pPr marL="7405822" indent="0">
              <a:buNone/>
              <a:defRPr sz="3600"/>
            </a:lvl5pPr>
            <a:lvl6pPr marL="9257279" indent="0">
              <a:buNone/>
              <a:defRPr sz="3600"/>
            </a:lvl6pPr>
            <a:lvl7pPr marL="11108737" indent="0">
              <a:buNone/>
              <a:defRPr sz="3600"/>
            </a:lvl7pPr>
            <a:lvl8pPr marL="12960194" indent="0">
              <a:buNone/>
              <a:defRPr sz="3600"/>
            </a:lvl8pPr>
            <a:lvl9pPr marL="14811652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CF19-5452-4DD7-B0FE-8EBA6D7BC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000"/>
            </a:lvl1pPr>
            <a:lvl2pPr marL="1851458" indent="0">
              <a:buNone/>
              <a:defRPr sz="11300"/>
            </a:lvl2pPr>
            <a:lvl3pPr marL="3702915" indent="0">
              <a:buNone/>
              <a:defRPr sz="9700"/>
            </a:lvl3pPr>
            <a:lvl4pPr marL="5554373" indent="0">
              <a:buNone/>
              <a:defRPr sz="8100"/>
            </a:lvl4pPr>
            <a:lvl5pPr marL="7405822" indent="0">
              <a:buNone/>
              <a:defRPr sz="8100"/>
            </a:lvl5pPr>
            <a:lvl6pPr marL="9257279" indent="0">
              <a:buNone/>
              <a:defRPr sz="8100"/>
            </a:lvl6pPr>
            <a:lvl7pPr marL="11108737" indent="0">
              <a:buNone/>
              <a:defRPr sz="8100"/>
            </a:lvl7pPr>
            <a:lvl8pPr marL="12960194" indent="0">
              <a:buNone/>
              <a:defRPr sz="8100"/>
            </a:lvl8pPr>
            <a:lvl9pPr marL="14811652" indent="0">
              <a:buNone/>
              <a:defRPr sz="8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458" indent="0">
              <a:buNone/>
              <a:defRPr sz="4900"/>
            </a:lvl2pPr>
            <a:lvl3pPr marL="3702915" indent="0">
              <a:buNone/>
              <a:defRPr sz="4100"/>
            </a:lvl3pPr>
            <a:lvl4pPr marL="5554373" indent="0">
              <a:buNone/>
              <a:defRPr sz="3600"/>
            </a:lvl4pPr>
            <a:lvl5pPr marL="7405822" indent="0">
              <a:buNone/>
              <a:defRPr sz="3600"/>
            </a:lvl5pPr>
            <a:lvl6pPr marL="9257279" indent="0">
              <a:buNone/>
              <a:defRPr sz="3600"/>
            </a:lvl6pPr>
            <a:lvl7pPr marL="11108737" indent="0">
              <a:buNone/>
              <a:defRPr sz="3600"/>
            </a:lvl7pPr>
            <a:lvl8pPr marL="12960194" indent="0">
              <a:buNone/>
              <a:defRPr sz="3600"/>
            </a:lvl8pPr>
            <a:lvl9pPr marL="14811652" indent="0">
              <a:buNone/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EEDF-C136-4BC6-88C2-88084FA7A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1439863" y="1441450"/>
            <a:ext cx="259238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92" tIns="185146" rIns="370292" bIns="185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1439863" y="8401050"/>
            <a:ext cx="259238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0292" tIns="185146" rIns="370292" bIns="185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39863" y="33370838"/>
            <a:ext cx="67214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840913" y="33370838"/>
            <a:ext cx="91217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42263" y="33370838"/>
            <a:ext cx="6721475" cy="1917700"/>
          </a:xfrm>
          <a:prstGeom prst="rect">
            <a:avLst/>
          </a:prstGeom>
        </p:spPr>
        <p:txBody>
          <a:bodyPr vert="horz" lIns="370292" tIns="185146" rIns="370292" bIns="18514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923D71-2A72-4304-B30D-85428FB25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defTabSz="3702050" rtl="0" eaLnBrk="0" fontAlgn="base" hangingPunct="0">
        <a:spcBef>
          <a:spcPct val="0"/>
        </a:spcBef>
        <a:spcAft>
          <a:spcPct val="0"/>
        </a:spcAft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2pPr>
      <a:lvl3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3pPr>
      <a:lvl4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4pPr>
      <a:lvl5pPr algn="ctr" defTabSz="3702050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5pPr>
      <a:lvl6pPr marL="4572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6pPr>
      <a:lvl7pPr marL="9144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7pPr>
      <a:lvl8pPr marL="13716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8pPr>
      <a:lvl9pPr marL="1828800" algn="ctr" defTabSz="3702050" rtl="0" fontAlgn="base">
        <a:spcBef>
          <a:spcPct val="0"/>
        </a:spcBef>
        <a:spcAft>
          <a:spcPct val="0"/>
        </a:spcAft>
        <a:defRPr sz="17800">
          <a:solidFill>
            <a:schemeClr val="tx1"/>
          </a:solidFill>
          <a:latin typeface="Calibri" pitchFamily="34" charset="0"/>
        </a:defRPr>
      </a:lvl9pPr>
    </p:titleStyle>
    <p:bodyStyle>
      <a:lvl1pPr marL="1387475" indent="-1387475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5700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7563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588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1200" indent="-925513" algn="l" defTabSz="37020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012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4470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5923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7377" indent="-925725" algn="l" defTabSz="370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458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2915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373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822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279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8737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194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1652" algn="l" defTabSz="3702915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19854887" y="26668623"/>
            <a:ext cx="8366440" cy="739860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Прямоугольник 83"/>
          <p:cNvSpPr/>
          <p:nvPr/>
        </p:nvSpPr>
        <p:spPr>
          <a:xfrm>
            <a:off x="643132" y="5592282"/>
            <a:ext cx="7854012" cy="412904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Прямоугольник 81"/>
          <p:cNvSpPr/>
          <p:nvPr/>
        </p:nvSpPr>
        <p:spPr>
          <a:xfrm>
            <a:off x="627577" y="10081370"/>
            <a:ext cx="7854012" cy="6048672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 58"/>
          <p:cNvSpPr/>
          <p:nvPr/>
        </p:nvSpPr>
        <p:spPr>
          <a:xfrm>
            <a:off x="19809582" y="19100636"/>
            <a:ext cx="8366440" cy="717912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 57"/>
          <p:cNvSpPr/>
          <p:nvPr/>
        </p:nvSpPr>
        <p:spPr>
          <a:xfrm>
            <a:off x="10933318" y="19106177"/>
            <a:ext cx="8581050" cy="1494770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27577" y="19100635"/>
            <a:ext cx="10029807" cy="1493659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8769622" y="5592282"/>
            <a:ext cx="9406043" cy="1277717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8463697" y="5592282"/>
            <a:ext cx="9691631" cy="12777171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371" y="6611141"/>
            <a:ext cx="6407986" cy="8527083"/>
          </a:xfrm>
          <a:prstGeom prst="rect">
            <a:avLst/>
          </a:prstGeom>
        </p:spPr>
      </p:pic>
      <p:sp>
        <p:nvSpPr>
          <p:cNvPr id="137" name="Прямоугольник 136"/>
          <p:cNvSpPr/>
          <p:nvPr/>
        </p:nvSpPr>
        <p:spPr>
          <a:xfrm>
            <a:off x="0" y="0"/>
            <a:ext cx="28803600" cy="30965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" name="Picture 174" descr="C:\Users\stud\Desktop\conf2019\img\tub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288233" y="216274"/>
            <a:ext cx="4248472" cy="25490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88282"/>
            <a:ext cx="2880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6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2"/>
              <p:cNvSpPr txBox="1">
                <a:spLocks noChangeArrowheads="1"/>
              </p:cNvSpPr>
              <p:nvPr/>
            </p:nvSpPr>
            <p:spPr bwMode="auto">
              <a:xfrm>
                <a:off x="54759" y="2687222"/>
                <a:ext cx="28803600" cy="200843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Atomic structure of a single step and dynamics of </a:t>
                </a:r>
                <a:r>
                  <a:rPr lang="en-US" altLang="ru-RU" sz="48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Sn</a:t>
                </a: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adatoms on the </a:t>
                </a:r>
                <a:r>
                  <a:rPr lang="en-US" sz="4800" b="1" dirty="0">
                    <a:solidFill>
                      <a:schemeClr val="tx2"/>
                    </a:solidFill>
                  </a:rPr>
                  <a:t>Si(111)-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solidFill>
                          <a:schemeClr val="tx2"/>
                        </a:solidFill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2"/>
                    </a:solidFill>
                  </a:rPr>
                  <a:t>-</a:t>
                </a:r>
                <a:r>
                  <a:rPr lang="en-US" sz="4800" b="1" dirty="0" err="1">
                    <a:solidFill>
                      <a:schemeClr val="tx2"/>
                    </a:solidFill>
                  </a:rPr>
                  <a:t>Sn</a:t>
                </a:r>
                <a:r>
                  <a:rPr lang="en-US" sz="48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surface</a:t>
                </a:r>
                <a:endParaRPr lang="ru-RU" altLang="ru-RU" sz="4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defRPr/>
                </a:pP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R.A. </a:t>
                </a:r>
                <a:r>
                  <a:rPr lang="en-US" altLang="ru-RU" sz="48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Zhachuk</a:t>
                </a: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D.I. </a:t>
                </a:r>
                <a:r>
                  <a:rPr lang="en-US" altLang="ru-RU" sz="48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Rogilo</a:t>
                </a: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A.S. </a:t>
                </a:r>
                <a:r>
                  <a:rPr lang="en-US" altLang="ru-RU" sz="48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Petrov</a:t>
                </a: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D.V. </a:t>
                </a:r>
                <a:r>
                  <a:rPr lang="en-US" altLang="ru-RU" sz="48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Sheglov</a:t>
                </a: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A.V. </a:t>
                </a:r>
                <a:r>
                  <a:rPr lang="en-US" altLang="ru-RU" sz="48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Latyshev</a:t>
                </a:r>
                <a:r>
                  <a:rPr lang="en-US" altLang="ru-RU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S. Colonna, F. </a:t>
                </a:r>
                <a:r>
                  <a:rPr lang="en-US" altLang="ru-RU" sz="48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Ronci</a:t>
                </a:r>
                <a:endParaRPr lang="ru-RU" altLang="ru-RU" sz="48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>
                  <a:defRPr/>
                </a:pPr>
                <a:endParaRPr lang="ru-RU" altLang="ru-RU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59" y="2687222"/>
                <a:ext cx="28803600" cy="2008435"/>
              </a:xfrm>
              <a:prstGeom prst="rect">
                <a:avLst/>
              </a:prstGeom>
              <a:blipFill rotWithShape="1">
                <a:blip r:embed="rId4"/>
                <a:stretch>
                  <a:fillRect l="-338" t="-3003" r="-35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Прямая соединительная линия 151"/>
          <p:cNvCxnSpPr/>
          <p:nvPr/>
        </p:nvCxnSpPr>
        <p:spPr>
          <a:xfrm>
            <a:off x="8774381" y="5327101"/>
            <a:ext cx="19380947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25779064" y="188979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ОКТ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0" y="1296394"/>
            <a:ext cx="2880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Математическое моделирование в материаловедении электронных компонентов</a:t>
            </a:r>
            <a:endParaRPr lang="ru-RU" sz="5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 rot="16200000">
            <a:off x="24914460" y="535478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021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0" y="34420074"/>
            <a:ext cx="28803600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336" y="5832898"/>
            <a:ext cx="6801009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Methods: </a:t>
            </a:r>
            <a:r>
              <a:rPr lang="en-US" sz="3600" dirty="0" smtClean="0"/>
              <a:t>low-temperature scanning tunneling microscopy (LT-STM, Omicron), density functional theory calculations (SIESTA) using generalized gradient approximation (GGA).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b="1" dirty="0" smtClean="0"/>
              <a:t>References</a:t>
            </a:r>
            <a:r>
              <a:rPr lang="en-US" sz="3600" b="1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R</a:t>
            </a:r>
            <a:r>
              <a:rPr lang="en-US" sz="3600" dirty="0" smtClean="0"/>
              <a:t>. A. </a:t>
            </a:r>
            <a:r>
              <a:rPr lang="en-US" sz="3600" dirty="0" err="1" smtClean="0"/>
              <a:t>Zhachuk</a:t>
            </a:r>
            <a:r>
              <a:rPr lang="en-US" sz="3600" dirty="0" smtClean="0"/>
              <a:t> at al., Phys. Rev. B 104 (2021) </a:t>
            </a:r>
            <a:r>
              <a:rPr lang="en-US" sz="3600" dirty="0" smtClean="0"/>
              <a:t>125437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F</a:t>
            </a:r>
            <a:r>
              <a:rPr lang="en-US" sz="3600" dirty="0" smtClean="0"/>
              <a:t>. </a:t>
            </a:r>
            <a:r>
              <a:rPr lang="en-US" sz="3600" dirty="0" err="1" smtClean="0"/>
              <a:t>Ronci</a:t>
            </a:r>
            <a:r>
              <a:rPr lang="en-US" sz="3600" dirty="0" smtClean="0"/>
              <a:t> et al., </a:t>
            </a:r>
            <a:r>
              <a:rPr lang="en-US" sz="3600" dirty="0"/>
              <a:t>Phys. Rev. </a:t>
            </a:r>
            <a:r>
              <a:rPr lang="en-US" sz="3600" dirty="0" err="1"/>
              <a:t>Lett</a:t>
            </a:r>
            <a:r>
              <a:rPr lang="en-US" sz="3600" dirty="0"/>
              <a:t>. 95 (2005) 156101</a:t>
            </a:r>
            <a:r>
              <a:rPr lang="en-US" sz="36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F</a:t>
            </a:r>
            <a:r>
              <a:rPr lang="en-US" sz="3600" dirty="0" smtClean="0"/>
              <a:t>. </a:t>
            </a:r>
            <a:r>
              <a:rPr lang="en-US" sz="3600" dirty="0" err="1" smtClean="0"/>
              <a:t>Ronci</a:t>
            </a:r>
            <a:r>
              <a:rPr lang="en-US" sz="3600" dirty="0" smtClean="0"/>
              <a:t> et al., Phys</a:t>
            </a:r>
            <a:r>
              <a:rPr lang="en-US" sz="3600" dirty="0"/>
              <a:t>. Rev. </a:t>
            </a:r>
            <a:r>
              <a:rPr lang="en-US" sz="3600" dirty="0" err="1"/>
              <a:t>Lett</a:t>
            </a:r>
            <a:r>
              <a:rPr lang="en-US" sz="3600" dirty="0"/>
              <a:t>. 99 (2007) 166103</a:t>
            </a:r>
            <a:r>
              <a:rPr lang="en-US" sz="36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F</a:t>
            </a:r>
            <a:r>
              <a:rPr lang="en-US" sz="3600" dirty="0" smtClean="0"/>
              <a:t>. </a:t>
            </a:r>
            <a:r>
              <a:rPr lang="en-US" sz="3600" dirty="0" err="1" smtClean="0"/>
              <a:t>Ronci</a:t>
            </a:r>
            <a:r>
              <a:rPr lang="en-US" sz="3600" dirty="0" smtClean="0"/>
              <a:t> et al., J</a:t>
            </a:r>
            <a:r>
              <a:rPr lang="en-US" sz="3600" dirty="0"/>
              <a:t>. Phys.: </a:t>
            </a:r>
            <a:r>
              <a:rPr lang="en-US" sz="3600" dirty="0" err="1"/>
              <a:t>Condens</a:t>
            </a:r>
            <a:r>
              <a:rPr lang="en-US" sz="3600" dirty="0"/>
              <a:t>. Matter 22 (2010) 264003</a:t>
            </a:r>
            <a:r>
              <a:rPr lang="en-US" sz="36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1404" y="4680770"/>
            <a:ext cx="802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Atomic structure of a single step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15184" y="8867196"/>
            <a:ext cx="131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Top view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9515184" y="13547716"/>
            <a:ext cx="131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Sideview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1709905" y="5639129"/>
                <a:ext cx="4484308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600" b="0" i="1">
                        <a:solidFill>
                          <a:schemeClr val="tx2"/>
                        </a:solidFill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/>
                  <a:t>-</a:t>
                </a:r>
                <a:r>
                  <a:rPr lang="en-US" sz="3600" dirty="0" err="1" smtClean="0"/>
                  <a:t>Sn</a:t>
                </a:r>
                <a:r>
                  <a:rPr lang="en-US" sz="3600" dirty="0" smtClean="0"/>
                  <a:t> structure</a:t>
                </a:r>
                <a:endParaRPr lang="en-US" sz="36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905" y="5639129"/>
                <a:ext cx="4484308" cy="711670"/>
              </a:xfrm>
              <a:prstGeom prst="rect">
                <a:avLst/>
              </a:prstGeom>
              <a:blipFill rotWithShape="1">
                <a:blip r:embed="rId5"/>
                <a:stretch>
                  <a:fillRect t="-5983" r="-3125" b="-2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12703057" y="6350799"/>
            <a:ext cx="970876" cy="801256"/>
          </a:xfrm>
          <a:prstGeom prst="straightConnector1">
            <a:avLst/>
          </a:prstGeom>
          <a:ln w="730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030648" y="15337954"/>
            <a:ext cx="91450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Model “B”. Yellow balls – </a:t>
            </a:r>
            <a:r>
              <a:rPr lang="en-US" sz="3600" dirty="0" err="1" smtClean="0"/>
              <a:t>Sn</a:t>
            </a:r>
            <a:r>
              <a:rPr lang="en-US" sz="3600" dirty="0" smtClean="0"/>
              <a:t> atoms, R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– rest atoms, 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, 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– </a:t>
            </a:r>
            <a:r>
              <a:rPr lang="en-US" sz="3600" dirty="0" err="1" smtClean="0"/>
              <a:t>Sn</a:t>
            </a:r>
            <a:r>
              <a:rPr lang="en-US" sz="3600" dirty="0" smtClean="0"/>
              <a:t> </a:t>
            </a:r>
            <a:r>
              <a:rPr lang="en-US" sz="3600" dirty="0" err="1" smtClean="0"/>
              <a:t>adatoms</a:t>
            </a:r>
            <a:r>
              <a:rPr lang="en-US" sz="3600" dirty="0" smtClean="0"/>
              <a:t> forming </a:t>
            </a:r>
            <a:r>
              <a:rPr lang="en-US" sz="3600" dirty="0" err="1" smtClean="0"/>
              <a:t>Sn</a:t>
            </a:r>
            <a:r>
              <a:rPr lang="en-US" sz="3600" dirty="0" smtClean="0"/>
              <a:t> chains along step edges, red, cyan and blue balls are Si atoms of the lower, middle and upper (111) terraces, respectively. </a:t>
            </a:r>
            <a:endParaRPr lang="en-US" sz="3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328" y="11231459"/>
            <a:ext cx="8650839" cy="635288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938304" y="986534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2) Proof: Lowest </a:t>
            </a:r>
            <a:r>
              <a:rPr lang="en-US" sz="3600" dirty="0" smtClean="0"/>
              <a:t>calculated surface </a:t>
            </a:r>
            <a:r>
              <a:rPr lang="en-US" sz="3600" dirty="0" smtClean="0"/>
              <a:t>energy among 50 tested models.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26320957" y="17571943"/>
            <a:ext cx="183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Sn</a:t>
            </a:r>
            <a:r>
              <a:rPr lang="en-US" sz="3600" dirty="0" smtClean="0"/>
              <a:t>-rich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39761" y="17571943"/>
            <a:ext cx="313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Sn</a:t>
            </a:r>
            <a:r>
              <a:rPr lang="en-US" sz="3600" dirty="0" smtClean="0"/>
              <a:t>-depleted</a:t>
            </a:r>
            <a:endParaRPr lang="en-US" sz="36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1704057" y="17930242"/>
            <a:ext cx="4588162" cy="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94288" y="5878766"/>
            <a:ext cx="554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Proof: STM images.</a:t>
            </a:r>
            <a:endParaRPr lang="en-US" sz="36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724" y="6771163"/>
            <a:ext cx="7782989" cy="19146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0331151" y="8713218"/>
            <a:ext cx="2885074" cy="65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experimental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24637184" y="8685771"/>
            <a:ext cx="2309011" cy="65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calculated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8679721" y="6866361"/>
            <a:ext cx="1442537" cy="65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U&gt;0</a:t>
            </a:r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18679721" y="7968693"/>
            <a:ext cx="1442537" cy="65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U&lt;0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36" y="23991399"/>
            <a:ext cx="8049324" cy="6324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553" y="21540758"/>
            <a:ext cx="6739302" cy="3908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067" y="31251722"/>
            <a:ext cx="7001469" cy="23847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4256" y="18003991"/>
            <a:ext cx="802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Dynamics of </a:t>
            </a:r>
            <a:r>
              <a:rPr lang="en-US" sz="3600" b="1" dirty="0" err="1" smtClean="0"/>
              <a:t>Sn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adatoms</a:t>
            </a:r>
            <a:r>
              <a:rPr lang="en-US" sz="3600" b="1" dirty="0" smtClean="0"/>
              <a:t> at T=80 K</a:t>
            </a:r>
            <a:endParaRPr lang="en-US" sz="3600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00119" y="18735649"/>
            <a:ext cx="27575903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16467" y="19586426"/>
            <a:ext cx="401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Constant current STM image </a:t>
            </a:r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6190911" y="19128244"/>
            <a:ext cx="3812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ymbol" pitchFamily="18" charset="2"/>
              </a:rPr>
              <a:t>s</a:t>
            </a:r>
            <a:r>
              <a:rPr lang="en-US" sz="3600" dirty="0" smtClean="0"/>
              <a:t>-map: standard deviation of the current traces</a:t>
            </a:r>
            <a:endParaRPr lang="en-US" sz="3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32" y="27123020"/>
            <a:ext cx="7224499" cy="494331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209115" y="26548697"/>
            <a:ext cx="323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Current traces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1345263" y="19060548"/>
                <a:ext cx="7813933" cy="402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Calculated Potential </a:t>
                </a:r>
                <a:r>
                  <a:rPr lang="en-US" sz="3600" dirty="0" smtClean="0"/>
                  <a:t>Energy Surface (PES) for </a:t>
                </a:r>
                <a:r>
                  <a:rPr lang="en-US" sz="3600" dirty="0" err="1" smtClean="0"/>
                  <a:t>Sn</a:t>
                </a:r>
                <a:r>
                  <a:rPr lang="en-US" sz="3600" dirty="0" smtClean="0"/>
                  <a:t> atoms on the Si(111)-</a:t>
                </a:r>
                <a:r>
                  <a:rPr lang="en-US" sz="36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600" i="1">
                        <a:solidFill>
                          <a:schemeClr val="tx2"/>
                        </a:solidFill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/>
                  <a:t>-</a:t>
                </a:r>
                <a:r>
                  <a:rPr lang="en-US" sz="3600" dirty="0" err="1"/>
                  <a:t>Sn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surface with </a:t>
                </a:r>
                <a:r>
                  <a:rPr lang="en-US" sz="3600" dirty="0" smtClean="0"/>
                  <a:t>steps:  </a:t>
                </a:r>
                <a:r>
                  <a:rPr lang="en-US" sz="3600" dirty="0"/>
                  <a:t>describes the energetics of adsorbed </a:t>
                </a:r>
                <a:r>
                  <a:rPr lang="en-US" sz="3600" dirty="0" err="1" smtClean="0"/>
                  <a:t>Sn</a:t>
                </a:r>
                <a:r>
                  <a:rPr lang="en-US" sz="3600" dirty="0" smtClean="0"/>
                  <a:t> atom </a:t>
                </a:r>
                <a:r>
                  <a:rPr lang="en-US" sz="3600" dirty="0"/>
                  <a:t>on the </a:t>
                </a:r>
                <a:r>
                  <a:rPr lang="en-US" sz="3600" dirty="0" smtClean="0"/>
                  <a:t>reconstructed surface</a:t>
                </a:r>
                <a:r>
                  <a:rPr lang="en-US" sz="3600" dirty="0"/>
                  <a:t>.</a:t>
                </a:r>
              </a:p>
              <a:p>
                <a:endParaRPr lang="en-US" sz="36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263" y="19060548"/>
                <a:ext cx="7813933" cy="4022576"/>
              </a:xfrm>
              <a:prstGeom prst="rect">
                <a:avLst/>
              </a:prstGeom>
              <a:blipFill rotWithShape="1">
                <a:blip r:embed="rId12"/>
                <a:stretch>
                  <a:fillRect l="-2340" t="-2273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058722" y="25631689"/>
            <a:ext cx="434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feedback loop is 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25356" y="25633430"/>
            <a:ext cx="454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feedback loop is OFF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32363" y="32045551"/>
            <a:ext cx="454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feedback loop is OFF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6305" y="32763890"/>
            <a:ext cx="9433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dynamics </a:t>
            </a:r>
            <a:r>
              <a:rPr lang="en-US" sz="3600" dirty="0" smtClean="0"/>
              <a:t>of </a:t>
            </a:r>
            <a:r>
              <a:rPr lang="en-US" sz="3600" dirty="0" err="1" smtClean="0"/>
              <a:t>Sn</a:t>
            </a:r>
            <a:r>
              <a:rPr lang="en-US" sz="3600" dirty="0" smtClean="0"/>
              <a:t> </a:t>
            </a:r>
            <a:r>
              <a:rPr lang="en-US" sz="3600" dirty="0" err="1" smtClean="0"/>
              <a:t>adatoms</a:t>
            </a:r>
            <a:r>
              <a:rPr lang="en-US" sz="3600" dirty="0" smtClean="0"/>
              <a:t> </a:t>
            </a:r>
            <a:r>
              <a:rPr lang="en-US" sz="3600" dirty="0" smtClean="0"/>
              <a:t>was detected near the steps </a:t>
            </a:r>
            <a:r>
              <a:rPr lang="en-US" sz="3600" dirty="0" smtClean="0"/>
              <a:t>(bright </a:t>
            </a:r>
            <a:r>
              <a:rPr lang="en-US" sz="3600" dirty="0"/>
              <a:t>spots on </a:t>
            </a:r>
            <a:r>
              <a:rPr lang="en-US" sz="3600" dirty="0" smtClean="0"/>
              <a:t>the </a:t>
            </a:r>
            <a:r>
              <a:rPr lang="en-US" sz="3600" dirty="0" smtClean="0">
                <a:latin typeface="Symbol" pitchFamily="18" charset="2"/>
              </a:rPr>
              <a:t>s</a:t>
            </a:r>
            <a:r>
              <a:rPr lang="en-US" sz="3600" dirty="0" smtClean="0"/>
              <a:t>-map </a:t>
            </a:r>
            <a:r>
              <a:rPr lang="en-US" sz="3600" dirty="0"/>
              <a:t>).</a:t>
            </a:r>
            <a:endParaRPr lang="en-US" sz="3600" dirty="0"/>
          </a:p>
        </p:txBody>
      </p:sp>
      <p:sp>
        <p:nvSpPr>
          <p:cNvPr id="60" name="TextBox 59"/>
          <p:cNvSpPr txBox="1"/>
          <p:nvPr/>
        </p:nvSpPr>
        <p:spPr>
          <a:xfrm>
            <a:off x="21060481" y="19106177"/>
            <a:ext cx="6302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does the double well look like?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21263445" y="20327944"/>
            <a:ext cx="2067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PES </a:t>
            </a:r>
          </a:p>
          <a:p>
            <a:pPr algn="ctr"/>
            <a:r>
              <a:rPr lang="en-US" sz="3600" dirty="0" smtClean="0"/>
              <a:t>minima</a:t>
            </a:r>
            <a:endParaRPr lang="en-US" sz="3600" dirty="0"/>
          </a:p>
        </p:txBody>
      </p:sp>
      <p:sp>
        <p:nvSpPr>
          <p:cNvPr id="62" name="TextBox 61"/>
          <p:cNvSpPr txBox="1"/>
          <p:nvPr/>
        </p:nvSpPr>
        <p:spPr>
          <a:xfrm>
            <a:off x="25334770" y="20288412"/>
            <a:ext cx="1910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Saddle </a:t>
            </a:r>
          </a:p>
          <a:p>
            <a:pPr algn="ctr"/>
            <a:r>
              <a:rPr lang="en-US" sz="3600" dirty="0" smtClean="0"/>
              <a:t>point</a:t>
            </a:r>
            <a:endParaRPr lang="en-US" sz="3600" dirty="0"/>
          </a:p>
        </p:txBody>
      </p:sp>
      <p:sp>
        <p:nvSpPr>
          <p:cNvPr id="63" name="TextBox 62"/>
          <p:cNvSpPr txBox="1"/>
          <p:nvPr/>
        </p:nvSpPr>
        <p:spPr>
          <a:xfrm>
            <a:off x="19854887" y="21989919"/>
            <a:ext cx="131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Top view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19826113" y="23913495"/>
            <a:ext cx="131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Sideview</a:t>
            </a:r>
            <a:endParaRPr lang="en-US" sz="3600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13454666" y="23696673"/>
            <a:ext cx="2053539" cy="1549495"/>
          </a:xfrm>
          <a:prstGeom prst="straightConnector1">
            <a:avLst/>
          </a:prstGeom>
          <a:ln w="73025">
            <a:solidFill>
              <a:srgbClr val="FFFF00"/>
            </a:solidFill>
            <a:tailEnd type="arrow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11456977" y="22798335"/>
                <a:ext cx="2878939" cy="125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600" b="0" i="1">
                        <a:solidFill>
                          <a:schemeClr val="tx2"/>
                        </a:solidFill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/>
                  <a:t>-</a:t>
                </a:r>
                <a:r>
                  <a:rPr lang="en-US" sz="3600" dirty="0" err="1" smtClean="0"/>
                  <a:t>Sn</a:t>
                </a:r>
                <a:r>
                  <a:rPr lang="en-US" sz="3600" dirty="0" smtClean="0"/>
                  <a:t> </a:t>
                </a:r>
                <a:endParaRPr lang="en-US" sz="3600" dirty="0" smtClean="0"/>
              </a:p>
              <a:p>
                <a:r>
                  <a:rPr lang="en-US" sz="3600" dirty="0" smtClean="0"/>
                  <a:t>structure</a:t>
                </a:r>
                <a:endParaRPr lang="en-US" sz="36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977" y="22798335"/>
                <a:ext cx="2878939" cy="1252587"/>
              </a:xfrm>
              <a:prstGeom prst="rect">
                <a:avLst/>
              </a:prstGeom>
              <a:blipFill rotWithShape="1">
                <a:blip r:embed="rId13"/>
                <a:stretch>
                  <a:fillRect l="-6342" t="-3415" b="-17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/>
          <p:cNvSpPr/>
          <p:nvPr/>
        </p:nvSpPr>
        <p:spPr>
          <a:xfrm>
            <a:off x="16280132" y="26201753"/>
            <a:ext cx="627911" cy="1443625"/>
          </a:xfrm>
          <a:prstGeom prst="ellipse">
            <a:avLst/>
          </a:prstGeom>
          <a:noFill/>
          <a:ln w="635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755648" y="22209145"/>
            <a:ext cx="453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Deepest PES minima </a:t>
            </a:r>
          </a:p>
          <a:p>
            <a:r>
              <a:rPr lang="en-US" sz="3600" dirty="0" smtClean="0"/>
              <a:t>(double well)</a:t>
            </a:r>
            <a:endParaRPr lang="en-US" sz="3600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16613278" y="23409474"/>
            <a:ext cx="38369" cy="2792279"/>
          </a:xfrm>
          <a:prstGeom prst="straightConnector1">
            <a:avLst/>
          </a:prstGeom>
          <a:ln w="73025">
            <a:solidFill>
              <a:srgbClr val="FFFF00"/>
            </a:solidFill>
            <a:tailEnd type="arrow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591916" y="30815845"/>
            <a:ext cx="7567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Bright (dark) regions indicate energy</a:t>
            </a:r>
          </a:p>
          <a:p>
            <a:r>
              <a:rPr lang="en-US" sz="3600" dirty="0"/>
              <a:t>minima (maxima</a:t>
            </a:r>
            <a:r>
              <a:rPr lang="en-US" sz="3600" dirty="0" smtClean="0"/>
              <a:t>). </a:t>
            </a:r>
            <a:r>
              <a:rPr lang="en-US" sz="3600" dirty="0"/>
              <a:t>The contour spacing is 0</a:t>
            </a:r>
            <a:r>
              <a:rPr lang="en-US" sz="3600" i="1" dirty="0"/>
              <a:t>.</a:t>
            </a:r>
            <a:r>
              <a:rPr lang="en-US" sz="3600" dirty="0"/>
              <a:t>2 </a:t>
            </a:r>
            <a:r>
              <a:rPr lang="en-US" sz="3600" dirty="0" err="1"/>
              <a:t>eV</a:t>
            </a:r>
            <a:r>
              <a:rPr lang="en-US" sz="3600" dirty="0" smtClean="0"/>
              <a:t>. </a:t>
            </a:r>
            <a:r>
              <a:rPr lang="en-US" sz="3600" dirty="0"/>
              <a:t>White circles are Si atoms; yellow circles are </a:t>
            </a:r>
            <a:r>
              <a:rPr lang="en-US" sz="3600" dirty="0" err="1"/>
              <a:t>Sn</a:t>
            </a:r>
            <a:r>
              <a:rPr lang="en-US" sz="3600" dirty="0"/>
              <a:t> atoms. </a:t>
            </a:r>
            <a:endParaRPr lang="en-US" sz="3600" dirty="0"/>
          </a:p>
        </p:txBody>
      </p:sp>
      <p:sp>
        <p:nvSpPr>
          <p:cNvPr id="70" name="TextBox 69"/>
          <p:cNvSpPr txBox="1"/>
          <p:nvPr/>
        </p:nvSpPr>
        <p:spPr>
          <a:xfrm>
            <a:off x="20614126" y="25514889"/>
            <a:ext cx="271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weak bond</a:t>
            </a:r>
            <a:endParaRPr lang="en-US" sz="36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1216949" y="24626986"/>
            <a:ext cx="889707" cy="971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2" y="20916393"/>
            <a:ext cx="9291109" cy="452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20286359" y="26934357"/>
            <a:ext cx="7272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Conclusions:</a:t>
            </a:r>
          </a:p>
          <a:p>
            <a:endParaRPr lang="en-US" sz="3600" dirty="0" smtClean="0"/>
          </a:p>
          <a:p>
            <a:pPr marL="742950" indent="-742950">
              <a:buAutoNum type="arabicParenR"/>
            </a:pPr>
            <a:r>
              <a:rPr lang="en-US" sz="3600" dirty="0"/>
              <a:t>S</a:t>
            </a:r>
            <a:r>
              <a:rPr lang="en-US" sz="3600" dirty="0" smtClean="0"/>
              <a:t>tep atomic structure is determined.</a:t>
            </a:r>
          </a:p>
          <a:p>
            <a:pPr marL="742950" indent="-742950">
              <a:buAutoNum type="arabicParenR"/>
            </a:pPr>
            <a:r>
              <a:rPr lang="en-US" sz="3600" dirty="0" smtClean="0"/>
              <a:t>Dynamics of </a:t>
            </a:r>
            <a:r>
              <a:rPr lang="en-US" sz="3600" dirty="0" err="1" smtClean="0"/>
              <a:t>Sn</a:t>
            </a:r>
            <a:r>
              <a:rPr lang="en-US" sz="3600" dirty="0" smtClean="0"/>
              <a:t> </a:t>
            </a:r>
            <a:r>
              <a:rPr lang="en-US" sz="3600" dirty="0" err="1" smtClean="0"/>
              <a:t>adatoms</a:t>
            </a:r>
            <a:r>
              <a:rPr lang="en-US" sz="3600" dirty="0" smtClean="0"/>
              <a:t> near step edges is explained by formation of double wells.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4539</TotalTime>
  <Words>432</Words>
  <Application>Microsoft Office PowerPoint</Application>
  <PresentationFormat>Произвольный</PresentationFormat>
  <Paragraphs>56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zhachuk</cp:lastModifiedBy>
  <cp:revision>460</cp:revision>
  <dcterms:created xsi:type="dcterms:W3CDTF">2010-04-06T13:27:58Z</dcterms:created>
  <dcterms:modified xsi:type="dcterms:W3CDTF">2021-09-29T08:40:18Z</dcterms:modified>
</cp:coreProperties>
</file>