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</p:sldIdLst>
  <p:sldSz cx="28803600" cy="36004500"/>
  <p:notesSz cx="7559675" cy="106918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35" d="100"/>
          <a:sy n="35" d="100"/>
        </p:scale>
        <p:origin x="156" y="-22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1440000" y="1436400"/>
            <a:ext cx="25922880" cy="60123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1440000" y="8425080"/>
            <a:ext cx="25922880" cy="99604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1440000" y="19332360"/>
            <a:ext cx="25922880" cy="99604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1440000" y="1436400"/>
            <a:ext cx="25922880" cy="60123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1440000" y="8425080"/>
            <a:ext cx="12650040" cy="99604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14722920" y="8425080"/>
            <a:ext cx="12650040" cy="99604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>
          <a:xfrm>
            <a:off x="14722920" y="19332360"/>
            <a:ext cx="12650040" cy="99604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 type="body"/>
          </p:nvPr>
        </p:nvSpPr>
        <p:spPr>
          <a:xfrm>
            <a:off x="1440000" y="19332360"/>
            <a:ext cx="12650040" cy="99604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1440000" y="1436400"/>
            <a:ext cx="25922880" cy="60123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1440000" y="8425080"/>
            <a:ext cx="8346960" cy="99604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10204560" y="8425080"/>
            <a:ext cx="8346960" cy="99604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 type="body"/>
          </p:nvPr>
        </p:nvSpPr>
        <p:spPr>
          <a:xfrm>
            <a:off x="18969480" y="8425080"/>
            <a:ext cx="8346960" cy="99604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 type="body"/>
          </p:nvPr>
        </p:nvSpPr>
        <p:spPr>
          <a:xfrm>
            <a:off x="18969480" y="19332360"/>
            <a:ext cx="8346960" cy="99604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 type="body"/>
          </p:nvPr>
        </p:nvSpPr>
        <p:spPr>
          <a:xfrm>
            <a:off x="10204560" y="19332360"/>
            <a:ext cx="8346960" cy="99604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 type="body"/>
          </p:nvPr>
        </p:nvSpPr>
        <p:spPr>
          <a:xfrm>
            <a:off x="1440000" y="19332360"/>
            <a:ext cx="8346960" cy="99604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1440000" y="1436400"/>
            <a:ext cx="25922880" cy="60123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1440000" y="8425080"/>
            <a:ext cx="25922880" cy="20882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1440000" y="1436400"/>
            <a:ext cx="25922880" cy="60123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 type="body"/>
          </p:nvPr>
        </p:nvSpPr>
        <p:spPr>
          <a:xfrm>
            <a:off x="1440000" y="8425080"/>
            <a:ext cx="25922880" cy="20882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1440000" y="1436400"/>
            <a:ext cx="25922880" cy="60123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body"/>
          </p:nvPr>
        </p:nvSpPr>
        <p:spPr>
          <a:xfrm>
            <a:off x="1440000" y="8425080"/>
            <a:ext cx="12650040" cy="20882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 type="body"/>
          </p:nvPr>
        </p:nvSpPr>
        <p:spPr>
          <a:xfrm>
            <a:off x="14722920" y="8425080"/>
            <a:ext cx="12650040" cy="20882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1440000" y="1436400"/>
            <a:ext cx="25922880" cy="60123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1440000" y="1436400"/>
            <a:ext cx="25922880" cy="278708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1440000" y="1436400"/>
            <a:ext cx="25922880" cy="60123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1440000" y="8425080"/>
            <a:ext cx="12650040" cy="99604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 type="body"/>
          </p:nvPr>
        </p:nvSpPr>
        <p:spPr>
          <a:xfrm>
            <a:off x="1440000" y="19332360"/>
            <a:ext cx="12650040" cy="99604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 type="body"/>
          </p:nvPr>
        </p:nvSpPr>
        <p:spPr>
          <a:xfrm>
            <a:off x="14722920" y="8425080"/>
            <a:ext cx="12650040" cy="20882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1440000" y="1436400"/>
            <a:ext cx="25922880" cy="60123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1440000" y="8425080"/>
            <a:ext cx="12650040" cy="20882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14722920" y="8425080"/>
            <a:ext cx="12650040" cy="99604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14722920" y="19332360"/>
            <a:ext cx="12650040" cy="99604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1440000" y="1436400"/>
            <a:ext cx="25922880" cy="60123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1440000" y="8425080"/>
            <a:ext cx="12650040" cy="99604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14722920" y="8425080"/>
            <a:ext cx="12650040" cy="99604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1440000" y="19332360"/>
            <a:ext cx="25922880" cy="99604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1440000" y="1436400"/>
            <a:ext cx="25922880" cy="60123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r>
              <a:rPr lang="ru-RU" sz="4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Для правки текста заголовка щёлкните мышью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body"/>
          </p:nvPr>
        </p:nvSpPr>
        <p:spPr>
          <a:xfrm>
            <a:off x="1440000" y="8425080"/>
            <a:ext cx="25922880" cy="20882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Для правки структуры щёлкните мышью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Второй уровень структуры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Третий уровень структуры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Четвёртый уровень структуры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Пятый уровень структуры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Шестой уровень структуры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Седьмой уровень структуры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CustomShape 1"/>
          <p:cNvSpPr/>
          <p:nvPr/>
        </p:nvSpPr>
        <p:spPr>
          <a:xfrm>
            <a:off x="0" y="0"/>
            <a:ext cx="28802880" cy="597636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pic>
        <p:nvPicPr>
          <p:cNvPr id="39" name="Picture 174"/>
          <p:cNvPicPr/>
          <p:nvPr/>
        </p:nvPicPr>
        <p:blipFill>
          <a:blip r:embed="rId2">
            <a:lum bright="10000"/>
          </a:blip>
          <a:stretch/>
        </p:blipFill>
        <p:spPr>
          <a:xfrm>
            <a:off x="360" y="216360"/>
            <a:ext cx="9240840" cy="5544000"/>
          </a:xfrm>
          <a:prstGeom prst="rect">
            <a:avLst/>
          </a:prstGeom>
          <a:ln>
            <a:noFill/>
          </a:ln>
        </p:spPr>
      </p:pic>
      <p:sp>
        <p:nvSpPr>
          <p:cNvPr id="40" name="CustomShape 2"/>
          <p:cNvSpPr/>
          <p:nvPr/>
        </p:nvSpPr>
        <p:spPr>
          <a:xfrm>
            <a:off x="0" y="288360"/>
            <a:ext cx="28802880" cy="10044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ru-RU" sz="6000" b="1" strike="noStrike" spc="-1">
                <a:solidFill>
                  <a:srgbClr val="1F497D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III Международная конференция</a:t>
            </a:r>
            <a:endParaRPr lang="ru-RU" sz="6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1" name="CustomShape 3"/>
          <p:cNvSpPr/>
          <p:nvPr/>
        </p:nvSpPr>
        <p:spPr>
          <a:xfrm>
            <a:off x="878348" y="26231866"/>
            <a:ext cx="10584360" cy="6994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ru-RU" sz="4000" b="1" strike="noStrike" spc="-1" dirty="0">
                <a:solidFill>
                  <a:srgbClr val="1F497D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Литература</a:t>
            </a:r>
            <a:endParaRPr lang="ru-RU" sz="40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2" name="CustomShape 4"/>
          <p:cNvSpPr/>
          <p:nvPr/>
        </p:nvSpPr>
        <p:spPr>
          <a:xfrm>
            <a:off x="0" y="5905080"/>
            <a:ext cx="28802880" cy="2283120"/>
          </a:xfrm>
          <a:prstGeom prst="rect">
            <a:avLst/>
          </a:prstGeom>
          <a:ln>
            <a:solidFill>
              <a:schemeClr val="bg1"/>
            </a:solidFill>
            <a:rou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/>
        </p:style>
        <p:txBody>
          <a:bodyPr lIns="90000" tIns="45000" rIns="90000" bIns="45000"/>
          <a:lstStyle/>
          <a:p>
            <a:pPr algn="ctr"/>
            <a:r>
              <a:rPr lang="ru-RU" sz="4800" b="1" strike="noStrike" spc="-1" dirty="0">
                <a:solidFill>
                  <a:srgbClr val="1F497D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ИЗМЕРЕНИЕ РЕКОМБИНАЦИОННОГО ВРЕМЕНИ ЖИЗНИ В ДИОДНЫХ СТРУКТУРАХ МЕТОДОМ ОБРАТНОГО ВОССТАНОВЛЕНИЯ</a:t>
            </a:r>
            <a:endParaRPr lang="ru-RU" sz="4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ru-RU" sz="3600" b="1" strike="noStrike" spc="-1" dirty="0">
                <a:solidFill>
                  <a:srgbClr val="1F497D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Кирилов В.Д. </a:t>
            </a:r>
            <a:r>
              <a:rPr lang="ru-RU" sz="3600" b="1" strike="noStrike" spc="-1" dirty="0" err="1">
                <a:solidFill>
                  <a:srgbClr val="1F497D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Щемеров</a:t>
            </a:r>
            <a:r>
              <a:rPr lang="ru-RU" sz="3600" b="1" strike="noStrike" spc="-1" dirty="0">
                <a:solidFill>
                  <a:srgbClr val="1F497D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 И.В. Кобелева С.П.</a:t>
            </a:r>
            <a:endParaRPr lang="ru-RU" sz="3600" b="1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3" name="Line 5"/>
          <p:cNvSpPr/>
          <p:nvPr/>
        </p:nvSpPr>
        <p:spPr>
          <a:xfrm>
            <a:off x="25560" y="26154533"/>
            <a:ext cx="28803600" cy="1440"/>
          </a:xfrm>
          <a:prstGeom prst="line">
            <a:avLst/>
          </a:prstGeom>
          <a:ln w="63360">
            <a:solidFill>
              <a:schemeClr val="tx2">
                <a:lumMod val="75000"/>
              </a:schemeClr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44" name="CustomShape 6"/>
          <p:cNvSpPr/>
          <p:nvPr/>
        </p:nvSpPr>
        <p:spPr>
          <a:xfrm>
            <a:off x="25779240" y="189000"/>
            <a:ext cx="2807640" cy="13093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ru-RU" sz="4000" b="1" strike="noStrike" spc="-1">
                <a:solidFill>
                  <a:srgbClr val="1F497D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МОСКВА</a:t>
            </a:r>
            <a:endParaRPr lang="ru-RU" sz="4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ru-RU" sz="4000" b="1" strike="noStrike" spc="-1">
                <a:solidFill>
                  <a:srgbClr val="1F497D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25-27 ОКТ</a:t>
            </a:r>
            <a:endParaRPr lang="ru-RU" sz="4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5" name="CustomShape 7"/>
          <p:cNvSpPr/>
          <p:nvPr/>
        </p:nvSpPr>
        <p:spPr>
          <a:xfrm>
            <a:off x="0" y="1368360"/>
            <a:ext cx="28802880" cy="9129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ru-RU" sz="54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Математическое моделирование в материаловедении электронных компонентов</a:t>
            </a:r>
            <a:endParaRPr lang="ru-RU" sz="5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6" name="CustomShape 8"/>
          <p:cNvSpPr/>
          <p:nvPr/>
        </p:nvSpPr>
        <p:spPr>
          <a:xfrm rot="16200000">
            <a:off x="24917760" y="539640"/>
            <a:ext cx="1208880" cy="6386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pPr>
              <a:lnSpc>
                <a:spcPct val="100000"/>
              </a:lnSpc>
            </a:pPr>
            <a:r>
              <a:rPr lang="ru-RU" sz="3600" b="1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 </a:t>
            </a:r>
            <a:r>
              <a:rPr lang="ru-RU" sz="3600" b="0" strike="noStrike" spc="-1">
                <a:solidFill>
                  <a:srgbClr val="1F497D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2021</a:t>
            </a:r>
            <a:endParaRPr lang="ru-RU" sz="36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7" name="CustomShape 9"/>
          <p:cNvSpPr/>
          <p:nvPr/>
        </p:nvSpPr>
        <p:spPr>
          <a:xfrm>
            <a:off x="0" y="31694579"/>
            <a:ext cx="28802880" cy="410364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pic>
        <p:nvPicPr>
          <p:cNvPr id="48" name="Picture 2"/>
          <p:cNvPicPr/>
          <p:nvPr/>
        </p:nvPicPr>
        <p:blipFill>
          <a:blip r:embed="rId3"/>
          <a:stretch/>
        </p:blipFill>
        <p:spPr>
          <a:xfrm>
            <a:off x="26283240" y="4032720"/>
            <a:ext cx="1744200" cy="1680480"/>
          </a:xfrm>
          <a:prstGeom prst="rect">
            <a:avLst/>
          </a:prstGeom>
          <a:ln>
            <a:noFill/>
          </a:ln>
        </p:spPr>
      </p:pic>
      <p:sp>
        <p:nvSpPr>
          <p:cNvPr id="49" name="TextShape 10"/>
          <p:cNvSpPr txBox="1"/>
          <p:nvPr/>
        </p:nvSpPr>
        <p:spPr>
          <a:xfrm>
            <a:off x="116203" y="27133260"/>
            <a:ext cx="28803600" cy="545184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r>
              <a:rPr lang="ru-RU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ru-RU" sz="24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Lax</a:t>
            </a:r>
            <a:r>
              <a:rPr lang="ru-RU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 B., </a:t>
            </a:r>
            <a:r>
              <a:rPr lang="ru-RU" sz="24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Neustadter</a:t>
            </a:r>
            <a:r>
              <a:rPr lang="ru-RU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 S.F. // </a:t>
            </a:r>
            <a:r>
              <a:rPr lang="ru-RU" sz="24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Transient</a:t>
            </a:r>
            <a:r>
              <a:rPr lang="ru-RU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Response</a:t>
            </a:r>
            <a:r>
              <a:rPr lang="ru-RU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ru-RU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 a p-n </a:t>
            </a:r>
            <a:r>
              <a:rPr lang="ru-RU" sz="24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Junction</a:t>
            </a:r>
            <a:r>
              <a:rPr lang="ru-RU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, MIT.: «</a:t>
            </a:r>
            <a:r>
              <a:rPr lang="ru-RU" sz="24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Journal</a:t>
            </a:r>
            <a:r>
              <a:rPr lang="ru-RU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ru-RU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applied</a:t>
            </a:r>
            <a:r>
              <a:rPr lang="ru-RU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physics</a:t>
            </a:r>
            <a:r>
              <a:rPr lang="ru-RU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»- </a:t>
            </a:r>
            <a:r>
              <a:rPr lang="ru-RU" sz="24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volume</a:t>
            </a:r>
            <a:r>
              <a:rPr lang="ru-RU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 25 1954. p.1148-1154;</a:t>
            </a:r>
          </a:p>
          <a:p>
            <a:r>
              <a:rPr lang="ru-RU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ru-RU" sz="24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Kingston</a:t>
            </a:r>
            <a:r>
              <a:rPr lang="ru-RU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 R.H. // </a:t>
            </a:r>
            <a:r>
              <a:rPr lang="ru-RU" sz="24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Switching</a:t>
            </a:r>
            <a:r>
              <a:rPr lang="ru-RU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time</a:t>
            </a:r>
            <a:r>
              <a:rPr lang="ru-RU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in</a:t>
            </a:r>
            <a:r>
              <a:rPr lang="ru-RU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junction</a:t>
            </a:r>
            <a:r>
              <a:rPr lang="ru-RU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diodes</a:t>
            </a:r>
            <a:r>
              <a:rPr lang="ru-RU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ru-RU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junction</a:t>
            </a:r>
            <a:r>
              <a:rPr lang="ru-RU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transistors</a:t>
            </a:r>
            <a:r>
              <a:rPr lang="ru-RU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, MIT.: «</a:t>
            </a:r>
            <a:r>
              <a:rPr lang="ru-RU" sz="24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Proceedings</a:t>
            </a:r>
            <a:r>
              <a:rPr lang="ru-RU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ru-RU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ru-RU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 I R E» 1954. p. 829-834;</a:t>
            </a:r>
          </a:p>
          <a:p>
            <a:r>
              <a:rPr lang="ru-RU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ru-RU" sz="24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Jiancheng</a:t>
            </a:r>
            <a:r>
              <a:rPr lang="ru-RU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Yang</a:t>
            </a:r>
            <a:r>
              <a:rPr lang="ru-RU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Ren</a:t>
            </a:r>
            <a:r>
              <a:rPr lang="ru-RU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 F., </a:t>
            </a:r>
            <a:r>
              <a:rPr lang="ru-RU" sz="24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Tadjer</a:t>
            </a:r>
            <a:r>
              <a:rPr lang="ru-RU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 M., </a:t>
            </a:r>
            <a:r>
              <a:rPr lang="ru-RU" sz="24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Pearton</a:t>
            </a:r>
            <a:r>
              <a:rPr lang="ru-RU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 S. J., </a:t>
            </a:r>
            <a:r>
              <a:rPr lang="ru-RU" sz="24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Kuramata</a:t>
            </a:r>
            <a:r>
              <a:rPr lang="ru-RU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 A.// 2300V </a:t>
            </a:r>
            <a:r>
              <a:rPr lang="ru-RU" sz="24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Reverse</a:t>
            </a:r>
            <a:r>
              <a:rPr lang="ru-RU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strike="noStrike" spc="-1" dirty="0" err="1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Breakdown</a:t>
            </a:r>
            <a:r>
              <a:rPr lang="ru-RU" sz="2400" b="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4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spcBef>
                <a:spcPts val="1191"/>
              </a:spcBef>
              <a:spcAft>
                <a:spcPts val="992"/>
              </a:spcAft>
            </a:pPr>
            <a:endParaRPr lang="ru-RU" sz="36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spcBef>
                <a:spcPts val="1191"/>
              </a:spcBef>
              <a:spcAft>
                <a:spcPts val="992"/>
              </a:spcAft>
            </a:pPr>
            <a:endParaRPr lang="ru-RU" sz="36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0" name="TextShape 11"/>
          <p:cNvSpPr txBox="1"/>
          <p:nvPr/>
        </p:nvSpPr>
        <p:spPr>
          <a:xfrm>
            <a:off x="116203" y="9447530"/>
            <a:ext cx="21545640" cy="190872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endParaRPr lang="ru-RU" sz="4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endParaRPr lang="ru-RU" sz="4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51" name="Рисунок 50"/>
          <p:cNvPicPr/>
          <p:nvPr/>
        </p:nvPicPr>
        <p:blipFill>
          <a:blip r:embed="rId4"/>
          <a:stretch/>
        </p:blipFill>
        <p:spPr>
          <a:xfrm rot="31200">
            <a:off x="12645873" y="10808766"/>
            <a:ext cx="2567819" cy="1272626"/>
          </a:xfrm>
          <a:prstGeom prst="rect">
            <a:avLst/>
          </a:prstGeom>
          <a:ln>
            <a:noFill/>
          </a:ln>
        </p:spPr>
      </p:pic>
      <p:sp>
        <p:nvSpPr>
          <p:cNvPr id="52" name="TextShape 12"/>
          <p:cNvSpPr txBox="1"/>
          <p:nvPr/>
        </p:nvSpPr>
        <p:spPr>
          <a:xfrm>
            <a:off x="506159" y="9961655"/>
            <a:ext cx="27219491" cy="404676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 algn="just"/>
            <a:r>
              <a:rPr lang="ru-RU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2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ru-RU" sz="2400" b="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сследуемой </a:t>
            </a:r>
            <a:r>
              <a:rPr lang="ru-RU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работе рассматривается метод </a:t>
            </a:r>
            <a:r>
              <a:rPr lang="ru-RU" sz="24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Лакса</a:t>
            </a:r>
            <a:r>
              <a:rPr lang="ru-RU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. Метод </a:t>
            </a:r>
            <a:r>
              <a:rPr lang="ru-RU" sz="24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Лакса</a:t>
            </a:r>
            <a:r>
              <a:rPr lang="ru-RU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 заключается в том, что через диод пропускают </a:t>
            </a:r>
            <a:r>
              <a:rPr lang="ru-RU" sz="24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разнополярные</a:t>
            </a:r>
            <a:r>
              <a:rPr lang="ru-RU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 прямоугольные импульсы тока, измеряют интервал постоянства обратного тока </a:t>
            </a:r>
            <a:r>
              <a:rPr lang="ru-RU" sz="24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tп</a:t>
            </a:r>
            <a:r>
              <a:rPr lang="ru-RU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 (для достаточно больших времён - длительность «полочки») и определяют время жизни из соотношения:</a:t>
            </a:r>
          </a:p>
          <a:p>
            <a:pPr algn="just"/>
            <a:endParaRPr lang="ru-RU" sz="24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3" name="TextShape 13"/>
          <p:cNvSpPr txBox="1"/>
          <p:nvPr/>
        </p:nvSpPr>
        <p:spPr>
          <a:xfrm>
            <a:off x="412183" y="12737200"/>
            <a:ext cx="27512186" cy="516456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 algn="just"/>
            <a:r>
              <a:rPr lang="ru-RU" sz="2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Р</a:t>
            </a:r>
            <a:r>
              <a:rPr lang="ru-RU" sz="2400" b="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азработана </a:t>
            </a:r>
            <a:r>
              <a:rPr lang="ru-RU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модель аналоговой схемы измерителя времени восстановления обратного тока в программе моделирования «</a:t>
            </a:r>
            <a:r>
              <a:rPr lang="ru-RU" sz="24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National</a:t>
            </a:r>
            <a:r>
              <a:rPr lang="ru-RU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Instruments</a:t>
            </a:r>
            <a:r>
              <a:rPr lang="ru-RU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Multisim</a:t>
            </a:r>
            <a:r>
              <a:rPr lang="ru-RU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». Схема построена на основе транзисторного ключа, который переключается при помощи RS триггера, управляемого переменным напряжением. Переключаемое напряжение может достигать 200В при прямом токе 1А в течении 200мкс. Генератор тока построен на биполярном транзисторе управляемым полевым транзистором. Задаваемый ток контролируется операционным усилителем с низким уровнем смещения нуля. Измерение обратного тока производится по падению напряжения на постоянном сопротивлении 0,1 Ом. Преобразователь тока в напряжение построен на быстродействующем операционном усилителе. Управляющий импульсы переключения задаются </a:t>
            </a:r>
            <a:r>
              <a:rPr lang="ru-RU" sz="24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пр</a:t>
            </a:r>
            <a:r>
              <a:rPr lang="ru-RU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 помощи микроконтроллера серии STM-32. Быстродействие схемы ограничено скоростью нарастания и спада управления (300нс на фронт) и скоростью работы в строенных АЦП (2MSPS</a:t>
            </a:r>
            <a:r>
              <a:rPr lang="ru-RU" sz="2400" b="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endParaRPr lang="en-US" sz="2400" b="0" strike="noStrike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400" b="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Для </a:t>
            </a:r>
            <a:r>
              <a:rPr lang="ru-RU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испытаний построенной модели были проведены виртуальные измерения выпрямительного диода 1N4004</a:t>
            </a:r>
            <a:r>
              <a:rPr lang="ru-RU" sz="2400" b="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4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По результатам моделирования измерений диода «1N4004» были получены следующее данные: время обратного восстановления при прямом токе 0,25А и обратном 0,5А составляет 2,5+-0,5мкс.</a:t>
            </a:r>
          </a:p>
          <a:p>
            <a:pPr algn="just"/>
            <a:r>
              <a:rPr lang="ru-RU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Время восстановления обратного тока диода напрямую связанно с временем жизни неравновесных носителей заряда в базовых областях структуры. Время жизни, рассчитанное по результатам измерений и исходя из соотношений прямого и обратного токов составило </a:t>
            </a:r>
            <a:r>
              <a:rPr lang="ru-RU" sz="2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25+-</a:t>
            </a:r>
            <a:r>
              <a:rPr lang="ru-RU" sz="2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5мкс</a:t>
            </a:r>
            <a:r>
              <a:rPr lang="ru-RU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ru-RU" sz="24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54" name="Рисунок 53"/>
          <p:cNvPicPr/>
          <p:nvPr/>
        </p:nvPicPr>
        <p:blipFill>
          <a:blip r:embed="rId5"/>
          <a:stretch/>
        </p:blipFill>
        <p:spPr>
          <a:xfrm>
            <a:off x="3334367" y="16666833"/>
            <a:ext cx="10781537" cy="6657973"/>
          </a:xfrm>
          <a:prstGeom prst="rect">
            <a:avLst/>
          </a:prstGeom>
          <a:ln>
            <a:noFill/>
          </a:ln>
        </p:spPr>
      </p:pic>
      <p:pic>
        <p:nvPicPr>
          <p:cNvPr id="55" name="Рисунок 54"/>
          <p:cNvPicPr/>
          <p:nvPr/>
        </p:nvPicPr>
        <p:blipFill>
          <a:blip r:embed="rId6"/>
          <a:stretch/>
        </p:blipFill>
        <p:spPr>
          <a:xfrm>
            <a:off x="16345388" y="16540560"/>
            <a:ext cx="9433852" cy="6963923"/>
          </a:xfrm>
          <a:prstGeom prst="rect">
            <a:avLst/>
          </a:prstGeom>
          <a:ln>
            <a:noFill/>
          </a:ln>
        </p:spPr>
      </p:pic>
      <p:sp>
        <p:nvSpPr>
          <p:cNvPr id="56" name="TextShape 14"/>
          <p:cNvSpPr txBox="1"/>
          <p:nvPr/>
        </p:nvSpPr>
        <p:spPr>
          <a:xfrm>
            <a:off x="412183" y="12243663"/>
            <a:ext cx="13032000" cy="172692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r>
              <a:rPr lang="ru-RU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где α – отношение обратного тока к прямому.</a:t>
            </a:r>
          </a:p>
          <a:p>
            <a:endParaRPr lang="ru-RU" sz="24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506161" y="8741059"/>
            <a:ext cx="2721949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Аннотация: В работе проводилось моделирование работы электронной схемы для измерения времени восстановления обратного тока диода по методу </a:t>
            </a:r>
            <a:r>
              <a:rPr lang="ru-RU" sz="2400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Лакса</a:t>
            </a:r>
            <a:r>
              <a:rPr lang="ru-RU" sz="2400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Моделирование проводилось в среде </a:t>
            </a:r>
            <a:r>
              <a:rPr lang="ru-RU" sz="2400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«NI </a:t>
            </a:r>
            <a:r>
              <a:rPr lang="ru-RU" sz="2400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Multisim</a:t>
            </a:r>
            <a:r>
              <a:rPr lang="ru-RU" sz="2400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r>
              <a:rPr lang="ru-RU" sz="2400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 использованием встроенных библиотек коммерчески доступных транзисторных и диодных структур. Было показано, что построенная схема позволяет измерять времена обратного восстановления в микросекундном диапазоне.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527079" y="24139505"/>
            <a:ext cx="2794304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Выводы: Разработана экспериментальная модель схемы, реализующей метод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Лакса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для измерения времени восстановления обратного тока диода. Модель построена в программе моделирования «NI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Multisim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». Проведено моделирование измерений переходных параметров диода 1N4004. Данная работа показала, что разработанная и смоделированная схема, позволяет определять и рассчитывать рекомбинационное время жизни.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4901361" y="23486683"/>
            <a:ext cx="2794304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Рис. 1. Осциллограмма падения напряжения от времени на диоде 1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N4004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15506203" y="23468883"/>
            <a:ext cx="2794304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Рис. 2. Схема для измерения времени восстановления обратного тока диода 1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N4004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при переменном напряжении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4532</TotalTime>
  <Words>511</Words>
  <Application>Microsoft Office PowerPoint</Application>
  <PresentationFormat>Произвольный</PresentationFormat>
  <Paragraphs>21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7" baseType="lpstr">
      <vt:lpstr>Arial</vt:lpstr>
      <vt:lpstr>DejaVu Sans</vt:lpstr>
      <vt:lpstr>Symbol</vt:lpstr>
      <vt:lpstr>Times New Roman</vt:lpstr>
      <vt:lpstr>Wingdings</vt:lpstr>
      <vt:lpstr>Office Theme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subject/>
  <dc:creator>Карина</dc:creator>
  <dc:description/>
  <cp:lastModifiedBy>Гришаева Наталья Андреевна</cp:lastModifiedBy>
  <cp:revision>404</cp:revision>
  <dcterms:created xsi:type="dcterms:W3CDTF">2010-04-06T13:27:58Z</dcterms:created>
  <dcterms:modified xsi:type="dcterms:W3CDTF">2021-10-23T16:47:22Z</dcterms:modified>
  <dc:language>ru-RU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12.0000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i4>0</vt:i4>
  </property>
  <property fmtid="{D5CDD505-2E9C-101B-9397-08002B2CF9AE}" pid="7" name="Notes">
    <vt:i4>0</vt:i4>
  </property>
  <property fmtid="{D5CDD505-2E9C-101B-9397-08002B2CF9AE}" pid="8" name="PresentationFormat">
    <vt:lpwstr>Произвольный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i4>1</vt:i4>
  </property>
</Properties>
</file>