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60045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E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9" autoAdjust="0"/>
  </p:normalViewPr>
  <p:slideViewPr>
    <p:cSldViewPr snapToGrid="0">
      <p:cViewPr>
        <p:scale>
          <a:sx n="50" d="100"/>
          <a:sy n="50" d="100"/>
        </p:scale>
        <p:origin x="25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92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702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92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702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000" y="1441440"/>
            <a:ext cx="25923600" cy="27815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78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370440" tIns="185040" rIns="370440" bIns="185040">
            <a:noAutofit/>
          </a:bodyPr>
          <a:lstStyle/>
          <a:p>
            <a:pPr marL="1387440" indent="-1387080">
              <a:lnSpc>
                <a:spcPct val="100000"/>
              </a:lnSpc>
              <a:spcBef>
                <a:spcPts val="25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30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3008160" lvl="1" indent="-1155240">
              <a:lnSpc>
                <a:spcPct val="100000"/>
              </a:lnSpc>
              <a:spcBef>
                <a:spcPts val="2259"/>
              </a:spcBef>
              <a:buClr>
                <a:srgbClr val="000000"/>
              </a:buClr>
              <a:buFont typeface="Arial"/>
              <a:buChar char="–"/>
            </a:pPr>
            <a:r>
              <a:rPr lang="en-US" sz="113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4627440" lvl="2" indent="-925200">
              <a:lnSpc>
                <a:spcPct val="100000"/>
              </a:lnSpc>
              <a:spcBef>
                <a:spcPts val="19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97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6478560" lvl="3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–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8331120" lvl="4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»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4400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840960" y="33370920"/>
            <a:ext cx="912132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06424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r">
              <a:lnSpc>
                <a:spcPct val="100000"/>
              </a:lnSpc>
            </a:pPr>
            <a:fld id="{1B352CE8-5EE2-4A98-A556-BFAC8ACE6DAD}" type="slidenum">
              <a:rPr lang="ru-RU" sz="4900" b="0" strike="noStrike" spc="-1">
                <a:solidFill>
                  <a:srgbClr val="8B8B8B"/>
                </a:solidFill>
                <a:latin typeface="Arial"/>
              </a:rPr>
              <a:t>‹#›</a:t>
            </a:fld>
            <a:endParaRPr lang="ru-RU" sz="4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28803240" cy="5976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Picture 174"/>
          <p:cNvPicPr/>
          <p:nvPr/>
        </p:nvPicPr>
        <p:blipFill>
          <a:blip r:embed="rId2">
            <a:lum bright="10000"/>
          </a:blip>
          <a:stretch/>
        </p:blipFill>
        <p:spPr>
          <a:xfrm>
            <a:off x="360" y="216360"/>
            <a:ext cx="9241200" cy="554436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0" y="288360"/>
            <a:ext cx="2880324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6000" b="1" strike="noStrike" spc="-1" dirty="0">
                <a:solidFill>
                  <a:srgbClr val="1F497D"/>
                </a:solidFill>
                <a:latin typeface="Times New Roman"/>
              </a:rPr>
              <a:t>II</a:t>
            </a:r>
            <a:r>
              <a:rPr lang="en-US" sz="6000" b="1" strike="noStrike" spc="-1" dirty="0">
                <a:solidFill>
                  <a:srgbClr val="1F497D"/>
                </a:solidFill>
                <a:latin typeface="Times New Roman"/>
              </a:rPr>
              <a:t>I</a:t>
            </a:r>
            <a:r>
              <a:rPr lang="ru-RU" sz="6000" b="1" strike="noStrike" spc="-1" dirty="0">
                <a:solidFill>
                  <a:srgbClr val="1F497D"/>
                </a:solidFill>
                <a:latin typeface="Times New Roman"/>
              </a:rPr>
              <a:t> Международная конференция</a:t>
            </a:r>
            <a:endParaRPr lang="ru-RU" sz="6000" b="0" strike="noStrike" spc="-1" dirty="0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1286054" y="26151125"/>
            <a:ext cx="105847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Литература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0" y="5905080"/>
            <a:ext cx="28803240" cy="1937538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000" b="1" spc="-1" dirty="0">
                <a:solidFill>
                  <a:srgbClr val="1F497D"/>
                </a:solidFill>
                <a:latin typeface="Times New Roman"/>
              </a:rPr>
              <a:t>ИСПОЛЬЗОВАНИЕ ГРАФОВЫХ НЕЙРОННЫХ СЕТЕЙ ДЛЯ ПРЕДСКАЗАНИЯ ШИРИНЫ ЗАПРЕЩЁННОЙ ЗОНЫ КРИСТАЛЛИЧЕСКИХ МАТЕРИАЛОВ</a:t>
            </a:r>
          </a:p>
          <a:p>
            <a:pPr algn="ctr">
              <a:lnSpc>
                <a:spcPct val="100000"/>
              </a:lnSpc>
            </a:pPr>
            <a:r>
              <a:rPr lang="ru-RU" sz="4000" b="1" spc="-1" dirty="0">
                <a:solidFill>
                  <a:srgbClr val="1F497D"/>
                </a:solidFill>
                <a:latin typeface="Times New Roman"/>
              </a:rPr>
              <a:t>Рубцов Иван Дмитриевич, Карпов Кирилл Викторович, Митрофанов Артем Александрович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6" name="Line 5"/>
          <p:cNvSpPr/>
          <p:nvPr/>
        </p:nvSpPr>
        <p:spPr>
          <a:xfrm>
            <a:off x="0" y="26166687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6"/>
          <p:cNvSpPr/>
          <p:nvPr/>
        </p:nvSpPr>
        <p:spPr>
          <a:xfrm>
            <a:off x="25779240" y="189000"/>
            <a:ext cx="280800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МОСКВА</a:t>
            </a:r>
            <a:endParaRPr lang="ru-RU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4000" b="1" spc="-1" dirty="0">
                <a:solidFill>
                  <a:srgbClr val="1F497D"/>
                </a:solidFill>
                <a:latin typeface="Times New Roman"/>
              </a:rPr>
              <a:t>25</a:t>
            </a: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-2</a:t>
            </a: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</a:rPr>
              <a:t>6</a:t>
            </a: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 ОКТ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0" y="1368360"/>
            <a:ext cx="288032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5400" b="1" strike="noStrike" spc="-1">
                <a:solidFill>
                  <a:srgbClr val="000000"/>
                </a:solidFill>
                <a:latin typeface="Times New Roman"/>
              </a:rPr>
              <a:t>Математическое моделирование в материаловедении электронных компонентов</a:t>
            </a:r>
            <a:endParaRPr lang="ru-RU" sz="5400" b="0" strike="noStrike" spc="-1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 rot="16200000">
            <a:off x="24912269" y="536342"/>
            <a:ext cx="1219863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ru-RU" sz="3600" b="0" strike="noStrike" spc="-1" dirty="0">
                <a:solidFill>
                  <a:srgbClr val="1F497D"/>
                </a:solidFill>
                <a:latin typeface="Times New Roman"/>
              </a:rPr>
              <a:t>202</a:t>
            </a:r>
            <a:r>
              <a:rPr lang="en-US" sz="3600" b="0" strike="noStrike" spc="-1" dirty="0">
                <a:solidFill>
                  <a:srgbClr val="1F497D"/>
                </a:solidFill>
                <a:latin typeface="Times New Roman"/>
              </a:rPr>
              <a:t>1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0" y="31899960"/>
            <a:ext cx="28803240" cy="410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" name="Picture 2"/>
          <p:cNvPicPr/>
          <p:nvPr/>
        </p:nvPicPr>
        <p:blipFill>
          <a:blip r:embed="rId3"/>
          <a:stretch/>
        </p:blipFill>
        <p:spPr>
          <a:xfrm>
            <a:off x="26283240" y="4032720"/>
            <a:ext cx="1744560" cy="168084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F21DD0F-1B3C-4E7F-93D5-61F8E3552794}"/>
              </a:ext>
            </a:extLst>
          </p:cNvPr>
          <p:cNvSpPr/>
          <p:nvPr/>
        </p:nvSpPr>
        <p:spPr>
          <a:xfrm>
            <a:off x="1153499" y="8510214"/>
            <a:ext cx="254867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Ширина запрещенной зоны (</a:t>
            </a:r>
            <a:r>
              <a:rPr lang="ru-RU" sz="2400" dirty="0" err="1"/>
              <a:t>E</a:t>
            </a:r>
            <a:r>
              <a:rPr lang="ru-RU" sz="2400" baseline="-25000" dirty="0" err="1"/>
              <a:t>g</a:t>
            </a:r>
            <a:r>
              <a:rPr lang="ru-RU" sz="2400" dirty="0"/>
              <a:t>) является главной характеристикой полупроводниковых материалов. Известные теоретические методы определения ширины запрещенной зоны основываются на квантовой теории, в частности, распространенным является метод теории функционала плотности. При этом погрешность теоретических методов часто превышает 0.3 эВ, а время расчета может измеряться днями. </a:t>
            </a:r>
          </a:p>
        </p:txBody>
      </p:sp>
      <p:pic>
        <p:nvPicPr>
          <p:cNvPr id="1026" name="Picture 2" descr="Графовые нейронные сети — Викиконспекты">
            <a:extLst>
              <a:ext uri="{FF2B5EF4-FFF2-40B4-BE49-F238E27FC236}">
                <a16:creationId xmlns:a16="http://schemas.microsoft.com/office/drawing/2014/main" id="{9622AFF7-7192-4841-B81D-3D77EFE22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4111" y="16563534"/>
            <a:ext cx="2648941" cy="170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EEA81B85-C5DC-48F4-B955-F120D4F702A0}"/>
              </a:ext>
            </a:extLst>
          </p:cNvPr>
          <p:cNvSpPr/>
          <p:nvPr/>
        </p:nvSpPr>
        <p:spPr>
          <a:xfrm>
            <a:off x="8341017" y="17021289"/>
            <a:ext cx="1612900" cy="693920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Основы молекулярно-кинетической теории">
            <a:extLst>
              <a:ext uri="{FF2B5EF4-FFF2-40B4-BE49-F238E27FC236}">
                <a16:creationId xmlns:a16="http://schemas.microsoft.com/office/drawing/2014/main" id="{FC59205A-4C47-4CAB-81D3-D7BD93A03B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" r="13106" b="-2844"/>
          <a:stretch/>
        </p:blipFill>
        <p:spPr bwMode="auto">
          <a:xfrm>
            <a:off x="3909935" y="16437640"/>
            <a:ext cx="2285086" cy="22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46B5F63C-ECDB-413C-87E7-0F98E326F71F}"/>
              </a:ext>
            </a:extLst>
          </p:cNvPr>
          <p:cNvCxnSpPr>
            <a:cxnSpLocks/>
          </p:cNvCxnSpPr>
          <p:nvPr/>
        </p:nvCxnSpPr>
        <p:spPr>
          <a:xfrm flipV="1">
            <a:off x="6055931" y="16200304"/>
            <a:ext cx="672186" cy="821939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9B691D45-5375-44C2-A45C-D4CD8CA40866}"/>
              </a:ext>
            </a:extLst>
          </p:cNvPr>
          <p:cNvSpPr/>
          <p:nvPr/>
        </p:nvSpPr>
        <p:spPr>
          <a:xfrm>
            <a:off x="6728117" y="15893750"/>
            <a:ext cx="1612900" cy="12507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Свойства Атомов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CCEE2D62-011A-4F67-83EE-1526AAD75350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5994996" y="17148802"/>
            <a:ext cx="0" cy="566407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:a16="http://schemas.microsoft.com/office/drawing/2014/main" id="{635F9F3C-36A0-4670-85F9-4DF5C1D6F232}"/>
              </a:ext>
            </a:extLst>
          </p:cNvPr>
          <p:cNvSpPr/>
          <p:nvPr/>
        </p:nvSpPr>
        <p:spPr>
          <a:xfrm>
            <a:off x="5922618" y="17004047"/>
            <a:ext cx="144755" cy="14475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2CEAC50D-E46C-4950-94F8-9CA034DDDD8F}"/>
              </a:ext>
            </a:extLst>
          </p:cNvPr>
          <p:cNvCxnSpPr>
            <a:cxnSpLocks/>
          </p:cNvCxnSpPr>
          <p:nvPr/>
        </p:nvCxnSpPr>
        <p:spPr>
          <a:xfrm>
            <a:off x="6055931" y="17416493"/>
            <a:ext cx="680421" cy="298716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7EFE4022-5F04-42D0-9D75-B109843E912B}"/>
              </a:ext>
            </a:extLst>
          </p:cNvPr>
          <p:cNvSpPr/>
          <p:nvPr/>
        </p:nvSpPr>
        <p:spPr>
          <a:xfrm>
            <a:off x="6736175" y="17565851"/>
            <a:ext cx="1604841" cy="1236596"/>
          </a:xfrm>
          <a:prstGeom prst="roundRect">
            <a:avLst/>
          </a:prstGeom>
          <a:solidFill>
            <a:srgbClr val="F8FEA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Матрица Смежности</a:t>
            </a:r>
          </a:p>
        </p:txBody>
      </p:sp>
      <p:sp>
        <p:nvSpPr>
          <p:cNvPr id="34" name="Стрелка: вправо 33">
            <a:extLst>
              <a:ext uri="{FF2B5EF4-FFF2-40B4-BE49-F238E27FC236}">
                <a16:creationId xmlns:a16="http://schemas.microsoft.com/office/drawing/2014/main" id="{2B8105C4-034C-46F2-8E00-F7BFB8B599A7}"/>
              </a:ext>
            </a:extLst>
          </p:cNvPr>
          <p:cNvSpPr/>
          <p:nvPr/>
        </p:nvSpPr>
        <p:spPr>
          <a:xfrm>
            <a:off x="13424206" y="17004047"/>
            <a:ext cx="1612900" cy="693920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D3E6A02-93B0-49FF-96C5-CEC95EC92FBD}"/>
              </a:ext>
            </a:extLst>
          </p:cNvPr>
          <p:cNvSpPr txBox="1"/>
          <p:nvPr/>
        </p:nvSpPr>
        <p:spPr>
          <a:xfrm>
            <a:off x="10902681" y="16351106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Граф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95421F2E-765A-4D4A-954D-9D25EDF1409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5751" t="-2088" r="1988" b="-1"/>
          <a:stretch/>
        </p:blipFill>
        <p:spPr>
          <a:xfrm>
            <a:off x="15578260" y="15927254"/>
            <a:ext cx="2714485" cy="297847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0C19500-0BEE-4DB2-BAC9-DB1FCDB0CDB1}"/>
              </a:ext>
            </a:extLst>
          </p:cNvPr>
          <p:cNvSpPr txBox="1"/>
          <p:nvPr/>
        </p:nvSpPr>
        <p:spPr>
          <a:xfrm>
            <a:off x="13966522" y="18071540"/>
            <a:ext cx="1619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Графовые</a:t>
            </a:r>
            <a:r>
              <a:rPr lang="ru-RU" dirty="0"/>
              <a:t> </a:t>
            </a:r>
            <a:r>
              <a:rPr lang="ru-RU" dirty="0" err="1"/>
              <a:t>Сверточные</a:t>
            </a:r>
            <a:r>
              <a:rPr lang="ru-RU" dirty="0"/>
              <a:t> слои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7DC1855-F484-43A8-BF74-43FCA18C6D7C}"/>
              </a:ext>
            </a:extLst>
          </p:cNvPr>
          <p:cNvSpPr txBox="1"/>
          <p:nvPr/>
        </p:nvSpPr>
        <p:spPr>
          <a:xfrm>
            <a:off x="16341146" y="18627136"/>
            <a:ext cx="2032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Объединяющие слои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24BC772-F053-47CB-8439-C8630DAD959F}"/>
              </a:ext>
            </a:extLst>
          </p:cNvPr>
          <p:cNvSpPr txBox="1"/>
          <p:nvPr/>
        </p:nvSpPr>
        <p:spPr>
          <a:xfrm>
            <a:off x="17504371" y="16050740"/>
            <a:ext cx="1866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Полносвязные</a:t>
            </a:r>
            <a:r>
              <a:rPr lang="ru-RU" dirty="0"/>
              <a:t> скрытые слои</a:t>
            </a:r>
            <a:endParaRPr lang="en-US" dirty="0"/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58AE5CFF-E7CF-493E-8B08-68991B259621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18292745" y="16892454"/>
            <a:ext cx="760283" cy="3530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57C0E427-3FE4-4A3B-9A9D-F9B3399975D2}"/>
              </a:ext>
            </a:extLst>
          </p:cNvPr>
          <p:cNvCxnSpPr>
            <a:cxnSpLocks/>
            <a:endCxn id="30" idx="2"/>
          </p:cNvCxnSpPr>
          <p:nvPr/>
        </p:nvCxnSpPr>
        <p:spPr>
          <a:xfrm>
            <a:off x="18292745" y="17278235"/>
            <a:ext cx="716576" cy="727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Овал 29">
            <a:extLst>
              <a:ext uri="{FF2B5EF4-FFF2-40B4-BE49-F238E27FC236}">
                <a16:creationId xmlns:a16="http://schemas.microsoft.com/office/drawing/2014/main" id="{9468618F-8091-40C0-9363-70C3808BA855}"/>
              </a:ext>
            </a:extLst>
          </p:cNvPr>
          <p:cNvSpPr/>
          <p:nvPr/>
        </p:nvSpPr>
        <p:spPr>
          <a:xfrm>
            <a:off x="19009321" y="17201782"/>
            <a:ext cx="298450" cy="2984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972C544-6282-46FB-80FB-876D2D30D40F}"/>
              </a:ext>
            </a:extLst>
          </p:cNvPr>
          <p:cNvCxnSpPr>
            <a:endCxn id="30" idx="3"/>
          </p:cNvCxnSpPr>
          <p:nvPr/>
        </p:nvCxnSpPr>
        <p:spPr>
          <a:xfrm flipV="1">
            <a:off x="18292745" y="17456525"/>
            <a:ext cx="760283" cy="7276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Стрелка: вправо 51">
            <a:extLst>
              <a:ext uri="{FF2B5EF4-FFF2-40B4-BE49-F238E27FC236}">
                <a16:creationId xmlns:a16="http://schemas.microsoft.com/office/drawing/2014/main" id="{8EB1D0EB-63D8-4B43-B590-C3BE4C3002DE}"/>
              </a:ext>
            </a:extLst>
          </p:cNvPr>
          <p:cNvSpPr/>
          <p:nvPr/>
        </p:nvSpPr>
        <p:spPr>
          <a:xfrm>
            <a:off x="19734012" y="17004047"/>
            <a:ext cx="1612900" cy="693920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5909C25A-BADF-4808-858F-91EF2B7E1A8C}"/>
              </a:ext>
            </a:extLst>
          </p:cNvPr>
          <p:cNvSpPr/>
          <p:nvPr/>
        </p:nvSpPr>
        <p:spPr>
          <a:xfrm>
            <a:off x="21931044" y="16398753"/>
            <a:ext cx="383904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Ширина запрещенной зоны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4D3FF9E-319A-4AC9-92E5-5872C29E3203}"/>
              </a:ext>
            </a:extLst>
          </p:cNvPr>
          <p:cNvSpPr/>
          <p:nvPr/>
        </p:nvSpPr>
        <p:spPr>
          <a:xfrm>
            <a:off x="1153499" y="27201788"/>
            <a:ext cx="264962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1.	Pedro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Borlido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Thorsten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Aull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Ahmad W.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Huran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Fabien Tran, Miguel A. L. Marques, and Silvana Botti.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Large-Scale Benchmark of Exchange–Correlation Functionals for the Determination of Electronic Band Gaps of Solids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// J. Chem. Theory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Comput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2019, 15, 9, 5069–5079. DOI: 10.1021/acs.jctc.9b00322</a:t>
            </a:r>
          </a:p>
          <a:p>
            <a:pPr algn="just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2.	Vadim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Korolev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Artem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Mitrofanov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Alexandru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Korotcov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and Valery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Tkachenko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Graph Convolutional Neural Networks as “General-Purpose” Property Predictors: The Universality and Limits of Applicability.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//J. Chem. Inf. Model. 2020, 60, 1, 22–28 Publication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Date:December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20, 2019 DOI: 10.1021/acs.jcim.9b00587</a:t>
            </a:r>
          </a:p>
          <a:p>
            <a:pPr algn="just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3. A. Jain*, S.P. Ong*, G.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Hautier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W. Chen, W.D. Richards, S.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Dacek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S.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Cholia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D. Gunter, D. Skinner, G.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Ceder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K.A. Persson.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Materials Project: A materials genome approach to accelerating materials innovation.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APL Materials, 2013, 1(1), 011002. Doi:10.1063/1.4812323</a:t>
            </a: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591F9A59-AAAD-4764-A452-4EDDDF9C7A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592238"/>
            <a:ext cx="2572109" cy="1448002"/>
          </a:xfrm>
          <a:prstGeom prst="rect">
            <a:avLst/>
          </a:prstGeom>
        </p:spPr>
      </p:pic>
      <p:pic>
        <p:nvPicPr>
          <p:cNvPr id="55" name="Рисунок 54">
            <a:extLst>
              <a:ext uri="{FF2B5EF4-FFF2-40B4-BE49-F238E27FC236}">
                <a16:creationId xmlns:a16="http://schemas.microsoft.com/office/drawing/2014/main" id="{EB50EF75-86C2-4618-A40C-01994D2931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144975" y="6830864"/>
            <a:ext cx="1362265" cy="1438476"/>
          </a:xfrm>
          <a:prstGeom prst="rect">
            <a:avLst/>
          </a:prstGeom>
        </p:spPr>
      </p:pic>
      <p:pic>
        <p:nvPicPr>
          <p:cNvPr id="57" name="Рисунок 56">
            <a:extLst>
              <a:ext uri="{FF2B5EF4-FFF2-40B4-BE49-F238E27FC236}">
                <a16:creationId xmlns:a16="http://schemas.microsoft.com/office/drawing/2014/main" id="{E67D88F8-B912-4C83-A055-4F2A620DE7D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275" y="19691577"/>
            <a:ext cx="5269841" cy="5384127"/>
          </a:xfrm>
          <a:prstGeom prst="rect">
            <a:avLst/>
          </a:prstGeom>
        </p:spPr>
      </p:pic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0DBEC5C4-07BB-4CE8-91BA-E71979F8A1C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2468" y="19691578"/>
            <a:ext cx="5346032" cy="5384127"/>
          </a:xfrm>
          <a:prstGeom prst="rect">
            <a:avLst/>
          </a:prstGeom>
        </p:spPr>
      </p:pic>
      <p:pic>
        <p:nvPicPr>
          <p:cNvPr id="61" name="Рисунок 60">
            <a:extLst>
              <a:ext uri="{FF2B5EF4-FFF2-40B4-BE49-F238E27FC236}">
                <a16:creationId xmlns:a16="http://schemas.microsoft.com/office/drawing/2014/main" id="{E7D15D72-450D-4289-9573-CFA4B047B75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81" y="19695550"/>
            <a:ext cx="5269841" cy="5384127"/>
          </a:xfrm>
          <a:prstGeom prst="rect">
            <a:avLst/>
          </a:prstGeom>
        </p:spPr>
      </p:pic>
      <p:pic>
        <p:nvPicPr>
          <p:cNvPr id="63" name="Рисунок 62">
            <a:extLst>
              <a:ext uri="{FF2B5EF4-FFF2-40B4-BE49-F238E27FC236}">
                <a16:creationId xmlns:a16="http://schemas.microsoft.com/office/drawing/2014/main" id="{F848B5F9-66F8-4679-A8FE-22AFEE09B26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4036" y="9815751"/>
            <a:ext cx="7081319" cy="3419586"/>
          </a:xfrm>
          <a:prstGeom prst="rect">
            <a:avLst/>
          </a:prstGeom>
        </p:spPr>
      </p:pic>
      <p:pic>
        <p:nvPicPr>
          <p:cNvPr id="1024" name="Рисунок 1023">
            <a:extLst>
              <a:ext uri="{FF2B5EF4-FFF2-40B4-BE49-F238E27FC236}">
                <a16:creationId xmlns:a16="http://schemas.microsoft.com/office/drawing/2014/main" id="{E4A05A31-46D8-4C54-B1FF-311FD092EF7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00003" y="10325192"/>
            <a:ext cx="6096851" cy="3219899"/>
          </a:xfrm>
          <a:prstGeom prst="rect">
            <a:avLst/>
          </a:prstGeom>
        </p:spPr>
      </p:pic>
      <p:sp>
        <p:nvSpPr>
          <p:cNvPr id="1025" name="TextBox 1024">
            <a:extLst>
              <a:ext uri="{FF2B5EF4-FFF2-40B4-BE49-F238E27FC236}">
                <a16:creationId xmlns:a16="http://schemas.microsoft.com/office/drawing/2014/main" id="{3346DD30-B82E-4CA3-BBB4-6B0FBD056C0F}"/>
              </a:ext>
            </a:extLst>
          </p:cNvPr>
          <p:cNvSpPr txBox="1"/>
          <p:nvPr/>
        </p:nvSpPr>
        <p:spPr>
          <a:xfrm>
            <a:off x="4607216" y="19324914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Рис.2 Процесс обучения</a:t>
            </a:r>
            <a:r>
              <a:rPr lang="en-US" dirty="0"/>
              <a:t> CGCNN</a:t>
            </a:r>
            <a:endParaRPr lang="ru-RU" dirty="0"/>
          </a:p>
        </p:txBody>
      </p:sp>
      <p:sp>
        <p:nvSpPr>
          <p:cNvPr id="1027" name="Левая фигурная скобка 1026">
            <a:extLst>
              <a:ext uri="{FF2B5EF4-FFF2-40B4-BE49-F238E27FC236}">
                <a16:creationId xmlns:a16="http://schemas.microsoft.com/office/drawing/2014/main" id="{D5A870FB-D630-4334-88DD-66258532D31E}"/>
              </a:ext>
            </a:extLst>
          </p:cNvPr>
          <p:cNvSpPr/>
          <p:nvPr/>
        </p:nvSpPr>
        <p:spPr>
          <a:xfrm rot="16200000">
            <a:off x="16167938" y="14838524"/>
            <a:ext cx="533400" cy="2139466"/>
          </a:xfrm>
          <a:prstGeom prst="leftBrace">
            <a:avLst>
              <a:gd name="adj1" fmla="val 8333"/>
              <a:gd name="adj2" fmla="val 473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Левая фигурная скобка 68">
            <a:extLst>
              <a:ext uri="{FF2B5EF4-FFF2-40B4-BE49-F238E27FC236}">
                <a16:creationId xmlns:a16="http://schemas.microsoft.com/office/drawing/2014/main" id="{4E2C9C42-D9EA-491C-A2FA-6C107421C29B}"/>
              </a:ext>
            </a:extLst>
          </p:cNvPr>
          <p:cNvSpPr/>
          <p:nvPr/>
        </p:nvSpPr>
        <p:spPr>
          <a:xfrm rot="16200000">
            <a:off x="18247981" y="14962643"/>
            <a:ext cx="533400" cy="18669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9" name="Овал 1028">
            <a:extLst>
              <a:ext uri="{FF2B5EF4-FFF2-40B4-BE49-F238E27FC236}">
                <a16:creationId xmlns:a16="http://schemas.microsoft.com/office/drawing/2014/main" id="{777E98B8-E228-4FF4-A7BE-EEC4406C3A75}"/>
              </a:ext>
            </a:extLst>
          </p:cNvPr>
          <p:cNvSpPr/>
          <p:nvPr/>
        </p:nvSpPr>
        <p:spPr>
          <a:xfrm>
            <a:off x="15205880" y="13083125"/>
            <a:ext cx="2534550" cy="253455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MP-</a:t>
            </a:r>
            <a:r>
              <a:rPr lang="ru-RU" dirty="0"/>
              <a:t>база</a:t>
            </a:r>
          </a:p>
        </p:txBody>
      </p:sp>
      <p:sp>
        <p:nvSpPr>
          <p:cNvPr id="1030" name="Овал 1029">
            <a:extLst>
              <a:ext uri="{FF2B5EF4-FFF2-40B4-BE49-F238E27FC236}">
                <a16:creationId xmlns:a16="http://schemas.microsoft.com/office/drawing/2014/main" id="{263DAAD0-D927-4518-958A-5630C776865E}"/>
              </a:ext>
            </a:extLst>
          </p:cNvPr>
          <p:cNvSpPr/>
          <p:nvPr/>
        </p:nvSpPr>
        <p:spPr>
          <a:xfrm>
            <a:off x="17915530" y="13845095"/>
            <a:ext cx="1137498" cy="113749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2" name="Левая круглая скобка 1031">
            <a:extLst>
              <a:ext uri="{FF2B5EF4-FFF2-40B4-BE49-F238E27FC236}">
                <a16:creationId xmlns:a16="http://schemas.microsoft.com/office/drawing/2014/main" id="{85AE244C-1C10-4A5E-9147-7813D76413F6}"/>
              </a:ext>
            </a:extLst>
          </p:cNvPr>
          <p:cNvSpPr/>
          <p:nvPr/>
        </p:nvSpPr>
        <p:spPr>
          <a:xfrm>
            <a:off x="14823575" y="13228543"/>
            <a:ext cx="243523" cy="244311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Левая круглая скобка 73">
            <a:extLst>
              <a:ext uri="{FF2B5EF4-FFF2-40B4-BE49-F238E27FC236}">
                <a16:creationId xmlns:a16="http://schemas.microsoft.com/office/drawing/2014/main" id="{0E30CD24-3487-4B14-ADDE-30E28EF8EC97}"/>
              </a:ext>
            </a:extLst>
          </p:cNvPr>
          <p:cNvSpPr/>
          <p:nvPr/>
        </p:nvSpPr>
        <p:spPr>
          <a:xfrm rot="10800000">
            <a:off x="20518151" y="13228543"/>
            <a:ext cx="321618" cy="244311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3" name="TextBox 1032">
            <a:extLst>
              <a:ext uri="{FF2B5EF4-FFF2-40B4-BE49-F238E27FC236}">
                <a16:creationId xmlns:a16="http://schemas.microsoft.com/office/drawing/2014/main" id="{EA8FFF64-A699-4829-A7A7-8448E791D8F6}"/>
              </a:ext>
            </a:extLst>
          </p:cNvPr>
          <p:cNvSpPr txBox="1"/>
          <p:nvPr/>
        </p:nvSpPr>
        <p:spPr>
          <a:xfrm>
            <a:off x="18196385" y="13405305"/>
            <a:ext cx="2427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Экспериментальная </a:t>
            </a:r>
          </a:p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база</a:t>
            </a: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8D87264A-6CC1-492C-8E42-311D4A4E8569}"/>
              </a:ext>
            </a:extLst>
          </p:cNvPr>
          <p:cNvSpPr txBox="1"/>
          <p:nvPr/>
        </p:nvSpPr>
        <p:spPr>
          <a:xfrm>
            <a:off x="20959007" y="13125093"/>
            <a:ext cx="39428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 трансферном обучении часть слоев берется из донорной модели 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Materials Project),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что увеличивает область применимости модели</a:t>
            </a:r>
          </a:p>
        </p:txBody>
      </p:sp>
      <p:sp>
        <p:nvSpPr>
          <p:cNvPr id="1035" name="TextBox 1034">
            <a:extLst>
              <a:ext uri="{FF2B5EF4-FFF2-40B4-BE49-F238E27FC236}">
                <a16:creationId xmlns:a16="http://schemas.microsoft.com/office/drawing/2014/main" id="{67DAE1F2-2ED6-4CD3-BC83-38DA321B2D5B}"/>
              </a:ext>
            </a:extLst>
          </p:cNvPr>
          <p:cNvSpPr txBox="1"/>
          <p:nvPr/>
        </p:nvSpPr>
        <p:spPr>
          <a:xfrm>
            <a:off x="1153499" y="13775740"/>
            <a:ext cx="8057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Рис.1 а) – диаграмма распределения частоты элементов в экспериментальной базе данных б) – распределение ширины запрещенной зоны</a:t>
            </a: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02955074-9120-4BF6-AA2A-88433B237FBF}"/>
              </a:ext>
            </a:extLst>
          </p:cNvPr>
          <p:cNvSpPr txBox="1"/>
          <p:nvPr/>
        </p:nvSpPr>
        <p:spPr>
          <a:xfrm>
            <a:off x="14049305" y="11582234"/>
            <a:ext cx="140878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В качестве базы данных использовалась экспериментальная база со значениями ширины запрещенной зоны [1]. Кристаллическая структура была взята из большой базы данных </a:t>
            </a:r>
            <a:r>
              <a:rPr lang="ru-RU" sz="2400" dirty="0" err="1"/>
              <a:t>Material</a:t>
            </a:r>
            <a:r>
              <a:rPr lang="ru-RU" sz="2400" dirty="0"/>
              <a:t> </a:t>
            </a:r>
            <a:r>
              <a:rPr lang="ru-RU" sz="2400" dirty="0" err="1"/>
              <a:t>Project</a:t>
            </a:r>
            <a:r>
              <a:rPr lang="ru-RU" sz="2400" dirty="0"/>
              <a:t> [3</a:t>
            </a:r>
            <a:r>
              <a:rPr lang="en-US" sz="2400" dirty="0"/>
              <a:t>]. </a:t>
            </a:r>
            <a:r>
              <a:rPr lang="ru-RU" sz="2400" dirty="0"/>
              <a:t>В силу ограниченности базы, применимость является узкой. Одним из способов решения данной проблемы является трансферное обучение.</a:t>
            </a:r>
          </a:p>
        </p:txBody>
      </p:sp>
      <p:sp>
        <p:nvSpPr>
          <p:cNvPr id="1038" name="Прямоугольник 1037">
            <a:extLst>
              <a:ext uri="{FF2B5EF4-FFF2-40B4-BE49-F238E27FC236}">
                <a16:creationId xmlns:a16="http://schemas.microsoft.com/office/drawing/2014/main" id="{A9600EF4-46A4-4BD1-BA44-6BEAC1951043}"/>
              </a:ext>
            </a:extLst>
          </p:cNvPr>
          <p:cNvSpPr/>
          <p:nvPr/>
        </p:nvSpPr>
        <p:spPr>
          <a:xfrm>
            <a:off x="14049305" y="10272810"/>
            <a:ext cx="144018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dirty="0"/>
              <a:t>В данной работе был применен новый </a:t>
            </a:r>
            <a:r>
              <a:rPr lang="ru-RU" sz="2400" dirty="0" err="1"/>
              <a:t>нейросетевой</a:t>
            </a:r>
            <a:r>
              <a:rPr lang="ru-RU" sz="2400" dirty="0"/>
              <a:t> подход к определению ширины запрещенной зоны по структуре вещества. В исследовании была использована разработанная нами ранее </a:t>
            </a:r>
            <a:r>
              <a:rPr lang="ru-RU" sz="2400" dirty="0" err="1"/>
              <a:t>графовая</a:t>
            </a:r>
            <a:r>
              <a:rPr lang="ru-RU" sz="2400" dirty="0"/>
              <a:t> </a:t>
            </a:r>
            <a:r>
              <a:rPr lang="ru-RU" sz="2400" dirty="0" err="1"/>
              <a:t>сверточная</a:t>
            </a:r>
            <a:r>
              <a:rPr lang="ru-RU" sz="2400" dirty="0"/>
              <a:t> архитектура нейронной сети (CGCNN) (Рис. 2).</a:t>
            </a:r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A98B7ECA-7231-4BC5-B163-DAE170AF6C9D}"/>
              </a:ext>
            </a:extLst>
          </p:cNvPr>
          <p:cNvSpPr txBox="1"/>
          <p:nvPr/>
        </p:nvSpPr>
        <p:spPr>
          <a:xfrm>
            <a:off x="1153499" y="25299183"/>
            <a:ext cx="17022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Рис.3 – Результаты обучения моделей: а) – без трансферного обучения (</a:t>
            </a:r>
            <a:r>
              <a:rPr lang="en-US" dirty="0"/>
              <a:t>R</a:t>
            </a:r>
            <a:r>
              <a:rPr lang="ru-RU" baseline="30000" dirty="0"/>
              <a:t>2</a:t>
            </a:r>
            <a:r>
              <a:rPr lang="ru-RU" dirty="0"/>
              <a:t>=0</a:t>
            </a:r>
            <a:r>
              <a:rPr lang="en-US" dirty="0"/>
              <a:t>.</a:t>
            </a:r>
            <a:r>
              <a:rPr lang="ru-RU" dirty="0"/>
              <a:t>946, </a:t>
            </a:r>
            <a:r>
              <a:rPr lang="en-US" dirty="0"/>
              <a:t>RMSE</a:t>
            </a:r>
            <a:r>
              <a:rPr lang="ru-RU" dirty="0"/>
              <a:t> =0</a:t>
            </a:r>
            <a:r>
              <a:rPr lang="en-US" dirty="0"/>
              <a:t>.</a:t>
            </a:r>
            <a:r>
              <a:rPr lang="ru-RU" dirty="0"/>
              <a:t>241), б) – донорная модель (</a:t>
            </a:r>
            <a:r>
              <a:rPr lang="en-US" dirty="0"/>
              <a:t>MP-</a:t>
            </a:r>
            <a:r>
              <a:rPr lang="ru-RU" dirty="0"/>
              <a:t>база) (</a:t>
            </a:r>
            <a:r>
              <a:rPr lang="en-US" dirty="0"/>
              <a:t>R</a:t>
            </a:r>
            <a:r>
              <a:rPr lang="ru-RU" baseline="30000" dirty="0"/>
              <a:t>2</a:t>
            </a:r>
            <a:r>
              <a:rPr lang="ru-RU" dirty="0"/>
              <a:t>=0.755, </a:t>
            </a:r>
            <a:r>
              <a:rPr lang="en-US" dirty="0"/>
              <a:t>RMSE</a:t>
            </a:r>
            <a:r>
              <a:rPr lang="ru-RU" dirty="0"/>
              <a:t> =0.533), в) с трансферным обучением (</a:t>
            </a:r>
            <a:r>
              <a:rPr lang="en-US" dirty="0"/>
              <a:t>R</a:t>
            </a:r>
            <a:r>
              <a:rPr lang="ru-RU" baseline="30000" dirty="0"/>
              <a:t>2</a:t>
            </a:r>
            <a:r>
              <a:rPr lang="ru-RU" dirty="0"/>
              <a:t>=0.908, </a:t>
            </a:r>
            <a:r>
              <a:rPr lang="en-US" dirty="0"/>
              <a:t>RMSE</a:t>
            </a:r>
            <a:r>
              <a:rPr lang="ru-RU" dirty="0"/>
              <a:t> = 0.607)</a:t>
            </a:r>
          </a:p>
        </p:txBody>
      </p:sp>
      <p:sp>
        <p:nvSpPr>
          <p:cNvPr id="1047" name="Прямоугольник 1046">
            <a:extLst>
              <a:ext uri="{FF2B5EF4-FFF2-40B4-BE49-F238E27FC236}">
                <a16:creationId xmlns:a16="http://schemas.microsoft.com/office/drawing/2014/main" id="{3EDEF221-0F74-43CA-8E07-880679C73991}"/>
              </a:ext>
            </a:extLst>
          </p:cNvPr>
          <p:cNvSpPr/>
          <p:nvPr/>
        </p:nvSpPr>
        <p:spPr>
          <a:xfrm>
            <a:off x="16634028" y="20540426"/>
            <a:ext cx="115031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Модель, обученная в процессе работы, показывает хороший результат на тестовой выборке (R</a:t>
            </a:r>
            <a:r>
              <a:rPr lang="ru-RU" sz="2400" baseline="30000" dirty="0"/>
              <a:t>2</a:t>
            </a:r>
            <a:r>
              <a:rPr lang="ru-RU" sz="2400" dirty="0"/>
              <a:t>=0</a:t>
            </a:r>
            <a:r>
              <a:rPr lang="en-US" sz="2400" dirty="0"/>
              <a:t>.</a:t>
            </a:r>
            <a:r>
              <a:rPr lang="ru-RU" sz="2400" dirty="0"/>
              <a:t>946, RMSE =0</a:t>
            </a:r>
            <a:r>
              <a:rPr lang="en-US" sz="2400" dirty="0"/>
              <a:t>.</a:t>
            </a:r>
            <a:r>
              <a:rPr lang="ru-RU" sz="2400" dirty="0"/>
              <a:t>241). Полученную модель можно использовать для предсказания </a:t>
            </a:r>
            <a:r>
              <a:rPr lang="ru-RU" sz="2400" dirty="0" err="1"/>
              <a:t>E</a:t>
            </a:r>
            <a:r>
              <a:rPr lang="ru-RU" sz="2400" baseline="-25000" dirty="0" err="1"/>
              <a:t>g</a:t>
            </a:r>
            <a:r>
              <a:rPr lang="ru-RU" sz="2400" dirty="0"/>
              <a:t> по кристаллографическим данным о материале</a:t>
            </a:r>
            <a:r>
              <a:rPr lang="en-US" sz="2400" dirty="0"/>
              <a:t>.</a:t>
            </a:r>
            <a:endParaRPr lang="ru-RU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ED5E65-61C5-4C08-8D12-BF9DB461824B}"/>
              </a:ext>
            </a:extLst>
          </p:cNvPr>
          <p:cNvSpPr txBox="1"/>
          <p:nvPr/>
        </p:nvSpPr>
        <p:spPr>
          <a:xfrm>
            <a:off x="15770707" y="2457824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eV</a:t>
            </a:r>
            <a:endParaRPr lang="ru-RU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5689F0A-B119-4DCF-BF2D-ACA364972737}"/>
              </a:ext>
            </a:extLst>
          </p:cNvPr>
          <p:cNvSpPr txBox="1"/>
          <p:nvPr/>
        </p:nvSpPr>
        <p:spPr>
          <a:xfrm>
            <a:off x="10447371" y="2457824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eV</a:t>
            </a:r>
            <a:endParaRPr lang="ru-RU" sz="14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E306916-588E-468A-BA96-FA454B190E4E}"/>
              </a:ext>
            </a:extLst>
          </p:cNvPr>
          <p:cNvSpPr txBox="1"/>
          <p:nvPr/>
        </p:nvSpPr>
        <p:spPr>
          <a:xfrm>
            <a:off x="5182117" y="2457948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eV</a:t>
            </a:r>
            <a:endParaRPr lang="ru-RU" sz="14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4B96FE4-37D0-4713-90AB-31033B121796}"/>
              </a:ext>
            </a:extLst>
          </p:cNvPr>
          <p:cNvSpPr txBox="1"/>
          <p:nvPr/>
        </p:nvSpPr>
        <p:spPr>
          <a:xfrm>
            <a:off x="992363" y="20357561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eV</a:t>
            </a:r>
            <a:endParaRPr lang="ru-RU" sz="14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BEC64EA-6254-4BDC-B528-7327B5861D5A}"/>
              </a:ext>
            </a:extLst>
          </p:cNvPr>
          <p:cNvSpPr txBox="1"/>
          <p:nvPr/>
        </p:nvSpPr>
        <p:spPr>
          <a:xfrm>
            <a:off x="6295133" y="2030037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eV</a:t>
            </a:r>
            <a:endParaRPr lang="ru-RU" sz="14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3F945CF-C1AA-4B33-AA4F-510530A80781}"/>
              </a:ext>
            </a:extLst>
          </p:cNvPr>
          <p:cNvSpPr txBox="1"/>
          <p:nvPr/>
        </p:nvSpPr>
        <p:spPr>
          <a:xfrm>
            <a:off x="11656111" y="2034061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eV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4495</TotalTime>
  <Words>342</Words>
  <Application>Microsoft Office PowerPoint</Application>
  <PresentationFormat>Произвольный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Карина</dc:creator>
  <dc:description/>
  <cp:lastModifiedBy>rubtsov.ivan3791@yandex.ru</cp:lastModifiedBy>
  <cp:revision>411</cp:revision>
  <dcterms:created xsi:type="dcterms:W3CDTF">2010-04-06T13:27:58Z</dcterms:created>
  <dcterms:modified xsi:type="dcterms:W3CDTF">2021-10-26T07:40:14Z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