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78" r:id="rId9"/>
    <p:sldId id="271" r:id="rId10"/>
    <p:sldId id="269" r:id="rId11"/>
    <p:sldId id="265" r:id="rId12"/>
    <p:sldId id="263" r:id="rId13"/>
    <p:sldId id="274" r:id="rId14"/>
    <p:sldId id="273" r:id="rId15"/>
    <p:sldId id="272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021" autoAdjust="0"/>
    <p:restoredTop sz="90619" autoAdjust="0"/>
  </p:normalViewPr>
  <p:slideViewPr>
    <p:cSldViewPr>
      <p:cViewPr>
        <p:scale>
          <a:sx n="60" d="100"/>
          <a:sy n="60" d="100"/>
        </p:scale>
        <p:origin x="-8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1435-D74B-4618-BA92-788466E9584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C60BB-C9A2-4A8C-B888-0482B5C5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32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При типичной скорости потока около</a:t>
            </a:r>
            <a:r>
              <a:rPr lang="ru-RU" b="1" baseline="0" dirty="0" smtClean="0"/>
              <a:t> </a:t>
            </a:r>
            <a:r>
              <a:rPr lang="ru-RU" b="1" dirty="0" smtClean="0"/>
              <a:t>100 см/с , толщина ламинарного пограничного слоя у подложки составляет доли сантиметра</a:t>
            </a:r>
            <a:endParaRPr lang="ru-RU" b="1" baseline="0" dirty="0" smtClean="0"/>
          </a:p>
          <a:p>
            <a:r>
              <a:rPr lang="ru-RU" b="1" dirty="0" smtClean="0"/>
              <a:t>На примере осаждения </a:t>
            </a:r>
            <a:r>
              <a:rPr lang="en-US" b="1" dirty="0" smtClean="0"/>
              <a:t>SiO2</a:t>
            </a:r>
            <a:r>
              <a:rPr lang="ru-RU" b="1" dirty="0" smtClean="0"/>
              <a:t>, скорость  окисления</a:t>
            </a:r>
            <a:r>
              <a:rPr lang="ru-RU" b="1" baseline="0" dirty="0" smtClean="0"/>
              <a:t> </a:t>
            </a:r>
            <a:r>
              <a:rPr lang="en-US" b="1" baseline="0" dirty="0" smtClean="0"/>
              <a:t>SiH4</a:t>
            </a:r>
            <a:r>
              <a:rPr lang="ru-RU" b="1" baseline="0" dirty="0" smtClean="0"/>
              <a:t> максимальна внутри пограничного слоя</a:t>
            </a:r>
            <a:r>
              <a:rPr lang="en-US" b="1" baseline="0" dirty="0" smtClean="0"/>
              <a:t> </a:t>
            </a:r>
            <a:r>
              <a:rPr lang="ru-RU" b="1" baseline="0" dirty="0" smtClean="0"/>
              <a:t>на расстоянии около 1 мм от подложки</a:t>
            </a:r>
          </a:p>
          <a:p>
            <a:r>
              <a:rPr lang="ru-RU" b="1" baseline="0" dirty="0" smtClean="0"/>
              <a:t>Основной и побочный продукты химической реакции диффундируют к подложке и наружу пограничного слоя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70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Существенно</a:t>
            </a:r>
            <a:r>
              <a:rPr lang="ru-RU" b="1" baseline="0" dirty="0" smtClean="0"/>
              <a:t> более высокие значения </a:t>
            </a:r>
            <a:r>
              <a:rPr lang="en-US" sz="1800" b="1" baseline="0" dirty="0" smtClean="0"/>
              <a:t>S</a:t>
            </a:r>
            <a:r>
              <a:rPr lang="en-US" b="1" baseline="0" dirty="0" smtClean="0"/>
              <a:t> </a:t>
            </a:r>
            <a:r>
              <a:rPr lang="ru-RU" b="1" baseline="0" dirty="0" smtClean="0"/>
              <a:t>и </a:t>
            </a:r>
            <a:r>
              <a:rPr lang="en-US" sz="1800" b="1" baseline="0" dirty="0" smtClean="0"/>
              <a:t>d</a:t>
            </a:r>
            <a:r>
              <a:rPr lang="en-US" sz="1000" b="1" baseline="0" dirty="0" smtClean="0"/>
              <a:t>c  </a:t>
            </a:r>
            <a:r>
              <a:rPr lang="ru-RU" sz="1000" b="1" baseline="0" dirty="0" smtClean="0"/>
              <a:t>для процессов из </a:t>
            </a:r>
            <a:r>
              <a:rPr lang="en-US" sz="1000" b="1" baseline="0" dirty="0" smtClean="0"/>
              <a:t>SiH4  </a:t>
            </a:r>
            <a:r>
              <a:rPr lang="ru-RU" sz="1000" b="1" baseline="0" dirty="0" smtClean="0"/>
              <a:t>обусловлены  относительно низкой </a:t>
            </a:r>
            <a:r>
              <a:rPr lang="en-US" sz="1000" b="1" baseline="0" dirty="0" smtClean="0"/>
              <a:t>E</a:t>
            </a:r>
            <a:r>
              <a:rPr lang="ru-RU" sz="1000" b="1" baseline="0" dirty="0" smtClean="0"/>
              <a:t> </a:t>
            </a:r>
            <a:r>
              <a:rPr lang="en-US" sz="1000" b="1" baseline="0" dirty="0" smtClean="0"/>
              <a:t>SiH4  (8 </a:t>
            </a:r>
            <a:r>
              <a:rPr lang="ru-RU" sz="1000" b="1" baseline="0" dirty="0" smtClean="0"/>
              <a:t>-9 ккал/моль по сравнению с </a:t>
            </a:r>
            <a:r>
              <a:rPr lang="en-US" sz="1000" b="1" baseline="0" dirty="0" smtClean="0"/>
              <a:t> E TEOS</a:t>
            </a:r>
            <a:r>
              <a:rPr lang="ru-RU" sz="1000" b="1" baseline="0" dirty="0" smtClean="0"/>
              <a:t> (10-11 ккал/моль</a:t>
            </a:r>
            <a:r>
              <a:rPr lang="en-US" sz="1000" b="1" baseline="0" dirty="0" smtClean="0"/>
              <a:t> </a:t>
            </a:r>
            <a:r>
              <a:rPr lang="ru-RU" sz="1000" b="1" baseline="0" dirty="0" smtClean="0"/>
              <a:t>).   Подавляюще </a:t>
            </a:r>
            <a:endParaRPr lang="en-US" sz="1000" b="1" baseline="0" dirty="0" smtClean="0"/>
          </a:p>
          <a:p>
            <a:r>
              <a:rPr lang="ru-RU" sz="1000" b="1" baseline="0" dirty="0" smtClean="0"/>
              <a:t>более высокие значения  С  для </a:t>
            </a:r>
            <a:r>
              <a:rPr lang="en-US" sz="1000" b="1" baseline="0" dirty="0" smtClean="0"/>
              <a:t>SiH4 </a:t>
            </a:r>
            <a:r>
              <a:rPr lang="ru-RU" sz="1000" b="1" baseline="0" dirty="0" smtClean="0"/>
              <a:t>обусловлены квадратичной зависимостью зародышеобразования от  </a:t>
            </a:r>
            <a:r>
              <a:rPr lang="en-US" sz="1000" b="1" baseline="0" dirty="0" smtClean="0"/>
              <a:t>S     (I </a:t>
            </a:r>
            <a:r>
              <a:rPr lang="ru-RU" sz="1000" b="1" baseline="0" dirty="0" smtClean="0"/>
              <a:t>х</a:t>
            </a:r>
            <a:r>
              <a:rPr lang="en-US" sz="1000" b="1" baseline="0" dirty="0" smtClean="0"/>
              <a:t> S</a:t>
            </a:r>
            <a:r>
              <a:rPr lang="ru-RU" sz="1000" b="1" baseline="0" dirty="0" smtClean="0"/>
              <a:t> </a:t>
            </a:r>
            <a:r>
              <a:rPr lang="en-US" sz="1000" b="1" baseline="0" dirty="0" smtClean="0"/>
              <a:t> ≈</a:t>
            </a:r>
            <a:r>
              <a:rPr lang="ru-RU" sz="1000" b="1" baseline="0" dirty="0" smtClean="0"/>
              <a:t> </a:t>
            </a:r>
            <a:r>
              <a:rPr lang="en-US" sz="1000" b="1" baseline="0" dirty="0" smtClean="0"/>
              <a:t>S </a:t>
            </a:r>
            <a:r>
              <a:rPr lang="ru-RU" sz="1000" b="1" baseline="0" dirty="0" smtClean="0"/>
              <a:t>х </a:t>
            </a:r>
            <a:r>
              <a:rPr lang="en-US" sz="1000" b="1" baseline="0" dirty="0" smtClean="0"/>
              <a:t>S)</a:t>
            </a:r>
            <a:endParaRPr lang="ru-RU" sz="1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319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примесности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полиморфности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неконформности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слабо зависят от концентрации реагента (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см</a:t>
            </a:r>
            <a:r>
              <a:rPr lang="ru-RU" sz="2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 зависят  в основном от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активации и теплоты </a:t>
            </a:r>
            <a:endParaRPr lang="en-US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адсорбции используемых реагентов , которые определяют  характер роста  слоя – гомогенный или гетерогенный. Слои</a:t>
            </a:r>
            <a:r>
              <a:rPr lang="ru-RU" sz="20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en-US" sz="20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SiH4</a:t>
            </a:r>
            <a:r>
              <a:rPr lang="ru-RU" sz="20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полиморфны и </a:t>
            </a:r>
            <a:r>
              <a:rPr lang="ru-RU" sz="2000" b="1" baseline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неконформны</a:t>
            </a:r>
            <a:r>
              <a:rPr lang="ru-RU" sz="20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</a:t>
            </a:r>
            <a:r>
              <a:rPr lang="en-US" sz="20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20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</a:t>
            </a:r>
            <a:r>
              <a:rPr lang="en-US" sz="20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20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ru-RU" sz="20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13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Концентрация </a:t>
            </a:r>
            <a:r>
              <a:rPr lang="en-US" b="1" dirty="0" smtClean="0"/>
              <a:t>H2O </a:t>
            </a:r>
            <a:r>
              <a:rPr lang="ru-RU" b="1" baseline="0" dirty="0" smtClean="0"/>
              <a:t> для слоя из </a:t>
            </a:r>
            <a:r>
              <a:rPr lang="en-US" b="1" baseline="0" dirty="0" smtClean="0"/>
              <a:t>SiH4 </a:t>
            </a:r>
            <a:r>
              <a:rPr lang="ru-RU" b="1" baseline="0" dirty="0" smtClean="0"/>
              <a:t>составляет </a:t>
            </a:r>
            <a:r>
              <a:rPr lang="en-US" b="1" baseline="0" dirty="0" smtClean="0"/>
              <a:t>2</a:t>
            </a:r>
            <a:r>
              <a:rPr lang="ru-RU" b="1" baseline="0" dirty="0" smtClean="0"/>
              <a:t> %</a:t>
            </a:r>
            <a:r>
              <a:rPr lang="en-US" b="1" baseline="0" dirty="0" smtClean="0"/>
              <a:t> </a:t>
            </a:r>
            <a:r>
              <a:rPr lang="ru-RU" b="1" baseline="0" dirty="0" smtClean="0"/>
              <a:t>, для слоя из </a:t>
            </a:r>
            <a:r>
              <a:rPr lang="en-US" b="1" baseline="0" dirty="0" smtClean="0"/>
              <a:t>TEOS – 8% .</a:t>
            </a:r>
            <a:r>
              <a:rPr lang="ru-RU" b="1" baseline="0" dirty="0" smtClean="0"/>
              <a:t> (</a:t>
            </a:r>
            <a:r>
              <a:rPr lang="en-US" b="1" baseline="0" dirty="0" smtClean="0"/>
              <a:t> </a:t>
            </a:r>
            <a:r>
              <a:rPr lang="ru-RU" b="1" baseline="0" dirty="0" smtClean="0"/>
              <a:t>Для снижения </a:t>
            </a:r>
            <a:r>
              <a:rPr lang="en-US" b="1" baseline="0" dirty="0" smtClean="0"/>
              <a:t>H2O </a:t>
            </a:r>
            <a:r>
              <a:rPr lang="ru-RU" b="1" baseline="0" dirty="0" smtClean="0"/>
              <a:t>применяется отжиг слоев ).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399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Аморфный слой из 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SiH4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сильно неоднородную  структуру с вкраплениями  кластеров размером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600 А.  </a:t>
            </a:r>
          </a:p>
          <a:p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слоя из </a:t>
            </a:r>
            <a:r>
              <a:rPr lang="en-US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TEOS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однородна, размер неоднородностей  до 150А.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908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</a:t>
            </a:r>
            <a:r>
              <a:rPr lang="ru-RU" b="1" baseline="0" dirty="0" smtClean="0"/>
              <a:t> гомогенном режиме (</a:t>
            </a:r>
            <a:r>
              <a:rPr lang="en-US" b="1" baseline="0" dirty="0" smtClean="0"/>
              <a:t>SiH4) </a:t>
            </a:r>
            <a:r>
              <a:rPr lang="ru-RU" b="1" baseline="0" dirty="0" smtClean="0"/>
              <a:t>скорость роста слоя определяется скоростью диффузии молекул </a:t>
            </a:r>
            <a:r>
              <a:rPr lang="en-US" b="1" baseline="0" dirty="0" smtClean="0"/>
              <a:t>SiO2</a:t>
            </a:r>
            <a:r>
              <a:rPr lang="ru-RU" b="1" baseline="0" dirty="0" smtClean="0"/>
              <a:t> и </a:t>
            </a:r>
            <a:r>
              <a:rPr lang="en-US" b="1" baseline="0" dirty="0" smtClean="0"/>
              <a:t>SiH4</a:t>
            </a:r>
            <a:r>
              <a:rPr lang="ru-RU" b="1" baseline="0" dirty="0" smtClean="0"/>
              <a:t>.  К выступающему углу </a:t>
            </a:r>
            <a:r>
              <a:rPr lang="ru-RU" b="1" baseline="0" dirty="0" err="1" smtClean="0"/>
              <a:t>массоподвод</a:t>
            </a:r>
            <a:r>
              <a:rPr lang="ru-RU" b="1" baseline="0" dirty="0" smtClean="0"/>
              <a:t> больше, и толщина больше. </a:t>
            </a:r>
          </a:p>
          <a:p>
            <a:r>
              <a:rPr lang="ru-RU" b="1" baseline="0" dirty="0" smtClean="0"/>
              <a:t>В гетерогенном режиме (</a:t>
            </a:r>
            <a:r>
              <a:rPr lang="en-US" b="1" baseline="0" dirty="0" smtClean="0"/>
              <a:t>TEOS)</a:t>
            </a:r>
            <a:r>
              <a:rPr lang="ru-RU" b="1" baseline="0" dirty="0" smtClean="0"/>
              <a:t> скорость роста определяется кинетикой адсорбции и реакции на поверхности, - профиль конформный.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51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aseline="0" dirty="0" smtClean="0"/>
              <a:t> </a:t>
            </a:r>
            <a:r>
              <a:rPr lang="en-US" baseline="0" dirty="0" smtClean="0"/>
              <a:t>           </a:t>
            </a:r>
            <a:r>
              <a:rPr lang="ru-RU" b="1" baseline="0" dirty="0" smtClean="0"/>
              <a:t>Основной (</a:t>
            </a:r>
            <a:r>
              <a:rPr lang="en-US" b="1" baseline="0" dirty="0" smtClean="0"/>
              <a:t>S) </a:t>
            </a:r>
            <a:r>
              <a:rPr lang="ru-RU" b="1" baseline="0" dirty="0" smtClean="0"/>
              <a:t>и побочный</a:t>
            </a:r>
            <a:r>
              <a:rPr lang="en-US" b="1" baseline="0" dirty="0" smtClean="0"/>
              <a:t> (I)</a:t>
            </a:r>
            <a:r>
              <a:rPr lang="ru-RU" b="1" baseline="0" dirty="0" smtClean="0"/>
              <a:t> продукты образуются по трем параллельным ветвям: </a:t>
            </a:r>
          </a:p>
          <a:p>
            <a:pPr algn="l"/>
            <a:r>
              <a:rPr lang="en-US" b="1" baseline="0" dirty="0" smtClean="0"/>
              <a:t>                          </a:t>
            </a:r>
            <a:r>
              <a:rPr lang="ru-RU" b="1" baseline="0" dirty="0" smtClean="0"/>
              <a:t> -на подложке в молекулярной форме (гетерогенно, ветвь 1), </a:t>
            </a:r>
          </a:p>
          <a:p>
            <a:pPr algn="l"/>
            <a:r>
              <a:rPr lang="ru-RU" b="1" baseline="0" dirty="0" smtClean="0"/>
              <a:t> </a:t>
            </a:r>
            <a:r>
              <a:rPr lang="en-US" b="1" baseline="0" dirty="0" smtClean="0"/>
              <a:t>                         </a:t>
            </a:r>
            <a:r>
              <a:rPr lang="ru-RU" b="1" baseline="0" dirty="0" smtClean="0"/>
              <a:t> -в пограничном слое в молекулярной форме (гомогенно- ветвь 2) </a:t>
            </a:r>
          </a:p>
          <a:p>
            <a:pPr algn="l"/>
            <a:r>
              <a:rPr lang="ru-RU" b="1" baseline="0" dirty="0" smtClean="0"/>
              <a:t> </a:t>
            </a:r>
            <a:r>
              <a:rPr lang="en-US" b="1" baseline="0" dirty="0" smtClean="0"/>
              <a:t>                        </a:t>
            </a:r>
            <a:r>
              <a:rPr lang="ru-RU" b="1" baseline="0" dirty="0" smtClean="0"/>
              <a:t> </a:t>
            </a:r>
            <a:r>
              <a:rPr lang="en-US" b="1" baseline="0" dirty="0" smtClean="0"/>
              <a:t> </a:t>
            </a:r>
            <a:r>
              <a:rPr lang="ru-RU" b="1" baseline="0" dirty="0" smtClean="0"/>
              <a:t>-в виде многомолекулярных кластеров в пограничном слое (ветвь 3)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8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700" b="1" dirty="0" smtClean="0"/>
              <a:t>Ветвь включает в</a:t>
            </a:r>
            <a:r>
              <a:rPr lang="ru-RU" sz="1700" b="1" baseline="0" dirty="0" smtClean="0"/>
              <a:t> себя скорости диффузии</a:t>
            </a:r>
            <a:r>
              <a:rPr lang="en-US" sz="1700" b="1" baseline="0" dirty="0" smtClean="0"/>
              <a:t> (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700" b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7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baseline="0" dirty="0" smtClean="0"/>
              <a:t>)</a:t>
            </a:r>
            <a:r>
              <a:rPr lang="ru-RU" sz="1700" b="1" baseline="0" dirty="0" smtClean="0"/>
              <a:t>,  адсорбции</a:t>
            </a:r>
            <a:r>
              <a:rPr lang="en-US" sz="1700" b="1" baseline="0" dirty="0" smtClean="0"/>
              <a:t> (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700" b="1" baseline="-25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700" b="1" baseline="0" dirty="0" smtClean="0"/>
              <a:t>)</a:t>
            </a:r>
            <a:r>
              <a:rPr lang="ru-RU" sz="1700" b="1" baseline="0" dirty="0" smtClean="0"/>
              <a:t>, </a:t>
            </a:r>
            <a:r>
              <a:rPr lang="ru-RU" sz="1700" b="1" baseline="0" dirty="0" err="1" smtClean="0"/>
              <a:t>химич</a:t>
            </a:r>
            <a:r>
              <a:rPr lang="ru-RU" sz="1700" b="1" baseline="0" dirty="0" smtClean="0"/>
              <a:t> реакции реагента </a:t>
            </a:r>
            <a:r>
              <a:rPr lang="en-US" sz="1700" b="1" baseline="0" dirty="0" smtClean="0"/>
              <a:t>G</a:t>
            </a:r>
            <a:r>
              <a:rPr lang="ru-RU" sz="1700" b="1" baseline="0" dirty="0" smtClean="0"/>
              <a:t> с образованием  основного (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700" b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7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0" baseline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baseline="0" dirty="0" smtClean="0"/>
              <a:t>S) </a:t>
            </a:r>
            <a:r>
              <a:rPr lang="ru-RU" sz="1700" b="1" baseline="0" dirty="0" smtClean="0"/>
              <a:t>и побочного продукта (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7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7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0" baseline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baseline="0" dirty="0" smtClean="0"/>
              <a:t>I).</a:t>
            </a:r>
            <a:r>
              <a:rPr lang="ru-RU" sz="1700" b="1" baseline="0" dirty="0" smtClean="0"/>
              <a:t>        </a:t>
            </a:r>
            <a:r>
              <a:rPr lang="ru-RU" sz="1700" b="1" i="1" baseline="0" dirty="0" smtClean="0"/>
              <a:t>(Все скорости представлены в единицах потока (</a:t>
            </a:r>
            <a:r>
              <a:rPr lang="ru-RU" sz="1700" b="1" i="1" baseline="0" dirty="0" err="1" smtClean="0"/>
              <a:t>молек</a:t>
            </a:r>
            <a:r>
              <a:rPr lang="ru-RU" sz="1700" b="1" i="1" baseline="0" dirty="0" smtClean="0"/>
              <a:t>/</a:t>
            </a:r>
            <a:r>
              <a:rPr lang="ru-RU" sz="1700" b="1" i="1" baseline="0" dirty="0" err="1" smtClean="0"/>
              <a:t>см.кв</a:t>
            </a:r>
            <a:r>
              <a:rPr lang="ru-RU" sz="1700" b="1" i="1" baseline="0" dirty="0" smtClean="0"/>
              <a:t>. с)</a:t>
            </a:r>
          </a:p>
          <a:p>
            <a:r>
              <a:rPr lang="ru-RU" sz="1700" b="1" baseline="0" dirty="0" smtClean="0"/>
              <a:t>Побочный летучий продукт (</a:t>
            </a:r>
            <a:r>
              <a:rPr lang="en-US" sz="1700" b="1" baseline="0" dirty="0" smtClean="0"/>
              <a:t>H2O)</a:t>
            </a:r>
            <a:r>
              <a:rPr lang="ru-RU" sz="1700" b="1" baseline="0" dirty="0" smtClean="0"/>
              <a:t> проходит стадии</a:t>
            </a:r>
            <a:r>
              <a:rPr lang="en-US" sz="1700" b="1" baseline="0" dirty="0" smtClean="0"/>
              <a:t> </a:t>
            </a:r>
            <a:r>
              <a:rPr lang="ru-RU" sz="1700" b="1" baseline="0" dirty="0" smtClean="0"/>
              <a:t> десорбции (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700" b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7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baseline="0" dirty="0" smtClean="0"/>
              <a:t>)</a:t>
            </a:r>
            <a:r>
              <a:rPr lang="ru-RU" sz="1700" b="1" baseline="0" dirty="0" smtClean="0"/>
              <a:t> </a:t>
            </a:r>
            <a:r>
              <a:rPr lang="ru-RU" sz="17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b="1" baseline="0" dirty="0" smtClean="0"/>
              <a:t>вследствие экзотермической реакции, дезактивации (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700" b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7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700" b="1" baseline="0" dirty="0" smtClean="0"/>
              <a:t>)</a:t>
            </a:r>
            <a:r>
              <a:rPr lang="ru-RU" sz="1700" b="1" baseline="0" dirty="0" smtClean="0"/>
              <a:t> </a:t>
            </a:r>
            <a:r>
              <a:rPr lang="en-US" sz="1700" b="1" baseline="0" dirty="0" smtClean="0"/>
              <a:t> </a:t>
            </a:r>
            <a:r>
              <a:rPr lang="ru-RU" sz="1700" b="1" baseline="0" dirty="0" smtClean="0"/>
              <a:t>и адсорбции</a:t>
            </a:r>
            <a:r>
              <a:rPr lang="en-US" sz="1700" b="1" baseline="0" dirty="0" smtClean="0"/>
              <a:t> </a:t>
            </a:r>
            <a:r>
              <a:rPr lang="ru-RU" sz="1700" b="1" baseline="0" dirty="0" smtClean="0"/>
              <a:t>в дезактивированном виде (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7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7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baseline="0" dirty="0" smtClean="0"/>
              <a:t>)</a:t>
            </a:r>
            <a:r>
              <a:rPr lang="ru-RU" sz="1700" b="1" baseline="0" dirty="0" smtClean="0"/>
              <a:t> </a:t>
            </a:r>
            <a:endParaRPr lang="ru-RU" sz="17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3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Образование основного 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/>
              <a:t>)</a:t>
            </a:r>
            <a:r>
              <a:rPr lang="en-US" b="1" dirty="0" smtClean="0"/>
              <a:t> </a:t>
            </a:r>
            <a:r>
              <a:rPr lang="ru-RU" b="1" dirty="0" smtClean="0"/>
              <a:t>и</a:t>
            </a:r>
            <a:r>
              <a:rPr lang="ru-RU" b="1" baseline="0" dirty="0" smtClean="0"/>
              <a:t> побочного  (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) продуктов происходит и в газовом слое.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диффундирует (</a:t>
            </a:r>
            <a:r>
              <a:rPr lang="en-US" sz="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800" b="1" baseline="-25000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ru-RU" sz="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) как к подложке,</a:t>
            </a:r>
            <a:r>
              <a:rPr lang="ru-RU" b="1" baseline="0" dirty="0" smtClean="0"/>
              <a:t> формируя осаждаемый слой , так и наружу.   </a:t>
            </a:r>
            <a:r>
              <a:rPr lang="en-US" b="1" baseline="0" dirty="0" smtClean="0"/>
              <a:t> </a:t>
            </a:r>
            <a:r>
              <a:rPr lang="ru-RU" b="1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en-US" b="1" dirty="0" smtClean="0"/>
              <a:t> </a:t>
            </a:r>
            <a:r>
              <a:rPr lang="ru-RU" b="1" dirty="0" smtClean="0"/>
              <a:t>диффундирует</a:t>
            </a:r>
            <a:r>
              <a:rPr lang="ru-RU" b="1" baseline="0" dirty="0" smtClean="0"/>
              <a:t>  наружу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b="1" dirty="0" smtClean="0"/>
              <a:t>), а некоторая часть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) 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адсорбируется.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83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На молекулах </a:t>
            </a:r>
            <a:r>
              <a:rPr lang="en-US" b="1" baseline="0" dirty="0" smtClean="0"/>
              <a:t>H2O</a:t>
            </a:r>
            <a:r>
              <a:rPr lang="ru-RU" b="1" baseline="0" dirty="0" smtClean="0"/>
              <a:t> , как на полярных </a:t>
            </a:r>
            <a:r>
              <a:rPr lang="ru-RU" b="1" dirty="0" smtClean="0"/>
              <a:t>образуются</a:t>
            </a:r>
            <a:r>
              <a:rPr lang="ru-RU" b="1" baseline="0" dirty="0" smtClean="0"/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b="1" baseline="0" dirty="0" smtClean="0"/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US" b="1" baseline="0" dirty="0" smtClean="0"/>
              <a:t>)</a:t>
            </a:r>
            <a:r>
              <a:rPr lang="ru-RU" b="1" baseline="0" dirty="0" smtClean="0"/>
              <a:t> к</a:t>
            </a:r>
            <a:r>
              <a:rPr lang="ru-RU" b="1" dirty="0" smtClean="0"/>
              <a:t>ластеры </a:t>
            </a:r>
            <a:r>
              <a:rPr lang="ru-RU" b="1" baseline="0" dirty="0" smtClean="0"/>
              <a:t>. Они растут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baseline="0" dirty="0" smtClean="0"/>
              <a:t>)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0" dirty="0" smtClean="0"/>
              <a:t>в столкновениях с </a:t>
            </a:r>
            <a:r>
              <a:rPr lang="ru-RU" b="1" baseline="0" dirty="0" err="1" smtClean="0"/>
              <a:t>молек</a:t>
            </a:r>
            <a:r>
              <a:rPr lang="ru-RU" b="1" baseline="0" dirty="0" smtClean="0"/>
              <a:t> продуктов</a:t>
            </a:r>
            <a:r>
              <a:rPr lang="en-US" b="1" baseline="0" dirty="0" smtClean="0"/>
              <a:t>  </a:t>
            </a:r>
            <a:r>
              <a:rPr lang="ru-RU" b="1" baseline="0" dirty="0" smtClean="0"/>
              <a:t>и диффундируют из области максимума их образования (скорости окисления реагента) , как к подложке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0" dirty="0" smtClean="0"/>
              <a:t>)</a:t>
            </a:r>
            <a:r>
              <a:rPr lang="ru-RU" b="1" baseline="0" dirty="0" smtClean="0"/>
              <a:t>, так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0" dirty="0" smtClean="0"/>
              <a:t>и наружу газового слоя 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0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с0</a:t>
            </a:r>
            <a:r>
              <a:rPr lang="en-US" b="1" baseline="0" dirty="0" smtClean="0"/>
              <a:t>)</a:t>
            </a:r>
            <a:r>
              <a:rPr lang="ru-RU" b="1" baseline="0" dirty="0" smtClean="0"/>
              <a:t>.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76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Из уравнений баланса выводятся стационарные</a:t>
            </a:r>
            <a:r>
              <a:rPr lang="ru-RU" b="1" baseline="0" dirty="0" smtClean="0"/>
              <a:t> значения концентраций продуктов и скоростей стадий процесса осаждения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69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Показатели неоднородности определяются из отношений скоростей стадий к общей скорости роста слоя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 исходных</a:t>
            </a:r>
            <a:r>
              <a:rPr lang="ru-RU" b="1" baseline="0" dirty="0" smtClean="0"/>
              <a:t> д</a:t>
            </a:r>
            <a:r>
              <a:rPr lang="ru-RU" b="1" dirty="0" smtClean="0"/>
              <a:t>анных - условия процесса осаждения и кинетические характеристики реагентов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различие скоростей 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TEOS 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SiH4 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baseline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обусловлено разницей адсорбционной способности реагентов</a:t>
            </a:r>
            <a:r>
              <a:rPr lang="en-US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 TEOS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Q SiH4 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20-30 %).     Для ТЕО</a:t>
            </a:r>
            <a:r>
              <a:rPr lang="en-US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 протекает преимущественно по гетерогенному механизму . Значительная скорость </a:t>
            </a:r>
            <a:r>
              <a:rPr lang="ru-RU" sz="1200" b="1" baseline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соосаждения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H2O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TEOS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связана с её  </a:t>
            </a:r>
            <a:r>
              <a:rPr lang="ru-RU" sz="1200" b="1" baseline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стехиометрически</a:t>
            </a:r>
            <a:r>
              <a:rPr lang="ru-RU" sz="1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большим образованием  при окислении органики.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60BB-C9A2-4A8C-B888-0482B5C546B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59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2935-734F-4D01-88B3-1A8DE7537943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B31A-9844-46BF-950E-1DB11B7B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ГАЗОФАЗНОГО ОСАЖДЕНИЯ И   БАЗОВЫХ НЕОДНОРОДНОСТЕЙ СЛОЕВ ОКСИДА КРЕМНИЯ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В.Л</a:t>
            </a:r>
            <a:r>
              <a:rPr lang="ru-RU" sz="1800" b="1" dirty="0">
                <a:solidFill>
                  <a:srgbClr val="002060"/>
                </a:solidFill>
              </a:rPr>
              <a:t>. Евдокимов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АО «НИИМЭ»</a:t>
            </a:r>
            <a:r>
              <a:rPr lang="ru-RU" sz="1800" dirty="0">
                <a:solidFill>
                  <a:srgbClr val="7030A0"/>
                </a:solidFill>
              </a:rPr>
              <a:t/>
            </a:r>
            <a:br>
              <a:rPr lang="ru-RU" sz="1800" dirty="0">
                <a:solidFill>
                  <a:srgbClr val="7030A0"/>
                </a:solidFill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газофазного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осаждения  слоев является одним из основных при изготовлении микросхем </a:t>
            </a:r>
            <a:endParaRPr lang="en-US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качества осаждаемых слоев оксида кремния характеризуются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примесностью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полиморфностью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неконфрмностью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настоящего времени отсутствует достаточное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механизмах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и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в формировании состава, структуры и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топологии слоев</a:t>
            </a: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модель процесса, которая включает полную кинетическую схему и аналитические выражения для скоростей стадий формирования слоя и его базовых характеристик на примере осаждения оксида кремния.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3925"/>
            <a:ext cx="2520280" cy="17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C:\Documents and Settings\vevdokimov\Рабочий стол\TDK.jpeg"/>
          <p:cNvPicPr>
            <a:picLocks/>
          </p:cNvPicPr>
          <p:nvPr/>
        </p:nvPicPr>
        <p:blipFill>
          <a:blip r:embed="rId3" cstate="print">
            <a:lum contrast="-35000"/>
          </a:blip>
          <a:srcRect/>
          <a:stretch>
            <a:fillRect/>
          </a:stretch>
        </p:blipFill>
        <p:spPr bwMode="auto">
          <a:xfrm>
            <a:off x="3203848" y="2753925"/>
            <a:ext cx="2412217" cy="17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550" y="2719863"/>
            <a:ext cx="3113591" cy="2142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7865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256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ветвей гетерогенного и гомогенного роста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см.кв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концентрации реагента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lgG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1/c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куб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06489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135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64807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lgS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18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кластеров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18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кластеров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lgd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реагента (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lgG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18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532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15" y="7341"/>
            <a:ext cx="8856984" cy="82937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примесности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полиморфности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неконформности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концентрации реагента (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lgG-1/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см.куб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707" y="764704"/>
            <a:ext cx="914400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6569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ru-RU" sz="18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Примесность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и гидроксильных групп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инфракрасным спектрам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слоев </a:t>
            </a: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ru-RU" sz="18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осажденных из </a:t>
            </a: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SiH</a:t>
            </a:r>
            <a:r>
              <a:rPr lang="ru-RU" sz="18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спектр)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 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TEOS</a:t>
            </a:r>
            <a:r>
              <a:rPr lang="en-US" sz="18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(нижний).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257" y="1600200"/>
            <a:ext cx="766548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423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391"/>
            <a:ext cx="8229600" cy="970337"/>
          </a:xfrm>
        </p:spPr>
        <p:txBody>
          <a:bodyPr>
            <a:normAutofit/>
          </a:bodyPr>
          <a:lstStyle/>
          <a:p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Полиморфность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слоев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ru-RU" sz="2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осажденных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SiH4 (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слева) , из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TEOS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(справа),  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х10 000.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4946572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C:\Documents and Settings\vevdokimov\Рабочий стол\TDK.jpeg"/>
          <p:cNvPicPr>
            <a:picLocks/>
          </p:cNvPicPr>
          <p:nvPr/>
        </p:nvPicPr>
        <p:blipFill>
          <a:blip r:embed="rId4" cstate="print">
            <a:lum contrast="-35000"/>
          </a:blip>
          <a:srcRect/>
          <a:stretch>
            <a:fillRect/>
          </a:stretch>
        </p:blipFill>
        <p:spPr bwMode="auto">
          <a:xfrm>
            <a:off x="179512" y="1556792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065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Неконформность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 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конформность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Профили осажденных слоев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ru-RU" sz="20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ru-RU" sz="20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из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SiH</a:t>
            </a:r>
            <a:r>
              <a:rPr lang="ru-RU" sz="20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гомогенном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режиме,  б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TEOS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гетерогенном 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8496944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8709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004"/>
            <a:ext cx="8229600" cy="66269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9046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Разработанная модель, включающая  кинетическую схему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выражения стадий осаждения из газовой фазы, позволяет оценить  степень 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примесности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полиморфности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неконформности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слоев 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исходным данным о процессе и физико-химическим характеристиках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3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Решающими факторами, влияющими на кинетику роста и характеристики слоев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оксида кремния 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соотношение скоростей диффузии, адсорбции и химического превращения 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прекурсора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подложке и в пограничном слое.</a:t>
            </a:r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Расчеты скоростей стадий процесса  и характеристик слоев  показали удовлетворительное  соответствие модели экспериментальным данным. </a:t>
            </a:r>
          </a:p>
          <a:p>
            <a:pPr algn="just"/>
            <a:endParaRPr lang="en-US" sz="3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Модель может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применена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и прогнозирования 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кинетики роста и качества различных типов слоев, осаждаемых из различных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586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C00FF"/>
                </a:solidFill>
              </a:rPr>
              <a:t>Спасибо за внимание! </a:t>
            </a:r>
            <a:br>
              <a:rPr lang="ru-RU" sz="4000" b="1" i="1" dirty="0" smtClean="0">
                <a:solidFill>
                  <a:srgbClr val="CC00FF"/>
                </a:solidFill>
              </a:rPr>
            </a:br>
            <a:r>
              <a:rPr lang="ru-RU" sz="4000" i="1" dirty="0" smtClean="0">
                <a:solidFill>
                  <a:srgbClr val="CC00FF"/>
                </a:solidFill>
              </a:rPr>
              <a:t/>
            </a:r>
            <a:br>
              <a:rPr lang="ru-RU" sz="4000" i="1" dirty="0" smtClean="0">
                <a:solidFill>
                  <a:srgbClr val="CC00FF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52843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496944" cy="12961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скорости потока температуры и концентрации реагента и продуктов реакции в газовом пограничном слое у подложки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208912" cy="54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0" y="-9939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Кинетическая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газофазного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осаждения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слоя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aJ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обобщенное уравнение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химической реакции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671513"/>
            <a:ext cx="84677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811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Стадии гетерогенного роста (ветвь1)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272" y="5000636"/>
            <a:ext cx="8712968" cy="240523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2/3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baseline="30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Qga</a:t>
            </a:r>
            <a:r>
              <a:rPr lang="ru-RU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RTs</a:t>
            </a:r>
            <a:endParaRPr lang="ru-RU" b="1" baseline="30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                   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е</a:t>
            </a:r>
            <a:r>
              <a:rPr lang="ru-RU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RTs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     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baseline="3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Qgd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RTs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2/3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baseline="3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Qia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RTs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Qsa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RTs </a:t>
            </a:r>
            <a:endParaRPr lang="ru-RU" b="1" baseline="30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           r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ru-RU" dirty="0"/>
              <a:t>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/2δ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r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9036496" cy="46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0" y="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Стадии гомогенного роста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(ветвь 2)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021288"/>
            <a:ext cx="8877672" cy="836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baseline="-25000" dirty="0" smtClean="0"/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5,                                 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δ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δ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/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baseline="30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RTv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δ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1.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6984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2699792" y="2060848"/>
            <a:ext cx="5976664" cy="122413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61" y="34636"/>
            <a:ext cx="8928992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Гомогенный рост и диффузия кластеров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(ветвь 3)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25" y="5572140"/>
            <a:ext cx="9073007" cy="18259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τ / 4 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b="1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τ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4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С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7/2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1844"/>
            <a:ext cx="8928992" cy="51117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 6"/>
          <p:cNvSpPr/>
          <p:nvPr/>
        </p:nvSpPr>
        <p:spPr>
          <a:xfrm rot="16200000">
            <a:off x="6288478" y="3152682"/>
            <a:ext cx="1715616" cy="97210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Уравнения баланса и полученные выражения для неизвестных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0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5374380"/>
          </a:xfrm>
        </p:spPr>
        <p:txBody>
          <a:bodyPr>
            <a:normAutofit fontScale="70000" lnSpcReduction="20000"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баланс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1 ветви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основн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продукту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k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λ b d</a:t>
            </a:r>
            <a:r>
              <a:rPr lang="ru-RU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для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3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баланс 2 ветви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основн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продукту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2/3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k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 D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        -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уравнение для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600" b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0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2/3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30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30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Dλ</a:t>
            </a:r>
            <a:r>
              <a:rPr lang="ru-RU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концентрация молекул основного продукта 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/b</a:t>
            </a: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                                    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концентрация </a:t>
            </a: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побочного </a:t>
            </a:r>
            <a:r>
              <a:rPr lang="ru-RU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продукта</a:t>
            </a:r>
          </a:p>
          <a:p>
            <a:r>
              <a:rPr lang="en-US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скорость гетерогенного роста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                                  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скорость гомогенного роста</a:t>
            </a:r>
            <a:endParaRPr lang="en-US" sz="23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300" b="1" dirty="0" smtClean="0">
                <a:solidFill>
                  <a:srgbClr val="7030A0"/>
                </a:solidFill>
              </a:rPr>
              <a:t>                  </a:t>
            </a:r>
            <a:r>
              <a:rPr lang="ru-RU" sz="2300" b="1" dirty="0" smtClean="0">
                <a:solidFill>
                  <a:srgbClr val="7030A0"/>
                </a:solidFill>
              </a:rPr>
              <a:t>- </a:t>
            </a: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23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соосаждения</a:t>
            </a: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побочного продукта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размер кластера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концентрация кластеров </a:t>
            </a:r>
          </a:p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r>
              <a:rPr lang="en-US" sz="28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скорость доставки кластеров к подложке</a:t>
            </a:r>
            <a:endParaRPr lang="ru-RU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Показатели неоднородности осаждаемого слоя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621510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-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примесность</a:t>
            </a:r>
            <a:endParaRPr lang="ru-RU" sz="2400" b="1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/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полиморфность</a:t>
            </a:r>
            <a:endParaRPr lang="ru-RU" sz="2000" b="1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неконформность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гетерог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осаждении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неконформность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гомоген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осаждении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скорость  роста слоя</a:t>
            </a: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скорость адсорбции с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дифф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zh</a:t>
            </a:r>
            <a:r>
              <a:rPr lang="ru-RU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baseline="3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Qdg</a:t>
            </a:r>
            <a:r>
              <a:rPr lang="ru-RU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RTs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скорость поверхностной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дифф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 к расчетам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23913"/>
            <a:ext cx="914400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5626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1469</Words>
  <Application>Microsoft Office PowerPoint</Application>
  <PresentationFormat>Экран (4:3)</PresentationFormat>
  <Paragraphs>114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МОДЕЛИРОВАНИЕ ПРОЦЕССА ГАЗОФАЗНОГО ОСАЖДЕНИЯ И   БАЗОВЫХ НЕОДНОРОДНОСТЕЙ СЛОЕВ ОКСИДА КРЕМНИЯ В.Л. Евдокимов АО «НИИМЭ» </vt:lpstr>
      <vt:lpstr>Распределение скорости потока температуры и концентрации реагента и продуктов реакции в газовом пограничном слое у подложки </vt:lpstr>
      <vt:lpstr>  Кинетическая схема  процесса газофазного осаждения слоя  G + aJ = bS + cI      – обобщенное уравнение химической реакции </vt:lpstr>
      <vt:lpstr>Стадии гетерогенного роста (ветвь1)</vt:lpstr>
      <vt:lpstr>Стадии гомогенного роста (ветвь 2)</vt:lpstr>
      <vt:lpstr>Гомогенный рост и диффузия кластеров (ветвь 3)</vt:lpstr>
      <vt:lpstr>Уравнения баланса и полученные выражения для неизвестных rs  rss Iv  ri  dc  C  rcd </vt:lpstr>
      <vt:lpstr>Показатели неоднородности осаждаемого слоя</vt:lpstr>
      <vt:lpstr>Исходные данные к расчетам </vt:lpstr>
      <vt:lpstr>Скорости ветвей гетерогенного и гомогенного роста   (lg r- 1/см.кв. с) в зависимости от концентрации реагента (lgG - 1/cм куб) </vt:lpstr>
      <vt:lpstr>Концентрации основного продукта (lgS- см-3), кластеров (lgС- см-3)  и размера кластеров (lgdс  -см) в зависимости от концентрации реагента (lgG-см-3)  </vt:lpstr>
      <vt:lpstr>Показатели примесности (Ki ), полиморфности (Ks) и неконформности (Kt) в зависимости от концентрации реагента (lgG-1/см.куб)</vt:lpstr>
      <vt:lpstr>Примесность . Содержание  воды и гидроксильных групп по инфракрасным спектрам слоев SiO2 , осажденных из SiH4 (верхний спектр) и из TEOS (нижний). </vt:lpstr>
      <vt:lpstr>Полиморфность. Структура слоев SiO2 ,осажденных  из SiH4 (слева) , из TEOS (справа),   х10 000.</vt:lpstr>
      <vt:lpstr>Неконформность или  конформность. Профили осажденных слоев SiO2  а) из SiH4 в гомогенном режиме,  б) из TEOS – в гетерогенном  </vt:lpstr>
      <vt:lpstr>Заключение</vt:lpstr>
      <vt:lpstr>Спасибо за внимание!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157</cp:revision>
  <dcterms:created xsi:type="dcterms:W3CDTF">2020-10-01T06:51:22Z</dcterms:created>
  <dcterms:modified xsi:type="dcterms:W3CDTF">2020-10-17T05:55:43Z</dcterms:modified>
</cp:coreProperties>
</file>