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7" r:id="rId2"/>
    <p:sldId id="288" r:id="rId3"/>
    <p:sldId id="327" r:id="rId4"/>
    <p:sldId id="328" r:id="rId5"/>
    <p:sldId id="287" r:id="rId6"/>
    <p:sldId id="318" r:id="rId7"/>
    <p:sldId id="317" r:id="rId8"/>
    <p:sldId id="319" r:id="rId9"/>
    <p:sldId id="324" r:id="rId10"/>
    <p:sldId id="325" r:id="rId11"/>
    <p:sldId id="329" r:id="rId12"/>
    <p:sldId id="326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7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D16E1-CC34-4CE2-9966-F23A6C045C0D}" type="datetimeFigureOut">
              <a:rPr lang="ru-RU" smtClean="0"/>
              <a:pPr/>
              <a:t>18.10.2020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61761-1DC3-478B-92DD-3825547044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464DB-9D66-4A33-878F-D404148EAC1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464DB-9D66-4A33-878F-D404148EAC1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464DB-9D66-4A33-878F-D404148EAC1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464DB-9D66-4A33-878F-D404148EAC1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464DB-9D66-4A33-878F-D404148EAC1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18.10.2020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18.10.2020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18.10.2020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A66AE-81F5-474A-B74B-EE41E9320F19}" type="datetimeFigureOut">
              <a:rPr lang="uk-UA" smtClean="0"/>
              <a:pPr/>
              <a:t>18.10.2020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90A66AE-81F5-474A-B74B-EE41E9320F19}" type="datetimeFigureOut">
              <a:rPr lang="uk-UA" smtClean="0"/>
              <a:pPr/>
              <a:t>18.10.2020</a:t>
            </a:fld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90A66AE-81F5-474A-B74B-EE41E9320F19}" type="datetimeFigureOut">
              <a:rPr lang="uk-UA" smtClean="0"/>
              <a:pPr/>
              <a:t>18.10.2020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64F593F-0D5B-4CF0-BEE2-6583C73E727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" y="2857496"/>
            <a:ext cx="9144000" cy="214314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Имитационное моделирование импульсной нейронной сети с мемристивными элементами в качестве синапсов</a:t>
            </a: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-714404"/>
            <a:ext cx="9144000" cy="2786058"/>
          </a:xfrm>
        </p:spPr>
        <p:txBody>
          <a:bodyPr>
            <a:normAutofit/>
          </a:bodyPr>
          <a:lstStyle/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Федеральный исследовательский центр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«Информатика и управление» Российской Академии Наук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(ФИЦ ИУ РАН)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9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0" y="578645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Морозов А.Ю., Абгарян К.К.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Ревизников Д.Л.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81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Результаты моделирования. </a:t>
            </a:r>
            <a:br>
              <a:rPr lang="ru-RU" dirty="0" smtClean="0"/>
            </a:br>
            <a:r>
              <a:rPr lang="ru-RU" dirty="0" smtClean="0"/>
              <a:t>Изменение весов</a:t>
            </a:r>
            <a:endParaRPr lang="ru-RU" dirty="0"/>
          </a:p>
        </p:txBody>
      </p:sp>
      <p:pic>
        <p:nvPicPr>
          <p:cNvPr id="46082" name="Picture 2" descr="2n_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643050"/>
            <a:ext cx="8686800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81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Результаты моделирования.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Пять нейронов</a:t>
            </a:r>
            <a:endParaRPr lang="ru-RU" dirty="0"/>
          </a:p>
        </p:txBody>
      </p:sp>
      <p:pic>
        <p:nvPicPr>
          <p:cNvPr id="72706" name="Picture 2" descr="mat_hf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500174"/>
            <a:ext cx="7072362" cy="530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8176"/>
          </a:xfrm>
        </p:spPr>
        <p:txBody>
          <a:bodyPr>
            <a:normAutofit/>
          </a:bodyPr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286554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Рассмотрена математическая модель мемристора на основе оксида гафния, и выполнено сравнение характеристик модели с экспериментальными данными.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Сформулирована комплексная  математическая модель импульсной нейроморфной сети с механизмом обучения согласно правилу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STDP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Spike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Timing Dependent Plasticity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Выполнено моделирование работы двух нейронных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сетей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процессе работы нейронные сети успешно обучились распознавать определенные шаблоны.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</p:spPr>
        <p:txBody>
          <a:bodyPr/>
          <a:lstStyle/>
          <a:p>
            <a:r>
              <a:rPr lang="ru-RU" dirty="0" err="1" smtClean="0"/>
              <a:t>Мемристоры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5" name="Picture 2" descr="D:\320px-Memristor-Symbol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2" y="2000240"/>
            <a:ext cx="1946684" cy="3948118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2428860" y="1785926"/>
            <a:ext cx="67151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Проводимость зависит от суммарного пройденного заряда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 smtClean="0"/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Проводимость сохраняется в отсутствии тока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Новый вид памяти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Отличаются количеством уровней проводимости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81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Математическая модель мемристора</a:t>
            </a:r>
            <a:r>
              <a:rPr lang="en-US" dirty="0" smtClean="0"/>
              <a:t>*</a:t>
            </a:r>
            <a:endParaRPr lang="ru-RU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</a:t>
            </a:r>
            <a:r>
              <a:rPr lang="en-US" sz="12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Mladenov</a:t>
            </a:r>
            <a:r>
              <a:rPr lang="en-US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V. Analysis of Memory Matrices with HfO2 </a:t>
            </a:r>
            <a:r>
              <a:rPr lang="en-US" sz="12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Memristors</a:t>
            </a:r>
            <a:r>
              <a:rPr lang="en-US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 a </a:t>
            </a:r>
            <a:r>
              <a:rPr lang="en-US" sz="12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PSpice</a:t>
            </a:r>
            <a:r>
              <a:rPr lang="en-US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Environ-</a:t>
            </a:r>
            <a:r>
              <a:rPr lang="en-US" sz="12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ment</a:t>
            </a:r>
            <a:r>
              <a:rPr lang="en-US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// Electronics, 8(4), 383, March 2019, p. 16. 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en-US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DOI: 10.3390/electronics8040383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337" name="Object 1"/>
          <p:cNvGraphicFramePr>
            <a:graphicFrameLocks noChangeAspect="1"/>
          </p:cNvGraphicFramePr>
          <p:nvPr/>
        </p:nvGraphicFramePr>
        <p:xfrm>
          <a:off x="1071538" y="1714488"/>
          <a:ext cx="7320862" cy="4572032"/>
        </p:xfrm>
        <a:graphic>
          <a:graphicData uri="http://schemas.openxmlformats.org/presentationml/2006/ole">
            <p:oleObj spid="_x0000_s47106" name="Equation" r:id="rId3" imgW="2489200" imgH="1549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8176"/>
          </a:xfrm>
        </p:spPr>
        <p:txBody>
          <a:bodyPr>
            <a:normAutofit/>
          </a:bodyPr>
          <a:lstStyle/>
          <a:p>
            <a:r>
              <a:rPr lang="ru-RU" dirty="0" smtClean="0"/>
              <a:t>Сравнение с </a:t>
            </a:r>
            <a:r>
              <a:rPr lang="ru-RU" dirty="0" err="1" smtClean="0"/>
              <a:t>экперементом</a:t>
            </a:r>
            <a:r>
              <a:rPr lang="en-US" dirty="0" smtClean="0"/>
              <a:t>*</a:t>
            </a:r>
            <a:endParaRPr lang="ru-RU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6396335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*G.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Zheng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S. P.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Mohanty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E.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Kougianos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and O.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Okobiah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"Polynomial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Metamodel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integrated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Verilog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-AMS for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memristor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-based mixed-signal system design," 2013 IEEE 56th International Midwest Symposium on Circuits and Systems (MWSCAS), Columbus, OH, 2013, pp. 916-919.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40963" name="Picture 3" descr="vac_hf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43049"/>
            <a:ext cx="9144066" cy="457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Импульсные нейронные сети (ИНС)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 dirty="0"/>
          </a:p>
        </p:txBody>
      </p:sp>
      <p:pic>
        <p:nvPicPr>
          <p:cNvPr id="30722" name="Picture 2" descr="D:\network_sketch_spike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643050"/>
            <a:ext cx="8643966" cy="487917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</p:spPr>
        <p:txBody>
          <a:bodyPr>
            <a:normAutofit/>
          </a:bodyPr>
          <a:lstStyle/>
          <a:p>
            <a:r>
              <a:rPr lang="ru-RU" dirty="0" smtClean="0"/>
              <a:t>Обучение ИНС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1785927"/>
            <a:ext cx="807249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Spike timing dependent plasticity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STDP)</a:t>
            </a:r>
          </a:p>
          <a:p>
            <a:endParaRPr lang="ru-RU" sz="3600" dirty="0" smtClean="0"/>
          </a:p>
          <a:p>
            <a:r>
              <a:rPr lang="ru-RU" sz="3600" dirty="0" smtClean="0"/>
              <a:t>Изменение весов синапсов нейрона зависит от разницы во времени между входным и выходным импульсом.</a:t>
            </a:r>
          </a:p>
          <a:p>
            <a:endParaRPr lang="ru-RU" sz="3600" dirty="0" smtClean="0"/>
          </a:p>
          <a:p>
            <a:r>
              <a:rPr lang="ru-RU" sz="3600" dirty="0" smtClean="0"/>
              <a:t>Те синапсы, которые привели к активации нейрона усиливаются, другие ослабляются.</a:t>
            </a: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87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Схемотехническая реализация. Функционирование и обучение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 dirty="0"/>
          </a:p>
        </p:txBody>
      </p:sp>
      <p:pic>
        <p:nvPicPr>
          <p:cNvPr id="1026" name="Picture 2" descr="grid_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71636"/>
            <a:ext cx="4218153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489" y="5214950"/>
            <a:ext cx="3641725" cy="1542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stdp_a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22" y="1686797"/>
            <a:ext cx="3281630" cy="3385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8176"/>
          </a:xfrm>
        </p:spPr>
        <p:txBody>
          <a:bodyPr>
            <a:normAutofit/>
          </a:bodyPr>
          <a:lstStyle/>
          <a:p>
            <a:r>
              <a:rPr lang="ru-RU" dirty="0" smtClean="0"/>
              <a:t>Математическая модель</a:t>
            </a:r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2571736" y="1547807"/>
          <a:ext cx="3496300" cy="1309689"/>
        </p:xfrm>
        <a:graphic>
          <a:graphicData uri="http://schemas.openxmlformats.org/presentationml/2006/ole">
            <p:oleObj spid="_x0000_s2049" name="Equation" r:id="rId3" imgW="2921000" imgH="1092200" progId="Equation.DSMT4">
              <p:embed/>
            </p:oleObj>
          </a:graphicData>
        </a:graphic>
      </p:graphicFrame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285852" y="2928934"/>
          <a:ext cx="6694487" cy="882650"/>
        </p:xfrm>
        <a:graphic>
          <a:graphicData uri="http://schemas.openxmlformats.org/presentationml/2006/ole">
            <p:oleObj spid="_x0000_s2051" name="Equation" r:id="rId4" imgW="5562360" imgH="736560" progId="Equation.DSMT4">
              <p:embed/>
            </p:oleObj>
          </a:graphicData>
        </a:graphic>
      </p:graphicFrame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1071538" y="3929066"/>
          <a:ext cx="1752600" cy="504825"/>
        </p:xfrm>
        <a:graphic>
          <a:graphicData uri="http://schemas.openxmlformats.org/presentationml/2006/ole">
            <p:oleObj spid="_x0000_s2053" name="Equation" r:id="rId5" imgW="1460500" imgH="419100" progId="Equation.DSMT4">
              <p:embed/>
            </p:oleObj>
          </a:graphicData>
        </a:graphic>
      </p:graphicFrame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2285984" y="4572008"/>
          <a:ext cx="2044700" cy="2159000"/>
        </p:xfrm>
        <a:graphic>
          <a:graphicData uri="http://schemas.openxmlformats.org/presentationml/2006/ole">
            <p:oleObj spid="_x0000_s2055" name="Equation" r:id="rId6" imgW="1701800" imgH="1803400" progId="Equation.DSMT4">
              <p:embed/>
            </p:oleObj>
          </a:graphicData>
        </a:graphic>
      </p:graphicFrame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4951412" y="5359418"/>
          <a:ext cx="1522412" cy="641350"/>
        </p:xfrm>
        <a:graphic>
          <a:graphicData uri="http://schemas.openxmlformats.org/presentationml/2006/ole">
            <p:oleObj spid="_x0000_s2057" name="Equation" r:id="rId7" imgW="1269449" imgH="533169" progId="Equation.DSMT4">
              <p:embed/>
            </p:oleObj>
          </a:graphicData>
        </a:graphic>
      </p:graphicFrame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3038452" y="4051307"/>
          <a:ext cx="3729038" cy="306387"/>
        </p:xfrm>
        <a:graphic>
          <a:graphicData uri="http://schemas.openxmlformats.org/presentationml/2006/ole">
            <p:oleObj spid="_x0000_s2059" name="Equation" r:id="rId8" imgW="3136900" imgH="254000" progId="Equation.DSMT4">
              <p:embed/>
            </p:oleObj>
          </a:graphicData>
        </a:graphic>
      </p:graphicFrame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7110418" y="4073532"/>
          <a:ext cx="1155700" cy="284162"/>
        </p:xfrm>
        <a:graphic>
          <a:graphicData uri="http://schemas.openxmlformats.org/presentationml/2006/ole">
            <p:oleObj spid="_x0000_s2061" name="Equation" r:id="rId9" imgW="977900" imgH="2413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081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Результаты моделирования. </a:t>
            </a:r>
            <a:br>
              <a:rPr lang="ru-RU" dirty="0" smtClean="0"/>
            </a:br>
            <a:r>
              <a:rPr lang="ru-RU" dirty="0" smtClean="0"/>
              <a:t>Два нейрона</a:t>
            </a:r>
            <a:endParaRPr lang="ru-RU" dirty="0"/>
          </a:p>
        </p:txBody>
      </p:sp>
      <p:pic>
        <p:nvPicPr>
          <p:cNvPr id="45058" name="Picture 2" descr="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2490" y="1568036"/>
            <a:ext cx="7314286" cy="3218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905892" y="4936830"/>
          <a:ext cx="1666240" cy="1706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96455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7049164" y="4936830"/>
          <a:ext cx="1666240" cy="1706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96455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762620" y="4936830"/>
          <a:ext cx="1666240" cy="1706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196455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196455"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3241</TotalTime>
  <Words>258</Words>
  <Application>Microsoft Office PowerPoint</Application>
  <PresentationFormat>Экран (4:3)</PresentationFormat>
  <Paragraphs>47</Paragraphs>
  <Slides>12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Модульная</vt:lpstr>
      <vt:lpstr>Equation</vt:lpstr>
      <vt:lpstr>Имитационное моделирование импульсной нейронной сети с мемристивными элементами в качестве синапсов</vt:lpstr>
      <vt:lpstr>Мемристоры</vt:lpstr>
      <vt:lpstr>Математическая модель мемристора*</vt:lpstr>
      <vt:lpstr>Сравнение с экперементом*</vt:lpstr>
      <vt:lpstr>Импульсные нейронные сети (ИНС)</vt:lpstr>
      <vt:lpstr>Обучение ИНС</vt:lpstr>
      <vt:lpstr>Схемотехническая реализация. Функционирование и обучение</vt:lpstr>
      <vt:lpstr>Математическая модель</vt:lpstr>
      <vt:lpstr>Результаты моделирования.  Два нейрона</vt:lpstr>
      <vt:lpstr>Результаты моделирования.  Изменение весов</vt:lpstr>
      <vt:lpstr>Результаты моделирования.  Пять нейронов</vt:lpstr>
      <vt:lpstr>Заключение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STDP</dc:title>
  <dc:creator>Sara Yasmeen (Wipro Technologies)</dc:creator>
  <cp:lastModifiedBy>sasha</cp:lastModifiedBy>
  <cp:revision>76</cp:revision>
  <dcterms:created xsi:type="dcterms:W3CDTF">2010-02-23T11:30:32Z</dcterms:created>
  <dcterms:modified xsi:type="dcterms:W3CDTF">2020-10-18T16:48:19Z</dcterms:modified>
</cp:coreProperties>
</file>