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5"/>
  </p:notesMasterIdLst>
  <p:sldIdLst>
    <p:sldId id="328" r:id="rId2"/>
    <p:sldId id="329" r:id="rId3"/>
    <p:sldId id="313" r:id="rId4"/>
    <p:sldId id="314" r:id="rId5"/>
    <p:sldId id="330" r:id="rId6"/>
    <p:sldId id="327" r:id="rId7"/>
    <p:sldId id="331" r:id="rId8"/>
    <p:sldId id="332" r:id="rId9"/>
    <p:sldId id="333" r:id="rId10"/>
    <p:sldId id="317" r:id="rId11"/>
    <p:sldId id="319" r:id="rId12"/>
    <p:sldId id="320" r:id="rId13"/>
    <p:sldId id="278" r:id="rId14"/>
  </p:sldIdLst>
  <p:sldSz cx="9144000" cy="6858000" type="screen4x3"/>
  <p:notesSz cx="9144000" cy="6858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42" autoAdjust="0"/>
  </p:normalViewPr>
  <p:slideViewPr>
    <p:cSldViewPr>
      <p:cViewPr>
        <p:scale>
          <a:sx n="57" d="100"/>
          <a:sy n="57" d="100"/>
        </p:scale>
        <p:origin x="154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73495E0-9D40-4BDC-803E-9102F19064B0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3EEF85-3E22-41C0-9FB1-C3DD1166EB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0090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EEF85-3E22-41C0-9FB1-C3DD1166EBFF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459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EEF85-3E22-41C0-9FB1-C3DD1166EBFF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7943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EEF85-3E22-41C0-9FB1-C3DD1166EBFF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7943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EEF85-3E22-41C0-9FB1-C3DD1166EBFF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7943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EEF85-3E22-41C0-9FB1-C3DD1166EBFF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143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EEF85-3E22-41C0-9FB1-C3DD1166EBFF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563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EEF85-3E22-41C0-9FB1-C3DD1166EBFF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505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EEF85-3E22-41C0-9FB1-C3DD1166EBFF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9860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EEF85-3E22-41C0-9FB1-C3DD1166EBFF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856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EEF85-3E22-41C0-9FB1-C3DD1166EBFF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45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EEF85-3E22-41C0-9FB1-C3DD1166EBFF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7943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EEF85-3E22-41C0-9FB1-C3DD1166EBFF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794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9E732-556A-4ADB-ADC1-E3CFF9AEFFCB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E6D7A68-F9C7-4D76-8665-20EA9F8EC0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196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CD493-0CBE-4A08-8F9B-1B23BBA81CB3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B32E6-3105-420C-A609-10EE990973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95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67B13-4E6C-4E7A-8554-02D968A14465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D54D9-D4B9-4F16-9E18-253C0F50A4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1067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3350"/>
            <a:ext cx="8229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A3E4D3-DA05-4D93-B937-AB4B061C14B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81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CB635-7F93-49DB-83A7-AD110E44839C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B3F34-6CDF-4875-A6F1-B0D797FD22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56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CD4CE-94B6-435D-BF1D-75EAACE904BA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17450A8-3A75-44D0-8759-595B59530C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6337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E6343-13F0-4478-B986-DCC0E62B9316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08976-7E9E-481D-8F9C-EB6468BA1E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857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D86FB-9713-431F-9850-7B2B41EB9453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2A387-FED6-48F5-9136-BC025DC706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83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E2D7-E709-49EF-87A7-F23CF6D95CB0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1BF02-7FE5-4BA7-A6D3-0FCB849F6F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677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8F708-1AF8-4AF2-87AF-F12C8A7F81F8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3FAAB-BFBC-4047-BA2C-A63FC6554D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415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83FEB-8E55-40C0-BD63-B46C2DB2E601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D5296-F6CD-4745-A448-CFEE286CB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435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62E2B-BDC5-4FA5-A761-214FF4B8D588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F97DCF7-EAE7-4FAA-BE99-092ED38F5C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27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76DFB188-AA0F-40CF-96D3-B0609652EEB9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C70F57A0-70CC-47CF-8CC1-C65307A013F0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17" r:id="rId2"/>
    <p:sldLayoutId id="2147484026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7" r:id="rId9"/>
    <p:sldLayoutId id="2147484023" r:id="rId10"/>
    <p:sldLayoutId id="2147484024" r:id="rId11"/>
    <p:sldLayoutId id="214748402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matyushkin@niime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guseinov@phys.unn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8280920" cy="2448272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0" dirty="0"/>
              <a:t>ИССЛЕДОВАНИЕ ПРОСТОЙ МОДЕЛИ МЕМРИСТОРА ВТОРОГО ПОРЯДКА ПРИ ЕГО ЦИКЛИРОВАНИИ</a:t>
            </a:r>
            <a:r>
              <a:rPr lang="ru-RU" sz="3600" b="0" dirty="0"/>
              <a:t>	</a:t>
            </a:r>
            <a:br>
              <a:rPr lang="ru-RU" sz="3600" b="0" dirty="0"/>
            </a:br>
            <a:endParaRPr lang="ru-RU" sz="3600" b="0" dirty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301208"/>
            <a:ext cx="7854950" cy="1296293"/>
          </a:xfrm>
        </p:spPr>
        <p:txBody>
          <a:bodyPr/>
          <a:lstStyle/>
          <a:p>
            <a:pPr marR="0" algn="ctr" eaLnBrk="1" hangingPunct="1"/>
            <a:r>
              <a:rPr lang="ru-RU" altLang="ru-RU" sz="1800" b="1" dirty="0" smtClean="0"/>
              <a:t>Матюшкин Игорь Валерьевич</a:t>
            </a:r>
            <a:r>
              <a:rPr lang="ru-RU" altLang="ru-RU" sz="1800" dirty="0" smtClean="0"/>
              <a:t>, к.ф.-м.н., </a:t>
            </a:r>
            <a:r>
              <a:rPr lang="ru-RU" altLang="ru-RU" sz="1800" dirty="0" err="1" smtClean="0"/>
              <a:t>с.н.с</a:t>
            </a:r>
            <a:r>
              <a:rPr lang="ru-RU" altLang="ru-RU" sz="1800" dirty="0" smtClean="0"/>
              <a:t>., </a:t>
            </a:r>
          </a:p>
          <a:p>
            <a:pPr marR="0" algn="ctr" eaLnBrk="1" hangingPunct="1"/>
            <a:r>
              <a:rPr lang="ru-RU" altLang="ru-RU" sz="1800" dirty="0" smtClean="0"/>
              <a:t>АО «НИИ молекулярной электроники», </a:t>
            </a:r>
            <a:r>
              <a:rPr lang="en-US" altLang="ru-RU" sz="1800" dirty="0" smtClean="0">
                <a:hlinkClick r:id="rId3"/>
              </a:rPr>
              <a:t>imatyushkin@niime.ru</a:t>
            </a:r>
            <a:endParaRPr lang="ru-RU" altLang="ru-RU" sz="1800" dirty="0" smtClean="0"/>
          </a:p>
          <a:p>
            <a:pPr marR="0" algn="ctr" eaLnBrk="1" hangingPunct="1"/>
            <a:r>
              <a:rPr lang="ru-RU" altLang="ru-RU" sz="1800" b="1" dirty="0"/>
              <a:t>Гусейнов </a:t>
            </a:r>
            <a:r>
              <a:rPr lang="ru-RU" altLang="ru-RU" sz="1800" b="1" dirty="0" err="1"/>
              <a:t>Давуд</a:t>
            </a:r>
            <a:r>
              <a:rPr lang="ru-RU" altLang="ru-RU" sz="1800" b="1" dirty="0"/>
              <a:t> Вадимович</a:t>
            </a:r>
            <a:r>
              <a:rPr lang="ru-RU" altLang="ru-RU" sz="1800" dirty="0"/>
              <a:t>, к.ф.-м.н., </a:t>
            </a:r>
            <a:r>
              <a:rPr lang="ru-RU" altLang="ru-RU" sz="1800" dirty="0" err="1" smtClean="0"/>
              <a:t>с.н.с</a:t>
            </a:r>
            <a:r>
              <a:rPr lang="ru-RU" altLang="ru-RU" sz="1800" dirty="0" smtClean="0"/>
              <a:t>.</a:t>
            </a:r>
            <a:endParaRPr lang="ru-RU" altLang="ru-RU" sz="1800" dirty="0"/>
          </a:p>
          <a:p>
            <a:pPr marR="0" algn="ctr" eaLnBrk="1" hangingPunct="1"/>
            <a:r>
              <a:rPr lang="ru-RU" altLang="ru-RU" sz="1800" dirty="0" smtClean="0"/>
              <a:t>Нижегородский гос. университет им. Лобачевского,  </a:t>
            </a:r>
            <a:r>
              <a:rPr lang="ru-RU" altLang="ru-RU" sz="1800" dirty="0" smtClean="0">
                <a:hlinkClick r:id="rId4"/>
              </a:rPr>
              <a:t>guseinov@phys.unn.ru</a:t>
            </a:r>
            <a:endParaRPr lang="ru-RU" altLang="ru-RU" sz="1800" dirty="0" smtClean="0"/>
          </a:p>
          <a:p>
            <a:pPr marR="0" algn="ctr" eaLnBrk="1" hangingPunct="1"/>
            <a:endParaRPr lang="ru-RU" altLang="ru-RU" sz="1800" dirty="0"/>
          </a:p>
          <a:p>
            <a:pPr marR="0" algn="ctr" eaLnBrk="1" hangingPunct="1"/>
            <a:endParaRPr lang="ru-RU" altLang="ru-RU" sz="18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3789040"/>
            <a:ext cx="2411760" cy="1159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6" y="3726738"/>
            <a:ext cx="3851920" cy="12839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692696"/>
            <a:ext cx="7164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dirty="0">
                <a:solidFill>
                  <a:srgbClr val="FFFF00"/>
                </a:solidFill>
              </a:rPr>
              <a:t>II Международная </a:t>
            </a:r>
            <a:r>
              <a:rPr lang="ru-RU" dirty="0" smtClean="0">
                <a:solidFill>
                  <a:srgbClr val="FFFF00"/>
                </a:solidFill>
              </a:rPr>
              <a:t>конференция «Математическое </a:t>
            </a:r>
            <a:r>
              <a:rPr lang="ru-RU" dirty="0">
                <a:solidFill>
                  <a:srgbClr val="FFFF00"/>
                </a:solidFill>
              </a:rPr>
              <a:t>моделирование в материаловедении электронных </a:t>
            </a:r>
            <a:r>
              <a:rPr lang="ru-RU" dirty="0" smtClean="0">
                <a:solidFill>
                  <a:srgbClr val="FFFF00"/>
                </a:solidFill>
              </a:rPr>
              <a:t>компонентов», Москва, 19-20 октября 2020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1520" y="372490"/>
            <a:ext cx="7560840" cy="593821"/>
          </a:xfrm>
        </p:spPr>
        <p:txBody>
          <a:bodyPr/>
          <a:lstStyle/>
          <a:p>
            <a:pPr algn="ctr" eaLnBrk="1" hangingPunct="1"/>
            <a:r>
              <a:rPr lang="ru-RU" altLang="ru-RU" sz="3600" dirty="0" smtClean="0"/>
              <a:t>Хаос</a:t>
            </a:r>
            <a:endParaRPr lang="ru-RU" altLang="ru-RU" sz="3600" dirty="0"/>
          </a:p>
        </p:txBody>
      </p:sp>
      <p:sp>
        <p:nvSpPr>
          <p:cNvPr id="10" name="Овал 9"/>
          <p:cNvSpPr/>
          <p:nvPr/>
        </p:nvSpPr>
        <p:spPr>
          <a:xfrm>
            <a:off x="8316416" y="404664"/>
            <a:ext cx="619051" cy="57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863478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53234" y="404664"/>
            <a:ext cx="6973436" cy="593821"/>
          </a:xfrm>
        </p:spPr>
        <p:txBody>
          <a:bodyPr/>
          <a:lstStyle/>
          <a:p>
            <a:pPr eaLnBrk="1" hangingPunct="1"/>
            <a:r>
              <a:rPr lang="ru-RU" altLang="ru-RU" sz="3200" dirty="0" smtClean="0"/>
              <a:t>Фазовая диаграмма в  </a:t>
            </a:r>
            <a:r>
              <a:rPr lang="en-US" altLang="ru-RU" sz="3200" dirty="0" smtClean="0"/>
              <a:t>k-</a:t>
            </a:r>
            <a:r>
              <a:rPr lang="ru-RU" altLang="ru-RU" sz="3200" dirty="0" smtClean="0"/>
              <a:t>пространстве</a:t>
            </a:r>
            <a:endParaRPr lang="ru-RU" altLang="ru-RU" sz="3200" dirty="0"/>
          </a:p>
        </p:txBody>
      </p:sp>
      <p:sp>
        <p:nvSpPr>
          <p:cNvPr id="10" name="Овал 9"/>
          <p:cNvSpPr/>
          <p:nvPr/>
        </p:nvSpPr>
        <p:spPr>
          <a:xfrm>
            <a:off x="8316416" y="404664"/>
            <a:ext cx="619051" cy="57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39" y="823239"/>
            <a:ext cx="3799762" cy="23897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773" y="789353"/>
            <a:ext cx="3775740" cy="24160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139" y="3155274"/>
            <a:ext cx="3843341" cy="1722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8300" y="3328919"/>
            <a:ext cx="3807759" cy="14251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139" y="4699618"/>
            <a:ext cx="3635066" cy="21583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8300" y="4704348"/>
            <a:ext cx="3888432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627785" y="2420888"/>
            <a:ext cx="3456384" cy="648072"/>
          </a:xfrm>
        </p:spPr>
        <p:txBody>
          <a:bodyPr/>
          <a:lstStyle/>
          <a:p>
            <a:pPr eaLnBrk="1" hangingPunct="1"/>
            <a:r>
              <a:rPr lang="ru-RU" altLang="ru-RU" sz="3600" dirty="0" smtClean="0"/>
              <a:t>Выводы…</a:t>
            </a:r>
            <a:endParaRPr lang="ru-RU" altLang="ru-RU" sz="3600" dirty="0"/>
          </a:p>
        </p:txBody>
      </p:sp>
      <p:sp>
        <p:nvSpPr>
          <p:cNvPr id="10" name="Овал 9"/>
          <p:cNvSpPr/>
          <p:nvPr/>
        </p:nvSpPr>
        <p:spPr>
          <a:xfrm>
            <a:off x="8438938" y="448035"/>
            <a:ext cx="619051" cy="57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5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2275" y="4724400"/>
            <a:ext cx="58324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Arial" charset="0"/>
              </a:rPr>
              <a:t>Вот и сказочке конец,</a:t>
            </a:r>
          </a:p>
          <a:p>
            <a:pPr>
              <a:defRPr/>
            </a:pP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Arial" charset="0"/>
              </a:rPr>
              <a:t>а кто слушал - молодец!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1052513"/>
            <a:ext cx="3311525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453311"/>
            <a:ext cx="6220384" cy="554513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/>
              <a:t>Актуальность.</a:t>
            </a:r>
            <a:endParaRPr lang="ru-RU" altLang="ru-RU" sz="3200" dirty="0"/>
          </a:p>
        </p:txBody>
      </p:sp>
      <p:sp>
        <p:nvSpPr>
          <p:cNvPr id="10" name="Овал 9"/>
          <p:cNvSpPr/>
          <p:nvPr/>
        </p:nvSpPr>
        <p:spPr>
          <a:xfrm>
            <a:off x="8282654" y="385747"/>
            <a:ext cx="619051" cy="57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02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937" y="1227814"/>
            <a:ext cx="4623886" cy="170278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0972" y="2911593"/>
            <a:ext cx="8539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 </a:t>
            </a:r>
            <a:r>
              <a:rPr lang="ru-RU" dirty="0" err="1"/>
              <a:t>циклированием</a:t>
            </a:r>
            <a:r>
              <a:rPr lang="ru-RU" dirty="0"/>
              <a:t> мы понимаем </a:t>
            </a:r>
            <a:r>
              <a:rPr lang="ru-RU" dirty="0" smtClean="0"/>
              <a:t>(отклик </a:t>
            </a:r>
            <a:r>
              <a:rPr lang="ru-RU" dirty="0"/>
              <a:t>мемристора </a:t>
            </a:r>
            <a:r>
              <a:rPr lang="ru-RU" dirty="0" smtClean="0"/>
              <a:t>на) </a:t>
            </a:r>
            <a:r>
              <a:rPr lang="ru-RU" dirty="0"/>
              <a:t>такой подаваемый с периодом T сигнал </a:t>
            </a:r>
            <a:r>
              <a:rPr lang="ru-RU" dirty="0" smtClean="0"/>
              <a:t>напряжения, </a:t>
            </a:r>
            <a:r>
              <a:rPr lang="ru-RU" dirty="0"/>
              <a:t>что мемристор проходит все свои </a:t>
            </a:r>
            <a:r>
              <a:rPr lang="ru-RU" dirty="0" err="1"/>
              <a:t>мультистабильные</a:t>
            </a:r>
            <a:r>
              <a:rPr lang="ru-RU" dirty="0"/>
              <a:t> состояния. </a:t>
            </a: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644968"/>
              </p:ext>
            </p:extLst>
          </p:nvPr>
        </p:nvGraphicFramePr>
        <p:xfrm>
          <a:off x="111968" y="3625173"/>
          <a:ext cx="31638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5" imgW="1968480" imgH="279360" progId="Equation.DSMT4">
                  <p:embed/>
                </p:oleObj>
              </mc:Choice>
              <mc:Fallback>
                <p:oleObj name="Equation" r:id="rId5" imgW="1968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68" y="3625173"/>
                        <a:ext cx="3163888" cy="449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05" y="961141"/>
            <a:ext cx="40290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370510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Четверка наблюдаемых параметров </a:t>
            </a:r>
            <a:r>
              <a:rPr lang="ru-RU" b="1" i="1" dirty="0" err="1" smtClean="0"/>
              <a:t>мемристор</a:t>
            </a:r>
            <a:r>
              <a:rPr lang="ru-RU" dirty="0" err="1" smtClean="0"/>
              <a:t>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790" y="4334843"/>
            <a:ext cx="3016066" cy="2177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138" y="4269573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Смещение петли гистерезиса при </a:t>
            </a:r>
            <a:r>
              <a:rPr lang="ru-RU" i="1" dirty="0" err="1" smtClean="0"/>
              <a:t>циклировании</a:t>
            </a:r>
            <a:r>
              <a:rPr lang="ru-RU" i="1" dirty="0" smtClean="0"/>
              <a:t>. </a:t>
            </a:r>
            <a:r>
              <a:rPr lang="ru-RU" i="1" dirty="0" smtClean="0">
                <a:solidFill>
                  <a:srgbClr val="FF0000"/>
                </a:solidFill>
              </a:rPr>
              <a:t>Символ нестабильности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2309" y="4228530"/>
            <a:ext cx="5706315" cy="203132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Для </a:t>
            </a:r>
            <a:r>
              <a:rPr lang="ru-RU" dirty="0" err="1" smtClean="0"/>
              <a:t>однофиламентарного</a:t>
            </a:r>
            <a:r>
              <a:rPr lang="ru-RU" dirty="0" smtClean="0"/>
              <a:t> механизма проводимости нестабильность свойств </a:t>
            </a:r>
            <a:r>
              <a:rPr lang="ru-RU" dirty="0" err="1" smtClean="0"/>
              <a:t>мемристора</a:t>
            </a:r>
            <a:r>
              <a:rPr lang="ru-RU" dirty="0" smtClean="0"/>
              <a:t> мы объясняем явлением детерминированного </a:t>
            </a:r>
            <a:r>
              <a:rPr lang="ru-RU" dirty="0"/>
              <a:t>хаоса в рамках простой модели.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Мы не стремимся к сложной и точной модели физических процессов. Достаточно, если на качественном уровне нелинейная динамика предскажет такую нестабильность.</a:t>
            </a:r>
            <a:endParaRPr lang="ru-RU" dirty="0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4784" y="83658"/>
            <a:ext cx="8827963" cy="1058569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/>
              <a:t>Ограниченность модели 1-го порядка.</a:t>
            </a:r>
            <a:endParaRPr lang="ru-RU" altLang="ru-RU" sz="3200" dirty="0"/>
          </a:p>
        </p:txBody>
      </p:sp>
      <p:sp>
        <p:nvSpPr>
          <p:cNvPr id="10" name="Овал 9"/>
          <p:cNvSpPr/>
          <p:nvPr/>
        </p:nvSpPr>
        <p:spPr>
          <a:xfrm>
            <a:off x="8418013" y="839411"/>
            <a:ext cx="619051" cy="57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894216"/>
            <a:ext cx="4939893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Модель </a:t>
            </a:r>
            <a:r>
              <a:rPr lang="ru-RU" dirty="0" err="1"/>
              <a:t>мемристора</a:t>
            </a:r>
            <a:r>
              <a:rPr lang="ru-RU" dirty="0"/>
              <a:t> первого порядка, т.е. когда   (в качестве переменной Х часто берут длину </a:t>
            </a:r>
            <a:r>
              <a:rPr lang="ru-RU" dirty="0" err="1"/>
              <a:t>филамента</a:t>
            </a:r>
            <a:r>
              <a:rPr lang="ru-RU" dirty="0"/>
              <a:t>), </a:t>
            </a:r>
            <a:r>
              <a:rPr lang="ru-RU" dirty="0">
                <a:solidFill>
                  <a:srgbClr val="FF0000"/>
                </a:solidFill>
              </a:rPr>
              <a:t>принципиально неспособна объяснить </a:t>
            </a:r>
            <a:r>
              <a:rPr lang="ru-RU" dirty="0"/>
              <a:t>псевдослучайное поведение </a:t>
            </a:r>
            <a:r>
              <a:rPr lang="ru-RU" dirty="0" smtClean="0"/>
              <a:t>кривой гистерезиса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75016"/>
            <a:ext cx="2808906" cy="5138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523281"/>
            <a:ext cx="1283144" cy="437435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3707904" y="1556792"/>
            <a:ext cx="1348461" cy="314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254744" y="1893853"/>
            <a:ext cx="5341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Непрерывность порождает дискретность отсчетов</a:t>
            </a:r>
            <a:endParaRPr lang="ru-RU" i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67544" y="241333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Необходимым условием гистерезиса является наличие внутренних фазовых </a:t>
            </a:r>
            <a:r>
              <a:rPr lang="ru-RU" dirty="0" smtClean="0"/>
              <a:t>переменных, </a:t>
            </a:r>
            <a:r>
              <a:rPr lang="ru-RU" dirty="0"/>
              <a:t>которые связаны дифференциальными, алгебраическими или интегральными </a:t>
            </a:r>
            <a:r>
              <a:rPr lang="ru-RU" dirty="0" smtClean="0"/>
              <a:t>уравнениями. </a:t>
            </a:r>
            <a:r>
              <a:rPr lang="ru-RU" dirty="0"/>
              <a:t>Очевидно, внутренние переменные детерминируют </a:t>
            </a:r>
            <a:r>
              <a:rPr lang="ru-RU" dirty="0" smtClean="0"/>
              <a:t>внешние.</a:t>
            </a:r>
            <a:endParaRPr lang="ru-RU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805" y="2421237"/>
            <a:ext cx="2206942" cy="4868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7272" y="2930131"/>
            <a:ext cx="1370728" cy="42393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5375094"/>
            <a:ext cx="7591621" cy="138890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699793" y="6261483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Простейшая модель Струкова с функцией окна</a:t>
            </a:r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4883" y="3381158"/>
            <a:ext cx="2985863" cy="23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26512" y="630940"/>
            <a:ext cx="7848872" cy="1012621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/>
              <a:t>Как специфицировать модель 2-го или 3-го порядка?</a:t>
            </a:r>
            <a:endParaRPr lang="ru-RU" altLang="ru-RU" sz="3200" b="1" dirty="0"/>
          </a:p>
        </p:txBody>
      </p:sp>
      <p:sp>
        <p:nvSpPr>
          <p:cNvPr id="10" name="Овал 9"/>
          <p:cNvSpPr/>
          <p:nvPr/>
        </p:nvSpPr>
        <p:spPr>
          <a:xfrm>
            <a:off x="8316416" y="404664"/>
            <a:ext cx="619051" cy="57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48" y="1692598"/>
            <a:ext cx="8888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Ссылаемся </a:t>
            </a:r>
            <a:r>
              <a:rPr lang="ru-RU" dirty="0"/>
              <a:t>на </a:t>
            </a:r>
            <a:r>
              <a:rPr lang="ru-RU" dirty="0" smtClean="0"/>
              <a:t>следствие </a:t>
            </a:r>
            <a:r>
              <a:rPr lang="ru-RU" b="1" dirty="0" smtClean="0"/>
              <a:t>из теоремы </a:t>
            </a:r>
            <a:r>
              <a:rPr lang="ru-RU" b="1" dirty="0"/>
              <a:t>Пуанкаре-</a:t>
            </a:r>
            <a:r>
              <a:rPr lang="ru-RU" b="1" dirty="0" err="1"/>
              <a:t>Бендиксона</a:t>
            </a:r>
            <a:r>
              <a:rPr lang="ru-RU" dirty="0"/>
              <a:t>, при некоторых естественных условиях на гладкость функции F запрещающей появление хаоса в системе размерности меньше </a:t>
            </a:r>
            <a:r>
              <a:rPr lang="ru-RU" dirty="0" smtClean="0"/>
              <a:t>трех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776" y="2352285"/>
            <a:ext cx="1792774" cy="527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2113" y="2575548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Но.. Есть особенности:</a:t>
            </a:r>
          </a:p>
          <a:p>
            <a:pPr marL="342900" indent="-342900" algn="just">
              <a:buAutoNum type="arabicParenR"/>
            </a:pPr>
            <a:r>
              <a:rPr lang="ru-RU" dirty="0" smtClean="0"/>
              <a:t>Система уравнений неавтономна, внешнее управление через напряжение</a:t>
            </a:r>
          </a:p>
          <a:p>
            <a:pPr marL="342900" indent="-342900" algn="just">
              <a:buAutoNum type="arabicParenR"/>
            </a:pPr>
            <a:r>
              <a:rPr lang="ru-RU" dirty="0" smtClean="0"/>
              <a:t>В системе присутствуют разрывные производные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2166" y="2866803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Возможно, хватит размерности 2?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2663466" y="3052020"/>
            <a:ext cx="871522" cy="3089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12" y="3933056"/>
            <a:ext cx="1872210" cy="7200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3466" y="3948326"/>
            <a:ext cx="5566109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Наш выбор: </a:t>
            </a:r>
          </a:p>
          <a:p>
            <a:pPr algn="ctr"/>
            <a:r>
              <a:rPr lang="ru-RU" dirty="0" smtClean="0"/>
              <a:t>«длина </a:t>
            </a:r>
            <a:r>
              <a:rPr lang="ru-RU" dirty="0" err="1" smtClean="0"/>
              <a:t>филамента</a:t>
            </a:r>
            <a:r>
              <a:rPr lang="ru-RU" dirty="0" smtClean="0"/>
              <a:t>, динамически накапливаемый заряд в области </a:t>
            </a:r>
            <a:r>
              <a:rPr lang="ru-RU" dirty="0" err="1" smtClean="0"/>
              <a:t>филамента</a:t>
            </a:r>
            <a:r>
              <a:rPr lang="ru-RU" dirty="0" smtClean="0"/>
              <a:t>, локальная температура»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5224902"/>
            <a:ext cx="5120106" cy="4683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6807" y="5831957"/>
            <a:ext cx="5847227" cy="7441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1520" y="5224902"/>
            <a:ext cx="2411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Дедукция внешних параметров из численного решения модельных уравнений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4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7776864" cy="1169215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/>
              <a:t>Уравнения модели 2-го порядка</a:t>
            </a:r>
            <a:br>
              <a:rPr lang="ru-RU" altLang="ru-RU" sz="3200" dirty="0" smtClean="0"/>
            </a:br>
            <a:r>
              <a:rPr lang="ru-RU" altLang="ru-RU" sz="3200" dirty="0" smtClean="0"/>
              <a:t> (без температуры)</a:t>
            </a:r>
            <a:endParaRPr lang="ru-RU" altLang="ru-RU" sz="3200" dirty="0"/>
          </a:p>
        </p:txBody>
      </p:sp>
      <p:sp>
        <p:nvSpPr>
          <p:cNvPr id="10" name="Овал 9"/>
          <p:cNvSpPr/>
          <p:nvPr/>
        </p:nvSpPr>
        <p:spPr>
          <a:xfrm>
            <a:off x="8316416" y="404664"/>
            <a:ext cx="619051" cy="57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05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772816"/>
            <a:ext cx="1320308" cy="4552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1840" y="177281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Переход к безразмерным величинам сразу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55" y="2142148"/>
            <a:ext cx="8467923" cy="10739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390184"/>
            <a:ext cx="3871032" cy="5749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3261959"/>
            <a:ext cx="3936199" cy="8313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4267371"/>
            <a:ext cx="5754757" cy="7920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131" y="5361741"/>
            <a:ext cx="4032453" cy="5934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/>
              <p:cNvSpPr/>
              <p:nvPr/>
            </p:nvSpPr>
            <p:spPr>
              <a:xfrm>
                <a:off x="5038413" y="5245020"/>
                <a:ext cx="3579121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М</a:t>
                </a:r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еандр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d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413" y="5245020"/>
                <a:ext cx="3579121" cy="710194"/>
              </a:xfrm>
              <a:prstGeom prst="rect">
                <a:avLst/>
              </a:prstGeom>
              <a:blipFill rotWithShape="0">
                <a:blip r:embed="rId9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39552" y="6080417"/>
            <a:ext cx="839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Численный метод – метод Эйлера. Для модели 1-го порядка был опробован и показал успешность.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0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23752" y="188640"/>
            <a:ext cx="8120656" cy="854387"/>
          </a:xfrm>
        </p:spPr>
        <p:txBody>
          <a:bodyPr/>
          <a:lstStyle/>
          <a:p>
            <a:pPr algn="ctr" eaLnBrk="1" hangingPunct="1"/>
            <a:r>
              <a:rPr lang="ru-RU" altLang="ru-RU" sz="2800" dirty="0" smtClean="0"/>
              <a:t>Сравнение меандра и синусоиды</a:t>
            </a:r>
            <a:endParaRPr lang="ru-RU" altLang="ru-RU" sz="2800" dirty="0"/>
          </a:p>
        </p:txBody>
      </p:sp>
      <p:sp>
        <p:nvSpPr>
          <p:cNvPr id="10" name="Овал 9"/>
          <p:cNvSpPr/>
          <p:nvPr/>
        </p:nvSpPr>
        <p:spPr>
          <a:xfrm>
            <a:off x="8316416" y="404664"/>
            <a:ext cx="619051" cy="57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06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97" y="1196752"/>
            <a:ext cx="7926529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74" y="4047361"/>
            <a:ext cx="7680483" cy="6354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711" y="4518829"/>
            <a:ext cx="2451482" cy="19752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589" y="4518829"/>
            <a:ext cx="2422885" cy="2121073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" r="7138" b="4228"/>
          <a:stretch/>
        </p:blipFill>
        <p:spPr bwMode="auto">
          <a:xfrm>
            <a:off x="5810699" y="4379050"/>
            <a:ext cx="3067746" cy="24188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3079" y="4055884"/>
            <a:ext cx="121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Динамика отсчетов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476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65133" y="314728"/>
            <a:ext cx="7416824" cy="593821"/>
          </a:xfrm>
        </p:spPr>
        <p:txBody>
          <a:bodyPr/>
          <a:lstStyle/>
          <a:p>
            <a:pPr eaLnBrk="1" hangingPunct="1"/>
            <a:r>
              <a:rPr lang="ru-RU" altLang="ru-RU" sz="2400" dirty="0" err="1"/>
              <a:t>Двухпериодический</a:t>
            </a:r>
            <a:r>
              <a:rPr lang="ru-RU" altLang="ru-RU" sz="2400" dirty="0"/>
              <a:t> и </a:t>
            </a:r>
            <a:r>
              <a:rPr lang="ru-RU" altLang="ru-RU" sz="2400" dirty="0" err="1"/>
              <a:t>трехпериодический</a:t>
            </a:r>
            <a:r>
              <a:rPr lang="ru-RU" altLang="ru-RU" sz="2400" dirty="0"/>
              <a:t> </a:t>
            </a:r>
            <a:r>
              <a:rPr lang="ru-RU" altLang="ru-RU" sz="2400" dirty="0" smtClean="0"/>
              <a:t>режимы</a:t>
            </a:r>
            <a:endParaRPr lang="ru-RU" altLang="ru-RU" sz="2400" dirty="0"/>
          </a:p>
        </p:txBody>
      </p:sp>
      <p:sp>
        <p:nvSpPr>
          <p:cNvPr id="10" name="Овал 9"/>
          <p:cNvSpPr/>
          <p:nvPr/>
        </p:nvSpPr>
        <p:spPr>
          <a:xfrm>
            <a:off x="8316416" y="260648"/>
            <a:ext cx="619051" cy="57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07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5" y="844553"/>
            <a:ext cx="4752528" cy="16745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329" y="2420888"/>
            <a:ext cx="4840941" cy="18094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97209"/>
            <a:ext cx="4854085" cy="189813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58420" y="6022418"/>
            <a:ext cx="4237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Быстрое наступление 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-режима в точке 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093" y="6391750"/>
            <a:ext cx="1838095" cy="2857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056" y="953375"/>
            <a:ext cx="3964908" cy="15657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4512" y="2420888"/>
            <a:ext cx="4056452" cy="16561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8792" y="4197209"/>
            <a:ext cx="3986675" cy="163793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002993" y="5807745"/>
            <a:ext cx="1878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3T-</a:t>
            </a:r>
            <a:r>
              <a:rPr lang="ru-RU" dirty="0"/>
              <a:t>режим в точке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0152" y="6177076"/>
            <a:ext cx="2240520" cy="3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0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536" y="372490"/>
            <a:ext cx="7632848" cy="593821"/>
          </a:xfrm>
        </p:spPr>
        <p:txBody>
          <a:bodyPr/>
          <a:lstStyle/>
          <a:p>
            <a:pPr eaLnBrk="1" hangingPunct="1"/>
            <a:r>
              <a:rPr lang="ru-RU" altLang="ru-RU" sz="3200" dirty="0" smtClean="0"/>
              <a:t>Длинные периоды и квазипериодичность</a:t>
            </a:r>
            <a:endParaRPr lang="ru-RU" altLang="ru-RU" sz="3200" dirty="0"/>
          </a:p>
        </p:txBody>
      </p:sp>
      <p:sp>
        <p:nvSpPr>
          <p:cNvPr id="10" name="Овал 9"/>
          <p:cNvSpPr/>
          <p:nvPr/>
        </p:nvSpPr>
        <p:spPr>
          <a:xfrm>
            <a:off x="8316416" y="404664"/>
            <a:ext cx="619051" cy="57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08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464" y="1055721"/>
            <a:ext cx="4053536" cy="162606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" y="1034945"/>
            <a:ext cx="5342775" cy="178663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043608" y="2673283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17Т - режим 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3042615"/>
            <a:ext cx="8280920" cy="46089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0302" y="3285920"/>
            <a:ext cx="5505165" cy="174360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052" y="5163165"/>
            <a:ext cx="5044044" cy="1694835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5436096" y="5272832"/>
            <a:ext cx="3499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Типичная квазипериодичность, обманчиво напоминающая на режим с большим периодом.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796320" y="6196162"/>
            <a:ext cx="2829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(k1=0.03, k2=0.002, k3=0.006)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5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7503" y="372490"/>
            <a:ext cx="8208913" cy="593821"/>
          </a:xfrm>
        </p:spPr>
        <p:txBody>
          <a:bodyPr/>
          <a:lstStyle/>
          <a:p>
            <a:pPr eaLnBrk="1" hangingPunct="1"/>
            <a:r>
              <a:rPr lang="ru-RU" altLang="ru-RU" sz="3200" dirty="0" smtClean="0"/>
              <a:t>Динамические переходы. Странный аттрактор</a:t>
            </a:r>
            <a:endParaRPr lang="ru-RU" altLang="ru-RU" sz="3200" dirty="0"/>
          </a:p>
        </p:txBody>
      </p:sp>
      <p:sp>
        <p:nvSpPr>
          <p:cNvPr id="10" name="Овал 9"/>
          <p:cNvSpPr/>
          <p:nvPr/>
        </p:nvSpPr>
        <p:spPr>
          <a:xfrm>
            <a:off x="8316416" y="404664"/>
            <a:ext cx="619051" cy="575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09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885" y="732585"/>
            <a:ext cx="6796674" cy="29515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252110"/>
            <a:ext cx="8607299" cy="864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37" y="4077072"/>
            <a:ext cx="871480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8740</TotalTime>
  <Words>407</Words>
  <Application>Microsoft Office PowerPoint</Application>
  <PresentationFormat>Экран (4:3)</PresentationFormat>
  <Paragraphs>69</Paragraphs>
  <Slides>13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 Narrow</vt:lpstr>
      <vt:lpstr>Calibri</vt:lpstr>
      <vt:lpstr>Cambria Math</vt:lpstr>
      <vt:lpstr>Constantia</vt:lpstr>
      <vt:lpstr>Monotype Corsiva</vt:lpstr>
      <vt:lpstr>Times New Roman</vt:lpstr>
      <vt:lpstr>Wingdings 2</vt:lpstr>
      <vt:lpstr>Поток</vt:lpstr>
      <vt:lpstr>MathType 7.0 Equation</vt:lpstr>
      <vt:lpstr>ИССЛЕДОВАНИЕ ПРОСТОЙ МОДЕЛИ МЕМРИСТОРА ВТОРОГО ПОРЯДКА ПРИ ЕГО ЦИКЛИРОВАНИИ  </vt:lpstr>
      <vt:lpstr>Актуальность.</vt:lpstr>
      <vt:lpstr>Ограниченность модели 1-го порядка.</vt:lpstr>
      <vt:lpstr>Как специфицировать модель 2-го или 3-го порядка?</vt:lpstr>
      <vt:lpstr>Уравнения модели 2-го порядка  (без температуры)</vt:lpstr>
      <vt:lpstr>Сравнение меандра и синусоиды</vt:lpstr>
      <vt:lpstr>Двухпериодический и трехпериодический режимы</vt:lpstr>
      <vt:lpstr>Длинные периоды и квазипериодичность</vt:lpstr>
      <vt:lpstr>Динамические переходы. Странный аттрактор</vt:lpstr>
      <vt:lpstr>Хаос</vt:lpstr>
      <vt:lpstr>Фазовая диаграмма в  k-пространстве</vt:lpstr>
      <vt:lpstr>Выводы…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Оксиды кремния</dc:title>
  <dc:creator>Genusor</dc:creator>
  <cp:lastModifiedBy>Maigor</cp:lastModifiedBy>
  <cp:revision>412</cp:revision>
  <dcterms:created xsi:type="dcterms:W3CDTF">2016-12-11T16:44:04Z</dcterms:created>
  <dcterms:modified xsi:type="dcterms:W3CDTF">2020-10-20T12:14:18Z</dcterms:modified>
</cp:coreProperties>
</file>