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2" r:id="rId8"/>
    <p:sldId id="261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06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86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74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0834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30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802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211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35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5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70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86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29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5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62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5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02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82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3E89CD3-1F7D-461E-9138-073809749ED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809B-EC08-43DA-8EA9-D4D591DC7B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180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5086CD-ABAF-445F-9549-5F8E773C2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306898"/>
            <a:ext cx="8825658" cy="3329581"/>
          </a:xfrm>
        </p:spPr>
        <p:txBody>
          <a:bodyPr anchor="t"/>
          <a:lstStyle/>
          <a:p>
            <a:pPr algn="ctr"/>
            <a:r>
              <a:rPr lang="ru-RU" sz="3600" b="0" i="0" dirty="0">
                <a:solidFill>
                  <a:schemeClr val="tx1"/>
                </a:solidFill>
                <a:effectLst/>
                <a:latin typeface="Roboto"/>
              </a:rPr>
              <a:t>Московский авиационный институт (</a:t>
            </a:r>
            <a:r>
              <a:rPr lang="ru-RU" sz="3600" b="1" i="0" dirty="0">
                <a:solidFill>
                  <a:schemeClr val="tx1"/>
                </a:solidFill>
                <a:effectLst/>
                <a:latin typeface="Roboto"/>
              </a:rPr>
              <a:t>национальный исследовательский университет</a:t>
            </a:r>
            <a:r>
              <a:rPr lang="ru-RU" sz="3600" b="0" i="0" dirty="0">
                <a:solidFill>
                  <a:schemeClr val="tx1"/>
                </a:solidFill>
                <a:effectLst/>
                <a:latin typeface="Roboto"/>
              </a:rPr>
              <a:t>) (</a:t>
            </a:r>
            <a:r>
              <a:rPr lang="ru-RU" sz="3600" b="1" i="0" dirty="0">
                <a:solidFill>
                  <a:schemeClr val="tx1"/>
                </a:solidFill>
                <a:effectLst/>
                <a:latin typeface="Roboto"/>
              </a:rPr>
              <a:t>МАИ</a:t>
            </a:r>
            <a:r>
              <a:rPr lang="ru-RU" sz="3600" b="0" i="0" dirty="0">
                <a:solidFill>
                  <a:schemeClr val="tx1"/>
                </a:solidFill>
                <a:effectLst/>
                <a:latin typeface="Roboto"/>
              </a:rPr>
              <a:t>)</a:t>
            </a:r>
            <a:endParaRPr lang="ru-RU" sz="13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6036E0-E975-4701-BF16-4B01AA088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368029"/>
            <a:ext cx="8825658" cy="8614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Применение методов машинного обучения для аппроксимации экспериментальных характеристик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мемристора</a:t>
            </a: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484BBB2E-BB14-4223-8243-F2C8CBFFB527}"/>
              </a:ext>
            </a:extLst>
          </p:cNvPr>
          <p:cNvSpPr txBox="1">
            <a:spLocks/>
          </p:cNvSpPr>
          <p:nvPr/>
        </p:nvSpPr>
        <p:spPr>
          <a:xfrm>
            <a:off x="1154955" y="599658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Лопатенко В.В.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543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7EECF-64AF-4511-9B34-01339032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277" y="2728735"/>
            <a:ext cx="9404723" cy="140053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42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0E9A9-8361-445A-93EB-84AC18E3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Устройство </a:t>
            </a:r>
            <a:r>
              <a:rPr lang="ru-RU" dirty="0" err="1"/>
              <a:t>мемристора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265324-7EC1-43D6-9A17-FBF2A52AE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Пассивный элемент электрической цепи, сопротивление которого некоторым образом зависит от прошедшего через него заряда</a:t>
            </a:r>
          </a:p>
          <a:p>
            <a:r>
              <a:rPr lang="ru-RU" dirty="0"/>
              <a:t>После отключения напряжения в цепи </a:t>
            </a:r>
            <a:r>
              <a:rPr lang="ru-RU" dirty="0" err="1"/>
              <a:t>мемристор</a:t>
            </a:r>
            <a:r>
              <a:rPr lang="ru-RU" dirty="0"/>
              <a:t> не изменяет свое состояние</a:t>
            </a:r>
          </a:p>
          <a:p>
            <a:r>
              <a:rPr lang="ru-RU" dirty="0"/>
              <a:t>Рассматриваемая сегодня модель </a:t>
            </a:r>
            <a:r>
              <a:rPr lang="ru-RU" dirty="0" err="1"/>
              <a:t>мемристора</a:t>
            </a:r>
            <a:r>
              <a:rPr lang="ru-RU" dirty="0"/>
              <a:t> имеет в своей полупроводниковой основе диоксид титана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17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5B84F5-4955-46E3-BBAB-F7B90F8E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95E862-D56C-4069-BD67-1B0E03F7A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400" dirty="0" err="1"/>
              <a:t>Мемристор</a:t>
            </a:r>
            <a:r>
              <a:rPr lang="ru-RU" sz="2400" dirty="0"/>
              <a:t> имеет динамическое соотношение между током и напряжением, включая память прошлых напряжений или токов. Однако эта зависимость не выражается аналитически и изменяется динамически с течением времени.</a:t>
            </a:r>
          </a:p>
          <a:p>
            <a:r>
              <a:rPr lang="ru-RU" sz="2400" u="sng" dirty="0"/>
              <a:t>Возможное решение</a:t>
            </a:r>
            <a:r>
              <a:rPr lang="ru-RU" sz="2400" dirty="0"/>
              <a:t>: попробуем построить модель, предсказывающую значение тока и напряжения в момент времени </a:t>
            </a:r>
            <a:r>
              <a:rPr lang="en-US" sz="2400" dirty="0"/>
              <a:t>t</a:t>
            </a:r>
            <a:r>
              <a:rPr lang="ru-RU" sz="2400" dirty="0"/>
              <a:t>, на основе алгоритмов машинного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340983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86CE1-DDEA-47CA-B136-CE06AA0F3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градиентного </a:t>
            </a:r>
            <a:r>
              <a:rPr lang="ru-RU" dirty="0" err="1"/>
              <a:t>бустинга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3E566-89BE-4F67-903D-C9475FBA9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Преимущества:</a:t>
            </a:r>
          </a:p>
          <a:p>
            <a:r>
              <a:rPr lang="ru-RU" sz="2800" dirty="0"/>
              <a:t>Нелинейность базовых моделей</a:t>
            </a:r>
          </a:p>
          <a:p>
            <a:r>
              <a:rPr lang="ru-RU" sz="2800" dirty="0"/>
              <a:t>Хороший результат на маленьких наборах данных</a:t>
            </a:r>
          </a:p>
          <a:p>
            <a:r>
              <a:rPr lang="ru-RU" sz="2800" dirty="0"/>
              <a:t>Использование техники </a:t>
            </a:r>
            <a:r>
              <a:rPr lang="ru-RU" sz="2800" dirty="0" err="1"/>
              <a:t>ансамблирования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7701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12770-94C4-4FAE-AA91-11C39C319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Экспериментальные графики до оцифровки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907B1FA8-92FA-43DC-9CBE-2B1447D5C5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38" b="23236"/>
          <a:stretch/>
        </p:blipFill>
        <p:spPr>
          <a:xfrm>
            <a:off x="6274965" y="2601508"/>
            <a:ext cx="4680561" cy="3058283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7952F88-6C3F-4AB3-8EA6-F0C23C812B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71" y="2601507"/>
            <a:ext cx="4448470" cy="305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8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DF18C-B186-4171-A580-4E521366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Оцифрованный график ВАХ</a:t>
            </a:r>
          </a:p>
        </p:txBody>
      </p:sp>
      <p:pic>
        <p:nvPicPr>
          <p:cNvPr id="4" name="Объект 3" descr="C:\Users\18184826\AppData\Local\Microsoft\Windows\INetCache\Content.MSO\39C21D81.tmp">
            <a:extLst>
              <a:ext uri="{FF2B5EF4-FFF2-40B4-BE49-F238E27FC236}">
                <a16:creationId xmlns:a16="http://schemas.microsoft.com/office/drawing/2014/main" id="{29218600-4621-45C2-9531-4EB8F2D4B08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4332" y="1331119"/>
            <a:ext cx="6203336" cy="41957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884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FE9A7-B859-4E53-B312-49849CCAF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62B803-5BEB-49DD-94F9-9434360C6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Параметры модели</a:t>
            </a:r>
          </a:p>
          <a:p>
            <a:pPr lvl="1"/>
            <a:r>
              <a:rPr lang="ru-RU" sz="2000" dirty="0"/>
              <a:t>Количество деревьев – 800</a:t>
            </a:r>
          </a:p>
          <a:p>
            <a:pPr lvl="1"/>
            <a:r>
              <a:rPr lang="ru-RU" sz="2000" dirty="0"/>
              <a:t>Функционал ошибки – среднеквадратичная ошибка</a:t>
            </a:r>
          </a:p>
          <a:p>
            <a:pPr lvl="1"/>
            <a:r>
              <a:rPr lang="ru-RU" sz="2000" dirty="0"/>
              <a:t>Базовый алгоритм – решающее дерево</a:t>
            </a:r>
          </a:p>
          <a:p>
            <a:r>
              <a:rPr lang="ru-RU" sz="2400" dirty="0"/>
              <a:t>Параметры подбирались с помощью алгоритма поиска по сетке с использованием кросс-валидации</a:t>
            </a:r>
          </a:p>
        </p:txBody>
      </p:sp>
    </p:spTree>
    <p:extLst>
      <p:ext uri="{BB962C8B-B14F-4D97-AF65-F5344CB8AC3E}">
        <p14:creationId xmlns:p14="http://schemas.microsoft.com/office/powerpoint/2010/main" val="179005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29EF0-2B24-484B-B5C3-C53DC2550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 построенной модели</a:t>
            </a:r>
          </a:p>
        </p:txBody>
      </p:sp>
      <p:pic>
        <p:nvPicPr>
          <p:cNvPr id="4" name="Рисунок 3" descr="C:\Users\18184826\AppData\Local\Microsoft\Windows\INetCache\Content.MSO\EF113C37.tmp">
            <a:extLst>
              <a:ext uri="{FF2B5EF4-FFF2-40B4-BE49-F238E27FC236}">
                <a16:creationId xmlns:a16="http://schemas.microsoft.com/office/drawing/2014/main" id="{A969C9F2-92D3-447A-A000-6545EF0E9DF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548" y="1173104"/>
            <a:ext cx="6488904" cy="4511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233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4193D9-2483-4645-B8BD-55D82884D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Возможные улучшения модели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F65288-97E7-4B42-B733-9CE18E62B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Больше данных</a:t>
            </a:r>
          </a:p>
          <a:p>
            <a:r>
              <a:rPr lang="ru-RU" sz="2800" dirty="0"/>
              <a:t>Увеличение качества оцифровки</a:t>
            </a:r>
          </a:p>
          <a:p>
            <a:r>
              <a:rPr lang="ru-RU" sz="2800" dirty="0"/>
              <a:t>При наличии большего количества данных можно использовать модели, основанные на нейронных сетях (</a:t>
            </a:r>
            <a:r>
              <a:rPr lang="en-US" sz="2800" dirty="0"/>
              <a:t>LSTM/GRU)</a:t>
            </a:r>
            <a:endParaRPr lang="ru-RU" sz="2800" dirty="0"/>
          </a:p>
          <a:p>
            <a:endParaRPr lang="en-US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28509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TM02836342[[fn=Ион]]</Template>
  <TotalTime>294</TotalTime>
  <Words>200</Words>
  <Application>Microsoft Office PowerPoint</Application>
  <PresentationFormat>Широкоэкранный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Roboto</vt:lpstr>
      <vt:lpstr>Times New Roman</vt:lpstr>
      <vt:lpstr>Wingdings 3</vt:lpstr>
      <vt:lpstr>Ион</vt:lpstr>
      <vt:lpstr>Московский авиационный институт (национальный исследовательский университет) (МАИ)</vt:lpstr>
      <vt:lpstr>Устройство мемристора</vt:lpstr>
      <vt:lpstr>Проблема</vt:lpstr>
      <vt:lpstr>Алгоритм градиентного бустинга</vt:lpstr>
      <vt:lpstr>Экспериментальные графики до оцифровки</vt:lpstr>
      <vt:lpstr>Оцифрованный график ВАХ</vt:lpstr>
      <vt:lpstr>Модель</vt:lpstr>
      <vt:lpstr>Прогноз построенной модели</vt:lpstr>
      <vt:lpstr>Возможные улучшения модели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Lopatenko Valentin</dc:creator>
  <cp:lastModifiedBy>Lopatenko Valentin</cp:lastModifiedBy>
  <cp:revision>6</cp:revision>
  <dcterms:created xsi:type="dcterms:W3CDTF">2020-10-18T13:02:25Z</dcterms:created>
  <dcterms:modified xsi:type="dcterms:W3CDTF">2020-10-19T18:15:57Z</dcterms:modified>
</cp:coreProperties>
</file>