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42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363C46-11B9-421F-A5B2-0B9BE8A7ED43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66F83D-B908-4F75-BF75-76FA8590E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gnidenko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p-minerals.org/vesta/e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70"/>
            <a:ext cx="8053414" cy="14716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Квантово-механическое исследование влияния магнетизации на электронную структуру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Si:P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i="1" baseline="30000" dirty="0" smtClean="0"/>
              <a:t>1</a:t>
            </a:r>
            <a:r>
              <a:rPr lang="ru-RU" sz="1000" i="1" dirty="0" smtClean="0"/>
              <a:t>Тихоокеанский государственный университет, г. Хабаровск</a:t>
            </a:r>
            <a:endParaRPr lang="ru-RU" sz="1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i="1" baseline="30000" dirty="0" smtClean="0"/>
              <a:t>2</a:t>
            </a:r>
            <a:r>
              <a:rPr lang="ru-RU" sz="1000" i="1" dirty="0" smtClean="0"/>
              <a:t>Вычислительный центр ДВО РАН, г. Хабаровск</a:t>
            </a:r>
            <a:endParaRPr lang="ru-RU" sz="1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i="1" baseline="30000" dirty="0" smtClean="0"/>
              <a:t>3</a:t>
            </a:r>
            <a:r>
              <a:rPr lang="ru-RU" sz="1000" i="1" dirty="0" smtClean="0"/>
              <a:t>ФГБУН Институт Материаловедения ХНЦ ДВО РАН, г. Хабаровск</a:t>
            </a:r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3429006"/>
            <a:ext cx="68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>
                <a:solidFill>
                  <a:schemeClr val="tx1">
                    <a:lumMod val="95000"/>
                  </a:schemeClr>
                </a:solidFill>
              </a:rPr>
              <a:t>Гниденко </a:t>
            </a:r>
            <a:r>
              <a:rPr lang="ru-RU" i="1" u="sng" dirty="0" smtClean="0">
                <a:solidFill>
                  <a:schemeClr val="tx1">
                    <a:lumMod val="95000"/>
                  </a:schemeClr>
                </a:solidFill>
              </a:rPr>
              <a:t>А. А.</a:t>
            </a:r>
            <a:r>
              <a:rPr lang="ru-RU" i="1" baseline="30000" dirty="0" smtClean="0">
                <a:solidFill>
                  <a:schemeClr val="tx1">
                    <a:lumMod val="95000"/>
                  </a:schemeClr>
                </a:solidFill>
              </a:rPr>
              <a:t>1,3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, Чибисов А. Н.</a:t>
            </a:r>
            <a:r>
              <a:rPr lang="ru-RU" i="1" baseline="30000" dirty="0" smtClean="0">
                <a:solidFill>
                  <a:schemeClr val="tx1">
                    <a:lumMod val="95000"/>
                  </a:schemeClr>
                </a:solidFill>
              </a:rPr>
              <a:t>1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, Чибисова М. А.</a:t>
            </a:r>
            <a:r>
              <a:rPr lang="ru-RU" i="1" baseline="30000" dirty="0" smtClean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Прохоренко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А. В. </a:t>
            </a:r>
            <a:r>
              <a:rPr lang="ru-RU" i="1" baseline="30000" dirty="0" smtClean="0">
                <a:solidFill>
                  <a:schemeClr val="tx1">
                    <a:lumMod val="95000"/>
                  </a:schemeClr>
                </a:solidFill>
              </a:rPr>
              <a:t>1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786196"/>
            <a:ext cx="1621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hlinkClick r:id="rId2"/>
              </a:rPr>
              <a:t>agnidenko@mail.ru</a:t>
            </a:r>
            <a:endParaRPr lang="ru-RU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65986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II Международная конференция</a:t>
            </a:r>
          </a:p>
          <a:p>
            <a:pPr algn="ctr"/>
            <a:r>
              <a:rPr lang="ru-RU" b="1" i="1" dirty="0" smtClean="0"/>
              <a:t>Математическое моделирование в материаловедении электронных</a:t>
            </a:r>
            <a:endParaRPr lang="en-GB" b="1" i="1" dirty="0" smtClean="0"/>
          </a:p>
          <a:p>
            <a:pPr algn="ctr"/>
            <a:r>
              <a:rPr lang="ru-RU" b="1" i="1" dirty="0" smtClean="0"/>
              <a:t>компонентов</a:t>
            </a:r>
          </a:p>
          <a:p>
            <a:pPr algn="r"/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71420"/>
            <a:ext cx="8153400" cy="742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Зонная структура </a:t>
            </a:r>
            <a:r>
              <a:rPr lang="en-US" sz="2800" b="1" dirty="0" err="1" smtClean="0">
                <a:latin typeface="Calibri" pitchFamily="34" charset="0"/>
              </a:rPr>
              <a:t>Si:P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в случае ограничения атомной намагниченности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4" name="Рисунок 3" descr="BANDS_Si63P_cmNEW_ZO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1108" y="857238"/>
            <a:ext cx="6611486" cy="421482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3675600" y="2444400"/>
            <a:ext cx="7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8334000" y="2444400"/>
            <a:ext cx="115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3643320"/>
          <a:ext cx="3500462" cy="13778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2089"/>
                <a:gridCol w="2148373"/>
              </a:tblGrid>
              <a:tr h="25231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M</a:t>
                      </a:r>
                      <a:r>
                        <a:rPr lang="en-GB" sz="1400" dirty="0" smtClean="0">
                          <a:latin typeface="Calibri" pitchFamily="34" charset="0"/>
                        </a:rPr>
                        <a:t>(P) </a:t>
                      </a:r>
                      <a:r>
                        <a:rPr lang="en-GB" sz="1400" dirty="0" smtClean="0">
                          <a:latin typeface="Calibri" pitchFamily="34" charset="0"/>
                        </a:rPr>
                        <a:t>OZ, </a:t>
                      </a:r>
                      <a:r>
                        <a:rPr lang="en-GB" sz="1400" dirty="0" err="1" smtClean="0">
                          <a:latin typeface="Calibri" pitchFamily="34" charset="0"/>
                        </a:rPr>
                        <a:t>μ</a:t>
                      </a:r>
                      <a:r>
                        <a:rPr lang="en-GB" sz="1400" baseline="-25000" dirty="0" err="1" smtClean="0">
                          <a:latin typeface="Calibri" pitchFamily="34" charset="0"/>
                        </a:rPr>
                        <a:t>B</a:t>
                      </a:r>
                      <a:r>
                        <a:rPr lang="en-GB" sz="1400" dirty="0" smtClean="0">
                          <a:latin typeface="Calibri" pitchFamily="34" charset="0"/>
                        </a:rPr>
                        <a:t>/cell</a:t>
                      </a:r>
                      <a:endParaRPr lang="ru-RU" sz="1400" b="1" dirty="0" smtClean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944" marR="82944" marT="31107" marB="3110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HOMO-LUMO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(</a:t>
                      </a:r>
                      <a:r>
                        <a:rPr lang="el-GR" sz="1400" baseline="0" dirty="0" smtClean="0">
                          <a:latin typeface="Calibri" pitchFamily="34" charset="0"/>
                        </a:rPr>
                        <a:t>Γ</a:t>
                      </a:r>
                      <a:r>
                        <a:rPr lang="ru-RU" sz="1400" baseline="0" dirty="0" smtClean="0">
                          <a:latin typeface="Calibri" pitchFamily="34" charset="0"/>
                        </a:rPr>
                        <a:t>)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, eV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 marL="82944" marR="82944" marT="31107" marB="31107"/>
                </a:tc>
              </a:tr>
              <a:tr h="25231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</a:rPr>
                        <a:t>-0.019</a:t>
                      </a:r>
                      <a:endParaRPr lang="ru-RU" sz="14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944" marR="82944" marT="31107" marB="3110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0.056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 marL="82944" marR="82944" marT="31107" marB="31107"/>
                </a:tc>
              </a:tr>
              <a:tr h="25231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</a:rPr>
                        <a:t>-0.049</a:t>
                      </a:r>
                      <a:endParaRPr lang="ru-RU" sz="14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944" marR="82944" marT="31107" marB="3110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0.064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 marL="82944" marR="82944" marT="31107" marB="31107"/>
                </a:tc>
              </a:tr>
              <a:tr h="25231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</a:rPr>
                        <a:t>-0.080</a:t>
                      </a:r>
                      <a:endParaRPr lang="ru-RU" sz="14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944" marR="82944" marT="31107" marB="3110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0.073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 marL="82944" marR="82944" marT="31107" marB="31107"/>
                </a:tc>
              </a:tr>
              <a:tr h="25231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</a:rPr>
                        <a:t>-0.140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 marL="82944" marR="82944" marT="31107" marB="3110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0.091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 marL="82944" marR="82944" marT="31107" marB="3110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Выводы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8004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Ограничение полной намагниченности, реализованное </a:t>
            </a:r>
            <a:r>
              <a:rPr lang="ru-RU" sz="1600" dirty="0" smtClean="0"/>
              <a:t>в пакетах квантово-механических программ, не подходит для работы с локальным атомным магнитным моментом. Эта процедура приводит к </a:t>
            </a:r>
            <a:r>
              <a:rPr lang="ru-RU" sz="1600" dirty="0" err="1" smtClean="0"/>
              <a:t>со-ориентации</a:t>
            </a:r>
            <a:r>
              <a:rPr lang="ru-RU" sz="1600" dirty="0" smtClean="0"/>
              <a:t> </a:t>
            </a:r>
            <a:r>
              <a:rPr lang="ru-RU" sz="1600" dirty="0" smtClean="0"/>
              <a:t>полной (фиксированной) и атомной намагниченности независимо от начальных условий</a:t>
            </a:r>
            <a:r>
              <a:rPr lang="ru-RU" sz="1600" dirty="0" smtClean="0"/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Ограничение атомной намагниченности </a:t>
            </a:r>
            <a:r>
              <a:rPr lang="ru-RU" sz="1600" dirty="0" smtClean="0"/>
              <a:t>приближает моделирование к реальности, концентрируя намагниченность около атомов </a:t>
            </a:r>
            <a:r>
              <a:rPr lang="ru-RU" sz="1600" dirty="0" smtClean="0"/>
              <a:t>фосфора (существуют вычислительные ограничения на размер рассчитываемой системы, и, как следствие, на концентрацию </a:t>
            </a:r>
            <a:r>
              <a:rPr lang="ru-RU" sz="1600" dirty="0" err="1" smtClean="0"/>
              <a:t>донорных</a:t>
            </a:r>
            <a:r>
              <a:rPr lang="ru-RU" sz="1600" dirty="0" smtClean="0"/>
              <a:t> атомов, расстояние между ними с </a:t>
            </a:r>
            <a:r>
              <a:rPr lang="ru-RU" sz="1600" dirty="0" err="1" smtClean="0"/>
              <a:t>суперъячейке</a:t>
            </a:r>
            <a:r>
              <a:rPr lang="ru-RU" sz="1600" dirty="0" smtClean="0"/>
              <a:t>). </a:t>
            </a:r>
            <a:r>
              <a:rPr lang="ru-RU" sz="1600" dirty="0" smtClean="0"/>
              <a:t>А также </a:t>
            </a:r>
            <a:r>
              <a:rPr lang="ru-RU" sz="1600" smtClean="0"/>
              <a:t>позволяет </a:t>
            </a:r>
            <a:r>
              <a:rPr lang="ru-RU" sz="1600" smtClean="0"/>
              <a:t>определить магнитные </a:t>
            </a:r>
            <a:r>
              <a:rPr lang="ru-RU" sz="1600" dirty="0" smtClean="0"/>
              <a:t>величины (и, в перспективе, ориентацию спина), </a:t>
            </a:r>
            <a:r>
              <a:rPr lang="ru-RU" sz="1600" dirty="0" smtClean="0"/>
              <a:t>оценивая зазор </a:t>
            </a:r>
            <a:r>
              <a:rPr lang="ru-RU" sz="1600" dirty="0" smtClean="0"/>
              <a:t>между </a:t>
            </a:r>
            <a:r>
              <a:rPr lang="ru-RU" sz="1600" dirty="0" err="1" smtClean="0"/>
              <a:t>донорным</a:t>
            </a:r>
            <a:r>
              <a:rPr lang="ru-RU" sz="1600" dirty="0" smtClean="0"/>
              <a:t> уровнем и дном зоны проводимости</a:t>
            </a:r>
            <a:r>
              <a:rPr lang="ru-RU" sz="160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	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Работа 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поддержана в соответствии с Государственным заданием на выполнение 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НИР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 Министерства науки и высшего образования Российской Федерации (проект № 0818-2020-0005). 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При 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выполнении расчетов были использованы ресурсы ЦКП «Центр данных ДВО РАН» (г. Хабаровск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), 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ЦКП «Иркутский суперкомпьютерный центр СО РАН»  (г. Иркутск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ig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98" y="3101993"/>
            <a:ext cx="3814762" cy="200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Планы дальнейших исследований</a:t>
            </a:r>
            <a:endParaRPr lang="ru-RU" sz="2800" b="1" dirty="0"/>
          </a:p>
        </p:txBody>
      </p:sp>
      <p:pic>
        <p:nvPicPr>
          <p:cNvPr id="4" name="Рисунок 12" descr="Fi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90"/>
            <a:ext cx="8643998" cy="226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Введение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00150"/>
            <a:ext cx="8715436" cy="38004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</a:rPr>
              <a:t>Один из перспективных способов создания </a:t>
            </a:r>
            <a:r>
              <a:rPr lang="ru-RU" sz="1600" dirty="0" err="1" smtClean="0">
                <a:latin typeface="Calibri" pitchFamily="34" charset="0"/>
              </a:rPr>
              <a:t>кубитов</a:t>
            </a:r>
            <a:r>
              <a:rPr lang="ru-RU" sz="1600" dirty="0" smtClean="0">
                <a:latin typeface="Calibri" pitchFamily="34" charset="0"/>
              </a:rPr>
              <a:t> - использование одиночных атомов фосфора, </a:t>
            </a:r>
            <a:r>
              <a:rPr lang="ru-RU" sz="1600" dirty="0" err="1" smtClean="0">
                <a:latin typeface="Calibri" pitchFamily="34" charset="0"/>
              </a:rPr>
              <a:t>допированных</a:t>
            </a:r>
            <a:r>
              <a:rPr lang="ru-RU" sz="1600" dirty="0" smtClean="0">
                <a:latin typeface="Calibri" pitchFamily="34" charset="0"/>
              </a:rPr>
              <a:t> в кристаллический кремний.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1998:</a:t>
            </a:r>
            <a:r>
              <a:rPr lang="en-GB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Предложена технологическая схема создания </a:t>
            </a:r>
            <a:r>
              <a:rPr lang="ru-RU" sz="1600" dirty="0" err="1" smtClean="0">
                <a:latin typeface="Calibri" pitchFamily="34" charset="0"/>
              </a:rPr>
              <a:t>кубитов</a:t>
            </a:r>
            <a:r>
              <a:rPr lang="ru-RU" sz="1600" dirty="0" smtClean="0">
                <a:latin typeface="Calibri" pitchFamily="34" charset="0"/>
              </a:rPr>
              <a:t> на основе </a:t>
            </a:r>
            <a:r>
              <a:rPr lang="ru-RU" sz="1600" dirty="0" err="1" smtClean="0">
                <a:latin typeface="Calibri" pitchFamily="34" charset="0"/>
              </a:rPr>
              <a:t>Si:P</a:t>
            </a:r>
            <a:r>
              <a:rPr lang="ru-RU" sz="1600" dirty="0" smtClean="0">
                <a:latin typeface="Calibri" pitchFamily="34" charset="0"/>
              </a:rPr>
              <a:t>.</a:t>
            </a:r>
            <a:r>
              <a:rPr lang="en-GB" sz="1600" dirty="0" smtClean="0">
                <a:latin typeface="Calibri" pitchFamily="34" charset="0"/>
              </a:rPr>
              <a:t>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/</a:t>
            </a:r>
            <a:r>
              <a:rPr lang="en-US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Kane B.E. A silicon-based nuclear spin quantum computer. Nature, 1998. Vol.393, pp.133-137.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/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</a:rPr>
              <a:t>высокое время когерентности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</a:rPr>
              <a:t>совместимость с текущей кремниевой технологией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2010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GB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экспериментально была показана возможность считывания ориентации спина электрона.</a:t>
            </a:r>
            <a:r>
              <a:rPr lang="en-GB" sz="1600" dirty="0" smtClean="0">
                <a:latin typeface="Calibri" pitchFamily="34" charset="0"/>
              </a:rPr>
              <a:t>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/</a:t>
            </a:r>
            <a:r>
              <a:rPr lang="en-US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spc="-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Morello</a:t>
            </a:r>
            <a:r>
              <a:rPr lang="en-US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A. et al. Single-shot readout of an electron spin in silicon. Nature, 2010, Vol.467, pp.687-691.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/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2015: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показана возможность отобразить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электрон-обменное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взаимодействие с помощью простых измерений переноса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/</a:t>
            </a:r>
            <a:r>
              <a:rPr lang="en-GB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S.K. Gorman, M.A. Broome, W.J. Baker, M.Y. </a:t>
            </a:r>
            <a:r>
              <a:rPr lang="en-GB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Simmons. </a:t>
            </a:r>
            <a:r>
              <a:rPr lang="en-GB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Impact of nuclear spin dynamics on electron</a:t>
            </a:r>
            <a:r>
              <a:rPr lang="ru-RU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GB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transport through donors. Phys. Rev. B </a:t>
            </a:r>
            <a:r>
              <a:rPr lang="en-GB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2015. Vol.92, P.125413</a:t>
            </a:r>
            <a:r>
              <a:rPr lang="en-GB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/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Настоящее время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исследователи пытаются достичь контролируемое перекрывание волновых функций для высокой точности считывания спинов на каждом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кубите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Для управления спиновыми состояниями используют электрическое и магнитное поля.</a:t>
            </a: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Методы исследования, параметры расчетов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00150"/>
            <a:ext cx="8572560" cy="33718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</a:rPr>
              <a:t>пакет </a:t>
            </a:r>
            <a:r>
              <a:rPr lang="ru-RU" sz="1600" dirty="0" smtClean="0">
                <a:latin typeface="Calibri" pitchFamily="34" charset="0"/>
              </a:rPr>
              <a:t>программ </a:t>
            </a:r>
            <a:r>
              <a:rPr lang="ru-RU" sz="1600" dirty="0" err="1" smtClean="0">
                <a:solidFill>
                  <a:srgbClr val="FF0000"/>
                </a:solidFill>
                <a:latin typeface="Calibri" pitchFamily="34" charset="0"/>
              </a:rPr>
              <a:t>Quantum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ESPRESSO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/</a:t>
            </a:r>
            <a:r>
              <a:rPr lang="en-US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P. </a:t>
            </a:r>
            <a:r>
              <a:rPr lang="en-US" sz="1400" spc="-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Giannozzi</a:t>
            </a:r>
            <a:r>
              <a:rPr lang="en-US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P. et al. Advanced capabilities for materials </a:t>
            </a:r>
            <a:r>
              <a:rPr lang="en-US" sz="1400" spc="-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modelling</a:t>
            </a:r>
            <a:r>
              <a:rPr lang="en-US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with Quantum ESPRESSO</a:t>
            </a:r>
            <a:r>
              <a:rPr lang="en-US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J. </a:t>
            </a:r>
            <a:r>
              <a:rPr lang="en-US" sz="1400" spc="-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Phys.:Condens</a:t>
            </a:r>
            <a:r>
              <a:rPr lang="en-US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 Matter., 2017, Vol. 29, P. 465901</a:t>
            </a:r>
            <a:r>
              <a:rPr lang="en-US" sz="1400" spc="-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/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</a:rPr>
              <a:t>теория </a:t>
            </a:r>
            <a:r>
              <a:rPr lang="ru-RU" sz="1600" dirty="0" smtClean="0">
                <a:latin typeface="Calibri" pitchFamily="34" charset="0"/>
              </a:rPr>
              <a:t>функционала </a:t>
            </a:r>
            <a:r>
              <a:rPr lang="ru-RU" sz="1600" dirty="0" smtClean="0">
                <a:latin typeface="Calibri" pitchFamily="34" charset="0"/>
              </a:rPr>
              <a:t>плотности (</a:t>
            </a:r>
            <a:r>
              <a:rPr lang="en-US" sz="1600" dirty="0" smtClean="0">
                <a:latin typeface="Calibri" pitchFamily="34" charset="0"/>
              </a:rPr>
              <a:t>DFT</a:t>
            </a:r>
            <a:r>
              <a:rPr lang="ru-RU" sz="1600" dirty="0" smtClean="0">
                <a:latin typeface="Calibri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</a:rPr>
              <a:t>м</a:t>
            </a:r>
            <a:r>
              <a:rPr lang="ru-RU" sz="1600" dirty="0" smtClean="0">
                <a:latin typeface="Calibri" pitchFamily="34" charset="0"/>
              </a:rPr>
              <a:t>етод </a:t>
            </a:r>
            <a:r>
              <a:rPr lang="ru-RU" sz="1600" dirty="0" err="1" smtClean="0">
                <a:latin typeface="Calibri" pitchFamily="34" charset="0"/>
              </a:rPr>
              <a:t>псевдопотенциала</a:t>
            </a:r>
            <a:endParaRPr lang="ru-RU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</a:rPr>
              <a:t>обменно-корреляционное взаимодействие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-</a:t>
            </a:r>
            <a:r>
              <a:rPr lang="ru-RU" sz="1600" dirty="0" smtClean="0">
                <a:latin typeface="Calibri" pitchFamily="34" charset="0"/>
              </a:rPr>
              <a:t> приближении </a:t>
            </a:r>
            <a:r>
              <a:rPr lang="ru-RU" sz="1600" dirty="0" smtClean="0">
                <a:latin typeface="Calibri" pitchFamily="34" charset="0"/>
              </a:rPr>
              <a:t>обобщенных </a:t>
            </a:r>
            <a:r>
              <a:rPr lang="ru-RU" sz="1600" dirty="0" smtClean="0">
                <a:latin typeface="Calibri" pitchFamily="34" charset="0"/>
              </a:rPr>
              <a:t>градиентов</a:t>
            </a:r>
            <a:r>
              <a:rPr lang="en-US" sz="1600" dirty="0" smtClean="0">
                <a:latin typeface="Calibri" pitchFamily="34" charset="0"/>
              </a:rPr>
              <a:t> (GGA[PBE])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</a:rPr>
              <a:t>энергия обрезания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-</a:t>
            </a:r>
            <a:r>
              <a:rPr lang="ru-RU" sz="1600" dirty="0" smtClean="0">
                <a:latin typeface="Calibri" pitchFamily="34" charset="0"/>
              </a:rPr>
              <a:t> 35 </a:t>
            </a:r>
            <a:r>
              <a:rPr lang="en-GB" sz="1600" dirty="0" err="1" smtClean="0">
                <a:latin typeface="Calibri" pitchFamily="34" charset="0"/>
              </a:rPr>
              <a:t>Ry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(</a:t>
            </a:r>
            <a:r>
              <a:rPr lang="en-US" sz="1600" dirty="0" smtClean="0">
                <a:latin typeface="Calibri" pitchFamily="34" charset="0"/>
              </a:rPr>
              <a:t>~ </a:t>
            </a:r>
            <a:r>
              <a:rPr lang="ru-RU" sz="1600" dirty="0" smtClean="0">
                <a:latin typeface="Calibri" pitchFamily="34" charset="0"/>
              </a:rPr>
              <a:t>476 </a:t>
            </a:r>
            <a:r>
              <a:rPr lang="ru-RU" sz="1600" dirty="0" smtClean="0">
                <a:latin typeface="Calibri" pitchFamily="34" charset="0"/>
              </a:rPr>
              <a:t>эВ</a:t>
            </a:r>
            <a:r>
              <a:rPr lang="ru-RU" sz="1600" dirty="0" smtClean="0">
                <a:latin typeface="Calibri" pitchFamily="34" charset="0"/>
              </a:rPr>
              <a:t>)</a:t>
            </a: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</a:rPr>
              <a:t>k-точки</a:t>
            </a:r>
            <a:r>
              <a:rPr lang="en-US" sz="1600" dirty="0" smtClean="0">
                <a:latin typeface="Calibri" pitchFamily="34" charset="0"/>
              </a:rPr>
              <a:t> -</a:t>
            </a:r>
            <a:r>
              <a:rPr lang="ru-RU" sz="1600" dirty="0" smtClean="0">
                <a:latin typeface="Calibri" pitchFamily="34" charset="0"/>
              </a:rPr>
              <a:t> однородная </a:t>
            </a:r>
            <a:r>
              <a:rPr lang="ru-RU" sz="1600" dirty="0" smtClean="0">
                <a:latin typeface="Calibri" pitchFamily="34" charset="0"/>
              </a:rPr>
              <a:t>сетка </a:t>
            </a:r>
            <a:r>
              <a:rPr lang="ru-RU" sz="1600" dirty="0" smtClean="0">
                <a:latin typeface="Calibri" pitchFamily="34" charset="0"/>
              </a:rPr>
              <a:t>3×3×3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600" dirty="0" err="1" smtClean="0">
                <a:latin typeface="Calibri" pitchFamily="34" charset="0"/>
              </a:rPr>
              <a:t>п</a:t>
            </a:r>
            <a:r>
              <a:rPr lang="ru-RU" sz="1600" dirty="0" err="1" smtClean="0">
                <a:latin typeface="Calibri" pitchFamily="34" charset="0"/>
              </a:rPr>
              <a:t>севдопотенциалы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для кремния и фосфора были </a:t>
            </a:r>
            <a:r>
              <a:rPr lang="ru-RU" sz="1600" dirty="0" smtClean="0">
                <a:latin typeface="Calibri" pitchFamily="34" charset="0"/>
              </a:rPr>
              <a:t>из </a:t>
            </a:r>
            <a:r>
              <a:rPr lang="ru-RU" sz="1600" dirty="0" smtClean="0">
                <a:latin typeface="Calibri" pitchFamily="34" charset="0"/>
              </a:rPr>
              <a:t>библиотеки программы </a:t>
            </a:r>
            <a:r>
              <a:rPr lang="ru-RU" sz="1600" dirty="0" err="1" smtClean="0">
                <a:latin typeface="Calibri" pitchFamily="34" charset="0"/>
              </a:rPr>
              <a:t>Quantum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ESPRESSO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600" dirty="0" smtClean="0">
                <a:latin typeface="Calibri" pitchFamily="34" charset="0"/>
              </a:rPr>
              <a:t>кристаллическая решетка кремния</a:t>
            </a:r>
            <a:r>
              <a:rPr lang="en-US" sz="1600" dirty="0" smtClean="0">
                <a:latin typeface="Calibri" pitchFamily="34" charset="0"/>
              </a:rPr>
              <a:t> -</a:t>
            </a:r>
            <a:r>
              <a:rPr lang="ru-RU" sz="1600" dirty="0" smtClean="0">
                <a:latin typeface="Calibri" pitchFamily="34" charset="0"/>
              </a:rPr>
              <a:t> кубическая </a:t>
            </a:r>
            <a:r>
              <a:rPr lang="ru-RU" sz="1600" dirty="0" err="1" smtClean="0">
                <a:latin typeface="Calibri" pitchFamily="34" charset="0"/>
              </a:rPr>
              <a:t>суперъячейка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из 64-х </a:t>
            </a:r>
            <a:r>
              <a:rPr lang="ru-RU" sz="1600" dirty="0" smtClean="0">
                <a:latin typeface="Calibri" pitchFamily="34" charset="0"/>
              </a:rPr>
              <a:t>атомов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600" dirty="0" err="1" smtClean="0">
                <a:latin typeface="Calibri" pitchFamily="34" charset="0"/>
              </a:rPr>
              <a:t>Si:P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- </a:t>
            </a:r>
            <a:r>
              <a:rPr lang="ru-RU" sz="1600" dirty="0" smtClean="0">
                <a:latin typeface="Calibri" pitchFamily="34" charset="0"/>
              </a:rPr>
              <a:t>замещение центрального атома кремния </a:t>
            </a:r>
            <a:r>
              <a:rPr lang="ru-RU" sz="1600" dirty="0" smtClean="0">
                <a:latin typeface="Calibri" pitchFamily="34" charset="0"/>
              </a:rPr>
              <a:t>атомом фосфора.</a:t>
            </a: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NDS_Si64_Si63P_with-without_mag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8000" y="396000"/>
            <a:ext cx="6077463" cy="46962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71420"/>
            <a:ext cx="8153400" cy="4714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Зонная структура </a:t>
            </a:r>
            <a:r>
              <a:rPr lang="en-US" sz="2800" b="1" dirty="0" smtClean="0">
                <a:latin typeface="Calibri" pitchFamily="34" charset="0"/>
              </a:rPr>
              <a:t>Si </a:t>
            </a:r>
            <a:r>
              <a:rPr lang="ru-RU" sz="2800" b="1" dirty="0" smtClean="0">
                <a:latin typeface="Calibri" pitchFamily="34" charset="0"/>
              </a:rPr>
              <a:t>и </a:t>
            </a:r>
            <a:r>
              <a:rPr lang="en-US" sz="2800" b="1" dirty="0" err="1" smtClean="0">
                <a:latin typeface="Calibri" pitchFamily="34" charset="0"/>
              </a:rPr>
              <a:t>Si:P</a:t>
            </a:r>
            <a:endParaRPr lang="ru-RU" sz="2800" b="1" dirty="0">
              <a:latin typeface="Calibri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14282" y="814918"/>
            <a:ext cx="5472000" cy="4104000"/>
            <a:chOff x="214282" y="814918"/>
            <a:chExt cx="5472000" cy="4104000"/>
          </a:xfrm>
        </p:grpSpPr>
        <p:pic>
          <p:nvPicPr>
            <p:cNvPr id="1027" name="Picture 3" descr="C:\anton\collection\МММЭК-2020\fcc_sc_ban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814918"/>
              <a:ext cx="5472000" cy="4104000"/>
            </a:xfrm>
            <a:prstGeom prst="rect">
              <a:avLst/>
            </a:prstGeom>
            <a:noFill/>
          </p:spPr>
        </p:pic>
        <p:grpSp>
          <p:nvGrpSpPr>
            <p:cNvPr id="17" name="Группа 16"/>
            <p:cNvGrpSpPr/>
            <p:nvPr/>
          </p:nvGrpSpPr>
          <p:grpSpPr>
            <a:xfrm>
              <a:off x="3960000" y="2116800"/>
              <a:ext cx="540000" cy="100800"/>
              <a:chOff x="3960000" y="2121194"/>
              <a:chExt cx="540000" cy="100800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960000" y="2203200"/>
                <a:ext cx="540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960000" y="2134800"/>
                <a:ext cx="540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rot="5400000">
                <a:off x="4176000" y="2170800"/>
                <a:ext cx="100800" cy="1588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headEnd type="stealth"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/>
            <p:cNvGrpSpPr/>
            <p:nvPr/>
          </p:nvGrpSpPr>
          <p:grpSpPr>
            <a:xfrm>
              <a:off x="642910" y="2116800"/>
              <a:ext cx="540000" cy="100800"/>
              <a:chOff x="3960000" y="2121194"/>
              <a:chExt cx="540000" cy="100800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960000" y="2203200"/>
                <a:ext cx="540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960000" y="2134800"/>
                <a:ext cx="540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 rot="5400000">
                <a:off x="4176000" y="2170800"/>
                <a:ext cx="100800" cy="1588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headEnd type="stealth"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Овал 21"/>
            <p:cNvSpPr/>
            <p:nvPr/>
          </p:nvSpPr>
          <p:spPr>
            <a:xfrm>
              <a:off x="1897200" y="4298400"/>
              <a:ext cx="214314" cy="214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656800" y="4298400"/>
              <a:ext cx="214314" cy="214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61600" y="4298400"/>
              <a:ext cx="214314" cy="214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NDS_Si64_Si63P_with-without_mag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8000" y="396000"/>
            <a:ext cx="6077463" cy="46962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71420"/>
            <a:ext cx="8153400" cy="4714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Зонная структура </a:t>
            </a:r>
            <a:r>
              <a:rPr lang="en-US" sz="2800" b="1" dirty="0" smtClean="0">
                <a:latin typeface="Calibri" pitchFamily="34" charset="0"/>
              </a:rPr>
              <a:t>Si </a:t>
            </a:r>
            <a:r>
              <a:rPr lang="ru-RU" sz="2800" b="1" dirty="0" smtClean="0">
                <a:latin typeface="Calibri" pitchFamily="34" charset="0"/>
              </a:rPr>
              <a:t>и </a:t>
            </a:r>
            <a:r>
              <a:rPr lang="en-US" sz="2800" b="1" dirty="0" err="1" smtClean="0">
                <a:latin typeface="Calibri" pitchFamily="34" charset="0"/>
              </a:rPr>
              <a:t>Si:P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1643056"/>
            <a:ext cx="651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LUMO</a:t>
            </a:r>
            <a:endParaRPr lang="ru-RU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2263973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HOMO</a:t>
            </a:r>
            <a:endParaRPr lang="ru-RU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4428000" y="2224800"/>
            <a:ext cx="612000" cy="1588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89755" y="2059542"/>
            <a:ext cx="116570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~ 0.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эВ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2059542"/>
            <a:ext cx="116570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~ 0.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эВ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2" name="Прямая со стрелкой 11"/>
          <p:cNvCxnSpPr>
            <a:stCxn id="10" idx="0"/>
          </p:cNvCxnSpPr>
          <p:nvPr/>
        </p:nvCxnSpPr>
        <p:spPr>
          <a:xfrm rot="5400000" flipH="1" flipV="1">
            <a:off x="7941331" y="1785535"/>
            <a:ext cx="130734" cy="417280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63P.nc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08000" y="432000"/>
            <a:ext cx="4484318" cy="468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5429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Распределение намагниченности в </a:t>
            </a:r>
            <a:r>
              <a:rPr lang="en-US" sz="2800" b="1" dirty="0" err="1" smtClean="0">
                <a:latin typeface="Calibri" pitchFamily="34" charset="0"/>
              </a:rPr>
              <a:t>Si:P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96398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600" dirty="0" smtClean="0">
                <a:latin typeface="Calibri" pitchFamily="34" charset="0"/>
              </a:rPr>
              <a:t>  Намагниченность </a:t>
            </a:r>
            <a:r>
              <a:rPr lang="en-US" sz="1600" dirty="0" smtClean="0">
                <a:latin typeface="Calibri" pitchFamily="34" charset="0"/>
              </a:rPr>
              <a:t>- </a:t>
            </a:r>
            <a:r>
              <a:rPr lang="ru-RU" sz="1600" dirty="0" smtClean="0">
                <a:latin typeface="Calibri" pitchFamily="34" charset="0"/>
              </a:rPr>
              <a:t>разность </a:t>
            </a:r>
            <a:r>
              <a:rPr lang="ru-RU" sz="1600" dirty="0" smtClean="0">
                <a:latin typeface="Calibri" pitchFamily="34" charset="0"/>
              </a:rPr>
              <a:t>электронных </a:t>
            </a:r>
            <a:r>
              <a:rPr lang="ru-RU" sz="1600" dirty="0" smtClean="0">
                <a:latin typeface="Calibri" pitchFamily="34" charset="0"/>
              </a:rPr>
              <a:t>плотностей</a:t>
            </a:r>
            <a:r>
              <a:rPr lang="en-US" sz="1600" dirty="0" smtClean="0">
                <a:latin typeface="Calibri" pitchFamily="34" charset="0"/>
              </a:rPr>
              <a:t> (</a:t>
            </a:r>
            <a:r>
              <a:rPr lang="en-US" sz="1600" i="1" dirty="0" smtClean="0">
                <a:latin typeface="Calibri" pitchFamily="34" charset="0"/>
              </a:rPr>
              <a:t>n</a:t>
            </a:r>
            <a:r>
              <a:rPr lang="en-US" sz="1600" baseline="-25000" dirty="0" smtClean="0">
                <a:latin typeface="Calibri" pitchFamily="34" charset="0"/>
              </a:rPr>
              <a:t>↑ </a:t>
            </a:r>
            <a:r>
              <a:rPr lang="en-US" sz="1600" dirty="0" smtClean="0">
                <a:latin typeface="Calibri" pitchFamily="34" charset="0"/>
              </a:rPr>
              <a:t>- </a:t>
            </a:r>
            <a:r>
              <a:rPr lang="en-US" sz="1600" i="1" dirty="0" smtClean="0">
                <a:latin typeface="Calibri" pitchFamily="34" charset="0"/>
              </a:rPr>
              <a:t>n</a:t>
            </a:r>
            <a:r>
              <a:rPr lang="en-US" sz="1600" baseline="-25000" dirty="0" smtClean="0">
                <a:latin typeface="Calibri" pitchFamily="34" charset="0"/>
              </a:rPr>
              <a:t>↓</a:t>
            </a:r>
            <a:r>
              <a:rPr lang="en-US" sz="1600" dirty="0" smtClean="0">
                <a:latin typeface="Calibri" pitchFamily="34" charset="0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ru-RU" sz="1600" dirty="0" smtClean="0">
                <a:latin typeface="Calibri" pitchFamily="34" charset="0"/>
              </a:rPr>
              <a:t>  Полная намагниченность</a:t>
            </a:r>
            <a:r>
              <a:rPr lang="en-US" sz="1600" dirty="0" smtClean="0">
                <a:latin typeface="Calibri" pitchFamily="34" charset="0"/>
              </a:rPr>
              <a:t>: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en-US" sz="1600" i="1" dirty="0" err="1" smtClean="0">
                <a:latin typeface="Calibri" pitchFamily="34" charset="0"/>
              </a:rPr>
              <a:t>M</a:t>
            </a:r>
            <a:r>
              <a:rPr lang="en-US" sz="1600" i="1" baseline="-25000" dirty="0" err="1" smtClean="0">
                <a:latin typeface="Calibri" pitchFamily="34" charset="0"/>
              </a:rPr>
              <a:t>tot</a:t>
            </a:r>
            <a:r>
              <a:rPr lang="en-US" sz="1600" i="1" dirty="0" smtClean="0">
                <a:latin typeface="Calibri" pitchFamily="34" charset="0"/>
              </a:rPr>
              <a:t> = ∫</a:t>
            </a:r>
            <a:r>
              <a:rPr lang="en-US" sz="1600" i="1" baseline="-25000" dirty="0" smtClean="0">
                <a:latin typeface="Calibri" pitchFamily="34" charset="0"/>
              </a:rPr>
              <a:t>cell</a:t>
            </a:r>
            <a:r>
              <a:rPr lang="en-US" sz="1600" i="1" dirty="0" smtClean="0">
                <a:latin typeface="Calibri" pitchFamily="34" charset="0"/>
              </a:rPr>
              <a:t>(n</a:t>
            </a:r>
            <a:r>
              <a:rPr lang="en-US" sz="1600" i="1" baseline="-25000" dirty="0" smtClean="0">
                <a:latin typeface="Calibri" pitchFamily="34" charset="0"/>
              </a:rPr>
              <a:t>↑ </a:t>
            </a:r>
            <a:r>
              <a:rPr lang="en-US" sz="1600" i="1" dirty="0" smtClean="0">
                <a:latin typeface="Calibri" pitchFamily="34" charset="0"/>
              </a:rPr>
              <a:t>- n</a:t>
            </a:r>
            <a:r>
              <a:rPr lang="en-US" sz="1600" i="1" baseline="-25000" dirty="0" smtClean="0">
                <a:latin typeface="Calibri" pitchFamily="34" charset="0"/>
              </a:rPr>
              <a:t>↓</a:t>
            </a:r>
            <a:r>
              <a:rPr lang="en-US" sz="1600" i="1" dirty="0" smtClean="0">
                <a:latin typeface="Calibri" pitchFamily="34" charset="0"/>
              </a:rPr>
              <a:t>)d</a:t>
            </a:r>
            <a:r>
              <a:rPr lang="en-US" sz="1600" i="1" baseline="30000" dirty="0" smtClean="0">
                <a:latin typeface="Calibri" pitchFamily="34" charset="0"/>
              </a:rPr>
              <a:t>3</a:t>
            </a:r>
            <a:r>
              <a:rPr lang="en-US" sz="1600" i="1" dirty="0" smtClean="0">
                <a:latin typeface="Calibri" pitchFamily="34" charset="0"/>
              </a:rPr>
              <a:t>r</a:t>
            </a:r>
            <a:endParaRPr lang="en-US" sz="1600" i="1" baseline="-25000" dirty="0" smtClean="0"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ru-RU" sz="1600" dirty="0" smtClean="0">
                <a:latin typeface="Calibri" pitchFamily="34" charset="0"/>
              </a:rPr>
              <a:t>  Полная намагниченность </a:t>
            </a:r>
            <a:r>
              <a:rPr lang="ru-RU" sz="1600" dirty="0" smtClean="0">
                <a:latin typeface="Calibri" pitchFamily="34" charset="0"/>
              </a:rPr>
              <a:t>в </a:t>
            </a:r>
            <a:r>
              <a:rPr lang="ru-RU" sz="1600" dirty="0" err="1" smtClean="0">
                <a:latin typeface="Calibri" pitchFamily="34" charset="0"/>
              </a:rPr>
              <a:t>Si:P</a:t>
            </a:r>
            <a:r>
              <a:rPr lang="ru-RU" sz="1600" dirty="0" smtClean="0">
                <a:latin typeface="Calibri" pitchFamily="34" charset="0"/>
              </a:rPr>
              <a:t> за </a:t>
            </a:r>
            <a:r>
              <a:rPr lang="ru-RU" sz="1600" dirty="0" smtClean="0">
                <a:latin typeface="Calibri" pitchFamily="34" charset="0"/>
              </a:rPr>
              <a:t>счет </a:t>
            </a:r>
            <a:r>
              <a:rPr lang="ru-RU" sz="1600" dirty="0" err="1" smtClean="0">
                <a:latin typeface="Calibri" pitchFamily="34" charset="0"/>
              </a:rPr>
              <a:t>неспаренного</a:t>
            </a:r>
            <a:r>
              <a:rPr lang="ru-RU" sz="1600" dirty="0" smtClean="0">
                <a:latin typeface="Calibri" pitchFamily="34" charset="0"/>
              </a:rPr>
              <a:t> электрона </a:t>
            </a:r>
            <a:r>
              <a:rPr lang="en-US" sz="1600" dirty="0" smtClean="0">
                <a:latin typeface="Calibri" pitchFamily="34" charset="0"/>
              </a:rPr>
              <a:t>P</a:t>
            </a:r>
            <a:r>
              <a:rPr lang="ru-RU" sz="1600" dirty="0" smtClean="0">
                <a:latin typeface="Calibri" pitchFamily="34" charset="0"/>
              </a:rPr>
              <a:t>.</a:t>
            </a:r>
            <a:r>
              <a:rPr lang="en-US" sz="1600" dirty="0" smtClean="0">
                <a:latin typeface="Calibri" pitchFamily="34" charset="0"/>
              </a:rPr>
              <a:t> (</a:t>
            </a:r>
            <a:r>
              <a:rPr lang="ru-RU" sz="1600" dirty="0" smtClean="0">
                <a:latin typeface="Calibri" pitchFamily="34" charset="0"/>
              </a:rPr>
              <a:t>1 </a:t>
            </a:r>
            <a:r>
              <a:rPr lang="ru-RU" sz="1600" dirty="0" err="1" smtClean="0">
                <a:latin typeface="Calibri" pitchFamily="34" charset="0"/>
              </a:rPr>
              <a:t>μB</a:t>
            </a:r>
            <a:r>
              <a:rPr lang="ru-RU" sz="1600" dirty="0" smtClean="0">
                <a:latin typeface="Calibri" pitchFamily="34" charset="0"/>
              </a:rPr>
              <a:t>/</a:t>
            </a:r>
            <a:r>
              <a:rPr lang="ru-RU" sz="1600" dirty="0" err="1" smtClean="0">
                <a:latin typeface="Calibri" pitchFamily="34" charset="0"/>
              </a:rPr>
              <a:t>cell</a:t>
            </a:r>
            <a:r>
              <a:rPr lang="en-US" sz="1600" dirty="0" smtClean="0">
                <a:latin typeface="Calibri" pitchFamily="34" charset="0"/>
              </a:rPr>
              <a:t>)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</a:rPr>
              <a:t>Для Si63P</a:t>
            </a:r>
            <a:r>
              <a:rPr lang="en-US" sz="1600" dirty="0" smtClean="0">
                <a:latin typeface="Calibri" pitchFamily="34" charset="0"/>
              </a:rPr>
              <a:t>:</a:t>
            </a:r>
            <a:endParaRPr lang="ru-RU" sz="1600" dirty="0" smtClean="0"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ru-RU" sz="1600" dirty="0" smtClean="0">
                <a:latin typeface="Calibri" pitchFamily="34" charset="0"/>
              </a:rPr>
              <a:t>  0.019 </a:t>
            </a:r>
            <a:r>
              <a:rPr lang="ru-RU" sz="1600" dirty="0" err="1" smtClean="0">
                <a:latin typeface="Calibri" pitchFamily="34" charset="0"/>
              </a:rPr>
              <a:t>μB</a:t>
            </a:r>
            <a:r>
              <a:rPr lang="ru-RU" sz="1600" dirty="0" smtClean="0">
                <a:latin typeface="Calibri" pitchFamily="34" charset="0"/>
              </a:rPr>
              <a:t>/</a:t>
            </a:r>
            <a:r>
              <a:rPr lang="ru-RU" sz="1600" dirty="0" err="1" smtClean="0">
                <a:latin typeface="Calibri" pitchFamily="34" charset="0"/>
              </a:rPr>
              <a:t>cell</a:t>
            </a:r>
            <a:r>
              <a:rPr lang="ru-RU" sz="1600" dirty="0" smtClean="0">
                <a:latin typeface="Calibri" pitchFamily="34" charset="0"/>
              </a:rPr>
              <a:t> на атоме </a:t>
            </a:r>
            <a:r>
              <a:rPr lang="ru-RU" sz="1600" dirty="0" smtClean="0">
                <a:latin typeface="Calibri" pitchFamily="34" charset="0"/>
              </a:rPr>
              <a:t>фосфора</a:t>
            </a:r>
          </a:p>
          <a:p>
            <a:pPr>
              <a:buBlip>
                <a:blip r:embed="rId3"/>
              </a:buBlip>
            </a:pPr>
            <a:r>
              <a:rPr lang="ru-RU" sz="1600" dirty="0" smtClean="0">
                <a:latin typeface="Calibri" pitchFamily="34" charset="0"/>
              </a:rPr>
              <a:t>  0.010 </a:t>
            </a:r>
            <a:r>
              <a:rPr lang="ru-RU" sz="1600" dirty="0" err="1" smtClean="0">
                <a:latin typeface="Calibri" pitchFamily="34" charset="0"/>
              </a:rPr>
              <a:t>μB</a:t>
            </a:r>
            <a:r>
              <a:rPr lang="ru-RU" sz="1600" dirty="0" smtClean="0">
                <a:latin typeface="Calibri" pitchFamily="34" charset="0"/>
              </a:rPr>
              <a:t>/</a:t>
            </a:r>
            <a:r>
              <a:rPr lang="ru-RU" sz="1600" dirty="0" err="1" smtClean="0">
                <a:latin typeface="Calibri" pitchFamily="34" charset="0"/>
              </a:rPr>
              <a:t>cell</a:t>
            </a:r>
            <a:r>
              <a:rPr lang="ru-RU" sz="1600" dirty="0" smtClean="0">
                <a:latin typeface="Calibri" pitchFamily="34" charset="0"/>
              </a:rPr>
              <a:t> на 4-х соседних кремниевых </a:t>
            </a:r>
            <a:r>
              <a:rPr lang="ru-RU" sz="1600" dirty="0" smtClean="0">
                <a:latin typeface="Calibri" pitchFamily="34" charset="0"/>
              </a:rPr>
              <a:t>атомах</a:t>
            </a:r>
          </a:p>
          <a:p>
            <a:pPr>
              <a:buBlip>
                <a:blip r:embed="rId3"/>
              </a:buBlip>
            </a:pPr>
            <a:r>
              <a:rPr lang="ru-RU" sz="1600" dirty="0" smtClean="0">
                <a:latin typeface="Calibri" pitchFamily="34" charset="0"/>
              </a:rPr>
              <a:t>  0.002-0.007 </a:t>
            </a:r>
            <a:r>
              <a:rPr lang="ru-RU" sz="1600" dirty="0" err="1" smtClean="0">
                <a:latin typeface="Calibri" pitchFamily="34" charset="0"/>
              </a:rPr>
              <a:t>μB</a:t>
            </a:r>
            <a:r>
              <a:rPr lang="ru-RU" sz="1600" dirty="0" smtClean="0">
                <a:latin typeface="Calibri" pitchFamily="34" charset="0"/>
              </a:rPr>
              <a:t>/</a:t>
            </a:r>
            <a:r>
              <a:rPr lang="ru-RU" sz="1600" dirty="0" err="1" smtClean="0">
                <a:latin typeface="Calibri" pitchFamily="34" charset="0"/>
              </a:rPr>
              <a:t>cell</a:t>
            </a:r>
            <a:r>
              <a:rPr lang="ru-RU" sz="1600" dirty="0" smtClean="0">
                <a:latin typeface="Calibri" pitchFamily="34" charset="0"/>
              </a:rPr>
              <a:t> - на </a:t>
            </a:r>
            <a:r>
              <a:rPr lang="ru-RU" sz="1600" dirty="0" smtClean="0">
                <a:latin typeface="Calibri" pitchFamily="34" charset="0"/>
              </a:rPr>
              <a:t>остальных </a:t>
            </a:r>
            <a:r>
              <a:rPr lang="ru-RU" sz="1600" dirty="0" smtClean="0">
                <a:latin typeface="Calibri" pitchFamily="34" charset="0"/>
              </a:rPr>
              <a:t>атомах кремния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902529"/>
            <a:ext cx="3286148" cy="1169551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VESTA</a:t>
            </a:r>
            <a:r>
              <a:rPr lang="en-US" sz="1400" b="1" dirty="0" smtClean="0">
                <a:latin typeface="Calibri" pitchFamily="34" charset="0"/>
              </a:rPr>
              <a:t> (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sz="1400" b="1" dirty="0" smtClean="0">
                <a:latin typeface="Calibri" pitchFamily="34" charset="0"/>
              </a:rPr>
              <a:t>isualization System for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sz="1400" b="1" dirty="0" smtClean="0">
                <a:latin typeface="Calibri" pitchFamily="34" charset="0"/>
              </a:rPr>
              <a:t>lectronic and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St</a:t>
            </a:r>
            <a:r>
              <a:rPr lang="en-US" sz="1400" b="1" dirty="0" smtClean="0">
                <a:latin typeface="Calibri" pitchFamily="34" charset="0"/>
              </a:rPr>
              <a:t>ructural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sz="1400" b="1" dirty="0" smtClean="0">
                <a:latin typeface="Calibri" pitchFamily="34" charset="0"/>
              </a:rPr>
              <a:t>nalysis )</a:t>
            </a:r>
            <a:endParaRPr lang="ru-RU" sz="1400" b="1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hlinkClick r:id="rId4"/>
              </a:rPr>
              <a:t>https</a:t>
            </a:r>
            <a:r>
              <a:rPr lang="en-US" sz="1400" dirty="0" smtClean="0">
                <a:latin typeface="Calibri" pitchFamily="34" charset="0"/>
                <a:hlinkClick r:id="rId4"/>
              </a:rPr>
              <a:t>://jp-minerals.org/vesta/en</a:t>
            </a:r>
            <a:r>
              <a:rPr lang="en-US" sz="1400" dirty="0" smtClean="0">
                <a:latin typeface="Calibri" pitchFamily="34" charset="0"/>
                <a:hlinkClick r:id="rId4"/>
              </a:rPr>
              <a:t>/</a:t>
            </a:r>
            <a:endParaRPr lang="en-US" sz="1400" dirty="0" smtClean="0">
              <a:latin typeface="Calibri" pitchFamily="34" charset="0"/>
            </a:endParaRPr>
          </a:p>
          <a:p>
            <a:r>
              <a:rPr lang="pt-BR" sz="1400" b="1" dirty="0" smtClean="0">
                <a:latin typeface="Calibri" pitchFamily="34" charset="0"/>
              </a:rPr>
              <a:t>d(iso) = ⟨|ρ|⟩ + n × σ(|ρ</a:t>
            </a:r>
            <a:r>
              <a:rPr lang="pt-BR" sz="1400" b="1" dirty="0" smtClean="0">
                <a:latin typeface="Calibri" pitchFamily="34" charset="0"/>
              </a:rPr>
              <a:t>|)</a:t>
            </a:r>
            <a:r>
              <a:rPr lang="pt-BR" sz="1400" dirty="0" smtClean="0">
                <a:latin typeface="Calibri" pitchFamily="34" charset="0"/>
              </a:rPr>
              <a:t> – </a:t>
            </a:r>
            <a:r>
              <a:rPr lang="ru-RU" sz="1400" dirty="0" smtClean="0">
                <a:latin typeface="Calibri" pitchFamily="34" charset="0"/>
              </a:rPr>
              <a:t>уровень изоповерхности по умолчанию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388508" cy="742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Ограничение намагниченности в </a:t>
            </a:r>
            <a:r>
              <a:rPr lang="en-US" sz="2800" b="1" dirty="0" smtClean="0">
                <a:latin typeface="Calibri" pitchFamily="34" charset="0"/>
              </a:rPr>
              <a:t>Quantum ESPRESSO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58617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Ограничение полной намагниченности</a:t>
            </a:r>
            <a:r>
              <a:rPr lang="ru-RU" sz="1600" dirty="0" smtClean="0">
                <a:latin typeface="Calibri" pitchFamily="34" charset="0"/>
              </a:rPr>
              <a:t>. В этом случае добавка к полной энергии системы определяется следующим образом</a:t>
            </a:r>
            <a:r>
              <a:rPr lang="ru-RU" sz="1600" dirty="0" smtClean="0">
                <a:latin typeface="Calibri" pitchFamily="34" charset="0"/>
              </a:rPr>
              <a:t>:</a:t>
            </a: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endParaRPr lang="ru-RU" sz="1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1600" dirty="0" smtClean="0">
                <a:latin typeface="Calibri" pitchFamily="34" charset="0"/>
              </a:rPr>
              <a:t>	где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el-GR" sz="1600" i="1" dirty="0" smtClean="0">
                <a:latin typeface="Calibri" pitchFamily="34" charset="0"/>
              </a:rPr>
              <a:t>λ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i="1" dirty="0" smtClean="0">
                <a:latin typeface="Calibri" pitchFamily="34" charset="0"/>
              </a:rPr>
              <a:t>–</a:t>
            </a:r>
            <a:r>
              <a:rPr lang="ru-RU" sz="1600" dirty="0" smtClean="0">
                <a:latin typeface="Calibri" pitchFamily="34" charset="0"/>
              </a:rPr>
              <a:t> численный параметр (может варьироваться для достижения сходимости), </a:t>
            </a:r>
            <a:r>
              <a:rPr lang="en-GB" sz="1600" i="1" dirty="0" smtClean="0">
                <a:latin typeface="Calibri" pitchFamily="34" charset="0"/>
              </a:rPr>
              <a:t>M</a:t>
            </a:r>
            <a:r>
              <a:rPr lang="en-GB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– намагничивание; </a:t>
            </a:r>
            <a:r>
              <a:rPr lang="en-GB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M</a:t>
            </a:r>
            <a:r>
              <a:rPr lang="en-US" sz="1600" baseline="-25000" dirty="0" smtClean="0">
                <a:latin typeface="Calibri" pitchFamily="34" charset="0"/>
              </a:rPr>
              <a:t>FIX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– </a:t>
            </a:r>
            <a:r>
              <a:rPr lang="ru-RU" sz="1600" dirty="0" smtClean="0">
                <a:latin typeface="Calibri" pitchFamily="34" charset="0"/>
              </a:rPr>
              <a:t>фиксированная магнетизация. Суммирование ведется по компонентам намагниченности (</a:t>
            </a:r>
            <a:r>
              <a:rPr lang="ru-RU" sz="1600" i="1" dirty="0" err="1" smtClean="0">
                <a:latin typeface="Calibri" pitchFamily="34" charset="0"/>
              </a:rPr>
              <a:t>i=</a:t>
            </a:r>
            <a:r>
              <a:rPr lang="en-US" sz="1600" i="1" dirty="0" smtClean="0">
                <a:latin typeface="Calibri" pitchFamily="34" charset="0"/>
              </a:rPr>
              <a:t>x</a:t>
            </a:r>
            <a:r>
              <a:rPr lang="ru-RU" sz="1600" i="1" dirty="0" smtClean="0">
                <a:latin typeface="Calibri" pitchFamily="34" charset="0"/>
              </a:rPr>
              <a:t>,</a:t>
            </a:r>
            <a:r>
              <a:rPr lang="en-US" sz="1600" i="1" dirty="0" smtClean="0">
                <a:latin typeface="Calibri" pitchFamily="34" charset="0"/>
              </a:rPr>
              <a:t>y</a:t>
            </a:r>
            <a:r>
              <a:rPr lang="ru-RU" sz="1600" i="1" dirty="0" smtClean="0">
                <a:latin typeface="Calibri" pitchFamily="34" charset="0"/>
              </a:rPr>
              <a:t>,</a:t>
            </a:r>
            <a:r>
              <a:rPr lang="en-US" sz="1600" i="1" dirty="0" smtClean="0">
                <a:latin typeface="Calibri" pitchFamily="34" charset="0"/>
              </a:rPr>
              <a:t>z</a:t>
            </a:r>
            <a:r>
              <a:rPr lang="ru-RU" sz="1600" dirty="0" smtClean="0">
                <a:latin typeface="Calibri" pitchFamily="34" charset="0"/>
              </a:rPr>
              <a:t>) в декартовой системе координат.</a:t>
            </a:r>
          </a:p>
          <a:p>
            <a:pPr lvl="0" algn="just"/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Ограничение атомной намагниченности</a:t>
            </a:r>
            <a:r>
              <a:rPr lang="ru-RU" sz="1600" dirty="0" smtClean="0">
                <a:latin typeface="Calibri" pitchFamily="34" charset="0"/>
              </a:rPr>
              <a:t>. Добавка к полной энергии:</a:t>
            </a: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endParaRPr lang="ru-RU" sz="1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1600" dirty="0" smtClean="0">
                <a:latin typeface="Calibri" pitchFamily="34" charset="0"/>
              </a:rPr>
              <a:t>	</a:t>
            </a:r>
            <a:r>
              <a:rPr lang="ru-RU" sz="1600" dirty="0" smtClean="0">
                <a:latin typeface="Calibri" pitchFamily="34" charset="0"/>
              </a:rPr>
              <a:t>суммирование </a:t>
            </a:r>
            <a:r>
              <a:rPr lang="ru-RU" sz="1600" dirty="0" smtClean="0">
                <a:latin typeface="Calibri" pitchFamily="34" charset="0"/>
              </a:rPr>
              <a:t>по декартовым компонентам и типам атомов (</a:t>
            </a:r>
            <a:r>
              <a:rPr lang="en-GB" sz="1600" i="1" dirty="0" err="1" smtClean="0">
                <a:latin typeface="Calibri" pitchFamily="34" charset="0"/>
              </a:rPr>
              <a:t>itype</a:t>
            </a:r>
            <a:r>
              <a:rPr lang="ru-RU" sz="1600" dirty="0" smtClean="0">
                <a:latin typeface="Calibri" pitchFamily="34" charset="0"/>
              </a:rPr>
              <a:t>) в элементарной ячейке. Массив </a:t>
            </a:r>
            <a:r>
              <a:rPr lang="en-US" sz="1600" dirty="0" smtClean="0">
                <a:latin typeface="Calibri" pitchFamily="34" charset="0"/>
              </a:rPr>
              <a:t>M</a:t>
            </a:r>
            <a:r>
              <a:rPr lang="en-US" sz="1600" baseline="-25000" dirty="0" smtClean="0">
                <a:latin typeface="Calibri" pitchFamily="34" charset="0"/>
              </a:rPr>
              <a:t>CONS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определяется из начального намагничивания.</a:t>
            </a:r>
          </a:p>
          <a:p>
            <a:pPr algn="just"/>
            <a:endParaRPr lang="ru-RU" sz="1600" dirty="0">
              <a:latin typeface="Calibri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000232" y="1714494"/>
          <a:ext cx="2462212" cy="684212"/>
        </p:xfrm>
        <a:graphic>
          <a:graphicData uri="http://schemas.openxmlformats.org/presentationml/2006/ole">
            <p:oleObj spid="_x0000_s2052" name="Формула" r:id="rId3" imgW="1651000" imgH="457200" progId="Equation.3">
              <p:embed/>
            </p:oleObj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947863" y="3357568"/>
          <a:ext cx="3775075" cy="684213"/>
        </p:xfrm>
        <a:graphic>
          <a:graphicData uri="http://schemas.openxmlformats.org/presentationml/2006/ole">
            <p:oleObj spid="_x0000_s2054" name="Формула" r:id="rId4" imgW="2527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Ограничение полной намагниченности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714626"/>
            <a:ext cx="8643998" cy="228599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latin typeface="Calibri" pitchFamily="34" charset="0"/>
              </a:rPr>
              <a:t>Начальные </a:t>
            </a:r>
            <a:r>
              <a:rPr lang="ru-RU" sz="1600" dirty="0" smtClean="0">
                <a:latin typeface="Calibri" pitchFamily="34" charset="0"/>
              </a:rPr>
              <a:t>условия: фиксированная магнетизация </a:t>
            </a:r>
            <a:r>
              <a:rPr lang="ru-RU" sz="1600" dirty="0" smtClean="0">
                <a:latin typeface="Calibri" pitchFamily="34" charset="0"/>
              </a:rPr>
              <a:t>(</a:t>
            </a:r>
            <a:r>
              <a:rPr lang="en-US" sz="1600" i="1" dirty="0" smtClean="0">
                <a:latin typeface="Calibri" pitchFamily="34" charset="0"/>
              </a:rPr>
              <a:t>M</a:t>
            </a:r>
            <a:r>
              <a:rPr lang="en-US" sz="1600" i="1" baseline="-25000" dirty="0" smtClean="0">
                <a:latin typeface="Calibri" pitchFamily="34" charset="0"/>
              </a:rPr>
              <a:t>FIX</a:t>
            </a:r>
            <a:r>
              <a:rPr lang="ru-RU" sz="1600" dirty="0" smtClean="0">
                <a:latin typeface="Calibri" pitchFamily="34" charset="0"/>
              </a:rPr>
              <a:t>)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и </a:t>
            </a:r>
            <a:r>
              <a:rPr lang="ru-RU" sz="1600" dirty="0" smtClean="0">
                <a:latin typeface="Calibri" pitchFamily="34" charset="0"/>
              </a:rPr>
              <a:t>ее </a:t>
            </a:r>
            <a:r>
              <a:rPr lang="ru-RU" sz="1600" dirty="0" smtClean="0">
                <a:latin typeface="Calibri" pitchFamily="34" charset="0"/>
              </a:rPr>
              <a:t>направление, начальная намагниченность </a:t>
            </a:r>
            <a:r>
              <a:rPr lang="ru-RU" sz="1600" dirty="0" smtClean="0">
                <a:latin typeface="Calibri" pitchFamily="34" charset="0"/>
              </a:rPr>
              <a:t>на атоме </a:t>
            </a:r>
            <a:r>
              <a:rPr lang="ru-RU" sz="1600" dirty="0" smtClean="0">
                <a:latin typeface="Calibri" pitchFamily="34" charset="0"/>
              </a:rPr>
              <a:t>фосфора (квантовые </a:t>
            </a:r>
            <a:r>
              <a:rPr lang="ru-RU" sz="1600" dirty="0" smtClean="0">
                <a:latin typeface="Calibri" pitchFamily="34" charset="0"/>
              </a:rPr>
              <a:t>состояниям </a:t>
            </a:r>
            <a:r>
              <a:rPr lang="ru-RU" sz="1600" dirty="0" smtClean="0">
                <a:latin typeface="Calibri" pitchFamily="34" charset="0"/>
              </a:rPr>
              <a:t>|1&gt; </a:t>
            </a:r>
            <a:r>
              <a:rPr lang="ru-RU" sz="1600" dirty="0" smtClean="0">
                <a:latin typeface="Calibri" pitchFamily="34" charset="0"/>
              </a:rPr>
              <a:t>и </a:t>
            </a:r>
            <a:r>
              <a:rPr lang="ru-RU" sz="1600" dirty="0" smtClean="0">
                <a:latin typeface="Calibri" pitchFamily="34" charset="0"/>
              </a:rPr>
              <a:t>|0&gt; </a:t>
            </a:r>
            <a:r>
              <a:rPr lang="ru-RU" sz="1600" dirty="0" smtClean="0">
                <a:latin typeface="Calibri" pitchFamily="34" charset="0"/>
              </a:rPr>
              <a:t>в сфере Блоха</a:t>
            </a:r>
            <a:r>
              <a:rPr lang="ru-RU" sz="1600" dirty="0" smtClean="0">
                <a:latin typeface="Calibri" pitchFamily="34" charset="0"/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Calibri" pitchFamily="34" charset="0"/>
              </a:rPr>
              <a:t>Выходные данные</a:t>
            </a:r>
            <a:r>
              <a:rPr lang="en-US" sz="1600" dirty="0" smtClean="0">
                <a:latin typeface="Calibri" pitchFamily="34" charset="0"/>
              </a:rPr>
              <a:t>: </a:t>
            </a:r>
            <a:r>
              <a:rPr lang="ru-RU" sz="1600" dirty="0" smtClean="0">
                <a:latin typeface="Calibri" pitchFamily="34" charset="0"/>
              </a:rPr>
              <a:t>величина и направление </a:t>
            </a:r>
            <a:r>
              <a:rPr lang="ru-RU" sz="1600" dirty="0" smtClean="0">
                <a:latin typeface="Calibri" pitchFamily="34" charset="0"/>
              </a:rPr>
              <a:t>создаваемого внешнего магнитного </a:t>
            </a:r>
            <a:r>
              <a:rPr lang="ru-RU" sz="1600" dirty="0" smtClean="0">
                <a:latin typeface="Calibri" pitchFamily="34" charset="0"/>
              </a:rPr>
              <a:t>поля, величины и направление намагниченности на атомах.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Результат</a:t>
            </a:r>
            <a:r>
              <a:rPr lang="en-US" sz="1600" dirty="0" smtClean="0">
                <a:latin typeface="Calibri" pitchFamily="34" charset="0"/>
              </a:rPr>
              <a:t>: </a:t>
            </a:r>
            <a:r>
              <a:rPr lang="ru-RU" sz="1600" dirty="0" smtClean="0">
                <a:latin typeface="Calibri" pitchFamily="34" charset="0"/>
              </a:rPr>
              <a:t>Отклонение </a:t>
            </a:r>
            <a:r>
              <a:rPr lang="ru-RU" sz="1600" dirty="0" smtClean="0">
                <a:latin typeface="Calibri" pitchFamily="34" charset="0"/>
              </a:rPr>
              <a:t>общей магнетизации системы от оси </a:t>
            </a:r>
            <a:r>
              <a:rPr lang="ru-RU" sz="1600" i="1" dirty="0" smtClean="0">
                <a:latin typeface="Calibri" pitchFamily="34" charset="0"/>
              </a:rPr>
              <a:t>Z</a:t>
            </a:r>
            <a:r>
              <a:rPr lang="ru-RU" sz="1600" dirty="0" smtClean="0">
                <a:latin typeface="Calibri" pitchFamily="34" charset="0"/>
              </a:rPr>
              <a:t> приводит к созданию магнитного поля, которое разворачивает направление магнитных моментов отдельных атомов по направлению общей магнетизации, независимо от их начальной ориентации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Calibri" pitchFamily="34" charset="0"/>
              </a:rPr>
              <a:t>Разница </a:t>
            </a:r>
            <a:r>
              <a:rPr lang="ru-RU" sz="1600" dirty="0" smtClean="0">
                <a:latin typeface="Calibri" pitchFamily="34" charset="0"/>
              </a:rPr>
              <a:t>в полных энергиях </a:t>
            </a:r>
            <a:r>
              <a:rPr lang="ru-RU" sz="1600" dirty="0" smtClean="0">
                <a:latin typeface="Calibri" pitchFamily="34" charset="0"/>
              </a:rPr>
              <a:t>порядка </a:t>
            </a:r>
            <a:r>
              <a:rPr lang="ru-RU" sz="1600" dirty="0" smtClean="0">
                <a:latin typeface="Calibri" pitchFamily="34" charset="0"/>
              </a:rPr>
              <a:t>10</a:t>
            </a:r>
            <a:r>
              <a:rPr lang="ru-RU" sz="1600" baseline="30000" dirty="0" smtClean="0">
                <a:latin typeface="Calibri" pitchFamily="34" charset="0"/>
              </a:rPr>
              <a:t>-7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en-GB" sz="1600" dirty="0" err="1" smtClean="0">
                <a:latin typeface="Calibri" pitchFamily="34" charset="0"/>
              </a:rPr>
              <a:t>Ry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ru-RU" sz="1600" dirty="0" smtClean="0">
                <a:latin typeface="Calibri" pitchFamily="34" charset="0"/>
              </a:rPr>
              <a:t>ниже </a:t>
            </a:r>
            <a:r>
              <a:rPr lang="ru-RU" sz="1600" dirty="0" smtClean="0">
                <a:latin typeface="Calibri" pitchFamily="34" charset="0"/>
              </a:rPr>
              <a:t>задаваемого параметра сходимости по энергии </a:t>
            </a:r>
            <a:r>
              <a:rPr lang="en-US" sz="1600" dirty="0" smtClean="0">
                <a:latin typeface="Calibri" pitchFamily="34" charset="0"/>
              </a:rPr>
              <a:t>(</a:t>
            </a:r>
            <a:r>
              <a:rPr lang="ru-RU" sz="1600" dirty="0" smtClean="0">
                <a:latin typeface="Calibri" pitchFamily="34" charset="0"/>
              </a:rPr>
              <a:t>10</a:t>
            </a:r>
            <a:r>
              <a:rPr lang="ru-RU" sz="1600" baseline="30000" dirty="0" smtClean="0">
                <a:latin typeface="Calibri" pitchFamily="34" charset="0"/>
              </a:rPr>
              <a:t>-6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en-GB" sz="1600" dirty="0" err="1" smtClean="0">
                <a:latin typeface="Calibri" pitchFamily="34" charset="0"/>
              </a:rPr>
              <a:t>Ry</a:t>
            </a:r>
            <a:r>
              <a:rPr lang="en-GB" sz="1600" dirty="0" smtClean="0">
                <a:latin typeface="Calibri" pitchFamily="34" charset="0"/>
              </a:rPr>
              <a:t>)</a:t>
            </a:r>
            <a:endParaRPr lang="ru-RU" sz="1600" dirty="0" smtClean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214428"/>
          <a:ext cx="6530700" cy="15067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9500"/>
                <a:gridCol w="1781100"/>
                <a:gridCol w="1801432"/>
                <a:gridCol w="1958668"/>
              </a:tblGrid>
              <a:tr h="339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latin typeface="Calibri" pitchFamily="34" charset="0"/>
                        </a:rPr>
                        <a:t>M</a:t>
                      </a:r>
                      <a:r>
                        <a:rPr lang="en-GB" sz="1600" kern="100" baseline="-25000" dirty="0">
                          <a:latin typeface="Calibri" pitchFamily="34" charset="0"/>
                        </a:rPr>
                        <a:t>FIX</a:t>
                      </a:r>
                      <a:endParaRPr lang="ru-RU" sz="1600" b="1" kern="100" baseline="-25000" dirty="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 smtClean="0">
                          <a:latin typeface="Calibri" pitchFamily="34" charset="0"/>
                        </a:rPr>
                        <a:t>Угол</a:t>
                      </a:r>
                      <a:r>
                        <a:rPr lang="en-GB" sz="1600" kern="100" dirty="0" smtClean="0">
                          <a:latin typeface="Calibri" pitchFamily="34" charset="0"/>
                        </a:rPr>
                        <a:t>(M</a:t>
                      </a:r>
                      <a:r>
                        <a:rPr lang="en-GB" sz="1600" kern="100" baseline="-25000" dirty="0" smtClean="0">
                          <a:latin typeface="Calibri" pitchFamily="34" charset="0"/>
                        </a:rPr>
                        <a:t>FIX</a:t>
                      </a:r>
                      <a:r>
                        <a:rPr lang="en-GB" sz="1600" kern="100" dirty="0" smtClean="0">
                          <a:latin typeface="Calibri" pitchFamily="34" charset="0"/>
                        </a:rPr>
                        <a:t>,</a:t>
                      </a:r>
                      <a:r>
                        <a:rPr lang="ru-RU" sz="1600" kern="1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1600" kern="100" dirty="0" err="1" smtClean="0">
                          <a:latin typeface="Calibri" pitchFamily="34" charset="0"/>
                        </a:rPr>
                        <a:t>oZ</a:t>
                      </a:r>
                      <a:r>
                        <a:rPr lang="en-GB" sz="1600" kern="100" dirty="0">
                          <a:latin typeface="Calibri" pitchFamily="34" charset="0"/>
                        </a:rPr>
                        <a:t>)</a:t>
                      </a:r>
                      <a:endParaRPr lang="ru-RU" sz="1600" kern="100" dirty="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 smtClean="0">
                          <a:latin typeface="Calibri" pitchFamily="34" charset="0"/>
                        </a:rPr>
                        <a:t>Магнитное</a:t>
                      </a:r>
                      <a:r>
                        <a:rPr lang="ru-RU" sz="1600" kern="100" baseline="0" dirty="0" smtClean="0">
                          <a:latin typeface="Calibri" pitchFamily="34" charset="0"/>
                        </a:rPr>
                        <a:t> поле</a:t>
                      </a:r>
                      <a:r>
                        <a:rPr lang="en-GB" sz="1600" kern="100" dirty="0" smtClean="0">
                          <a:latin typeface="Calibri" pitchFamily="34" charset="0"/>
                        </a:rPr>
                        <a:t>,</a:t>
                      </a:r>
                      <a:r>
                        <a:rPr lang="ru-RU" sz="1600" kern="100" dirty="0" smtClean="0">
                          <a:latin typeface="Calibri" pitchFamily="34" charset="0"/>
                        </a:rPr>
                        <a:t> Тл</a:t>
                      </a:r>
                      <a:endParaRPr lang="ru-RU" sz="1600" kern="100" dirty="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 smtClean="0">
                          <a:latin typeface="Calibri" pitchFamily="34" charset="0"/>
                        </a:rPr>
                        <a:t>Полная энергия</a:t>
                      </a:r>
                      <a:r>
                        <a:rPr lang="en-GB" sz="1600" kern="100" dirty="0" smtClean="0">
                          <a:latin typeface="Calibri" pitchFamily="34" charset="0"/>
                        </a:rPr>
                        <a:t>, </a:t>
                      </a:r>
                      <a:r>
                        <a:rPr lang="en-GB" sz="1600" kern="100" dirty="0" err="1">
                          <a:latin typeface="Calibri" pitchFamily="34" charset="0"/>
                        </a:rPr>
                        <a:t>Ry</a:t>
                      </a:r>
                      <a:endParaRPr lang="ru-RU" sz="1600" kern="100" dirty="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91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latin typeface="Calibri" pitchFamily="34" charset="0"/>
                        </a:rPr>
                        <a:t>1.0001</a:t>
                      </a:r>
                      <a:endParaRPr lang="ru-RU" sz="1600" kern="100" dirty="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>
                          <a:latin typeface="Calibri" pitchFamily="34" charset="0"/>
                        </a:rPr>
                        <a:t>175</a:t>
                      </a:r>
                      <a:endParaRPr lang="ru-RU" sz="1600" kern="10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>
                          <a:latin typeface="Calibri" pitchFamily="34" charset="0"/>
                        </a:rPr>
                        <a:t>1.5E+00</a:t>
                      </a:r>
                      <a:endParaRPr lang="ru-RU" sz="1600" kern="10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>
                          <a:latin typeface="Calibri" pitchFamily="34" charset="0"/>
                        </a:rPr>
                        <a:t>-729.66349951</a:t>
                      </a:r>
                      <a:endParaRPr lang="ru-RU" sz="1600" kern="10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91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latin typeface="Calibri" pitchFamily="34" charset="0"/>
                        </a:rPr>
                        <a:t>1.001</a:t>
                      </a:r>
                      <a:endParaRPr lang="ru-RU" sz="1600" kern="100" dirty="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>
                          <a:latin typeface="Calibri" pitchFamily="34" charset="0"/>
                        </a:rPr>
                        <a:t>175</a:t>
                      </a:r>
                      <a:endParaRPr lang="ru-RU" sz="1600" kern="10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latin typeface="Calibri" pitchFamily="34" charset="0"/>
                        </a:rPr>
                        <a:t>8.6E+00</a:t>
                      </a:r>
                      <a:endParaRPr lang="ru-RU" sz="1600" kern="100" dirty="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latin typeface="Calibri" pitchFamily="34" charset="0"/>
                        </a:rPr>
                        <a:t>-729.66349947</a:t>
                      </a:r>
                      <a:endParaRPr lang="ru-RU" sz="1600" kern="100" dirty="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91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latin typeface="Calibri" pitchFamily="34" charset="0"/>
                        </a:rPr>
                        <a:t>1.001</a:t>
                      </a:r>
                      <a:endParaRPr lang="ru-RU" sz="1600" kern="100" dirty="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latin typeface="Calibri" pitchFamily="34" charset="0"/>
                        </a:rPr>
                        <a:t>110</a:t>
                      </a:r>
                      <a:endParaRPr lang="ru-RU" sz="1600" kern="100" dirty="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>
                          <a:latin typeface="Calibri" pitchFamily="34" charset="0"/>
                        </a:rPr>
                        <a:t>2.3E+01</a:t>
                      </a:r>
                      <a:endParaRPr lang="ru-RU" sz="1600" kern="10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>
                          <a:latin typeface="Calibri" pitchFamily="34" charset="0"/>
                        </a:rPr>
                        <a:t>-729.66350010</a:t>
                      </a:r>
                      <a:endParaRPr lang="ru-RU" sz="1600" kern="10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91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>
                          <a:latin typeface="Calibri" pitchFamily="34" charset="0"/>
                        </a:rPr>
                        <a:t>1.01</a:t>
                      </a:r>
                      <a:endParaRPr lang="ru-RU" sz="1600" kern="10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>
                          <a:latin typeface="Calibri" pitchFamily="34" charset="0"/>
                        </a:rPr>
                        <a:t>170</a:t>
                      </a:r>
                      <a:endParaRPr lang="ru-RU" sz="1600" kern="10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>
                          <a:latin typeface="Calibri" pitchFamily="34" charset="0"/>
                        </a:rPr>
                        <a:t>4.7E+01</a:t>
                      </a:r>
                      <a:endParaRPr lang="ru-RU" sz="1600" kern="10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latin typeface="Calibri" pitchFamily="34" charset="0"/>
                        </a:rPr>
                        <a:t>-729.66349946</a:t>
                      </a:r>
                      <a:endParaRPr lang="ru-RU" sz="1600" kern="100" dirty="0">
                        <a:latin typeface="Calibri" pitchFamily="34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0482" name="Picture 2" descr="C:\anton\collection\МММЭК-2020\1200px-Bloch_sphe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3" y="71420"/>
            <a:ext cx="214985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Ограничение </a:t>
            </a:r>
            <a:r>
              <a:rPr lang="ru-RU" sz="2800" b="1" dirty="0" smtClean="0">
                <a:latin typeface="Calibri" pitchFamily="34" charset="0"/>
              </a:rPr>
              <a:t>атомной намагниченности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7" name="Содержимое 6" descr="Si63Pcm-4.nc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48000" y="2880000"/>
            <a:ext cx="2011684" cy="2099467"/>
          </a:xfrm>
        </p:spPr>
      </p:pic>
      <p:pic>
        <p:nvPicPr>
          <p:cNvPr id="8" name="Рисунок 7" descr="Si63Pcm.n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000" y="792000"/>
            <a:ext cx="2011684" cy="2099467"/>
          </a:xfrm>
          <a:prstGeom prst="rect">
            <a:avLst/>
          </a:prstGeom>
        </p:spPr>
      </p:pic>
      <p:pic>
        <p:nvPicPr>
          <p:cNvPr id="9" name="Рисунок 8" descr="Si63P.nc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000" y="792000"/>
            <a:ext cx="2011684" cy="2099467"/>
          </a:xfrm>
          <a:prstGeom prst="rect">
            <a:avLst/>
          </a:prstGeom>
        </p:spPr>
      </p:pic>
      <p:pic>
        <p:nvPicPr>
          <p:cNvPr id="10" name="Рисунок 9" descr="Si63Pcm-2.nc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000" y="2880000"/>
            <a:ext cx="2011684" cy="2099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999" y="2520000"/>
            <a:ext cx="187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M(P)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0.019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sz="14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/cell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6000" y="2520000"/>
            <a:ext cx="187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M(P)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0.0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sz="14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/cell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0000" y="4608000"/>
            <a:ext cx="187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M(P)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0.0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sz="14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/cell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6000" y="4608000"/>
            <a:ext cx="187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M(P)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GB" sz="14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/cell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14876" y="1571618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Ограничение (усиление) магнетизации на атоме фосфора </a:t>
            </a:r>
            <a:r>
              <a:rPr lang="ru-RU" sz="1600" dirty="0" smtClean="0">
                <a:latin typeface="Calibri" pitchFamily="34" charset="0"/>
              </a:rPr>
              <a:t>→ локализация намагниченности </a:t>
            </a:r>
            <a:r>
              <a:rPr lang="ru-RU" sz="1600" dirty="0" smtClean="0">
                <a:latin typeface="Calibri" pitchFamily="34" charset="0"/>
              </a:rPr>
              <a:t>вблизи </a:t>
            </a:r>
            <a:r>
              <a:rPr lang="ru-RU" sz="1600" dirty="0" smtClean="0">
                <a:latin typeface="Calibri" pitchFamily="34" charset="0"/>
              </a:rPr>
              <a:t>атома</a:t>
            </a: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682</TotalTime>
  <Words>812</Words>
  <Application>Microsoft Office PowerPoint</Application>
  <PresentationFormat>Экран (16:9)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Обычная</vt:lpstr>
      <vt:lpstr>Microsoft Equation 3.0</vt:lpstr>
      <vt:lpstr>Квантово-механическое исследование влияния магнетизации на электронную структуру Si:P</vt:lpstr>
      <vt:lpstr>Введение</vt:lpstr>
      <vt:lpstr>Методы исследования, параметры расчетов</vt:lpstr>
      <vt:lpstr>Зонная структура Si и Si:P</vt:lpstr>
      <vt:lpstr>Зонная структура Si и Si:P</vt:lpstr>
      <vt:lpstr>Распределение намагниченности в Si:P</vt:lpstr>
      <vt:lpstr>Ограничение намагниченности в Quantum ESPRESSO</vt:lpstr>
      <vt:lpstr>Ограничение полной намагниченности</vt:lpstr>
      <vt:lpstr>Ограничение атомной намагниченности</vt:lpstr>
      <vt:lpstr>Зонная структура Si:P в случае ограничения атомной намагниченности</vt:lpstr>
      <vt:lpstr>Выводы</vt:lpstr>
      <vt:lpstr>Планы дальнейших исследований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 Gnidenko</dc:creator>
  <cp:lastModifiedBy>Anton Gnidenko</cp:lastModifiedBy>
  <cp:revision>62</cp:revision>
  <dcterms:created xsi:type="dcterms:W3CDTF">2020-10-16T01:10:11Z</dcterms:created>
  <dcterms:modified xsi:type="dcterms:W3CDTF">2020-10-19T07:06:48Z</dcterms:modified>
</cp:coreProperties>
</file>