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93" r:id="rId3"/>
    <p:sldId id="391" r:id="rId4"/>
    <p:sldId id="356" r:id="rId5"/>
    <p:sldId id="400" r:id="rId6"/>
    <p:sldId id="401" r:id="rId7"/>
    <p:sldId id="398" r:id="rId8"/>
    <p:sldId id="402" r:id="rId9"/>
    <p:sldId id="3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5050"/>
    <a:srgbClr val="FF00FF"/>
    <a:srgbClr val="FFFFFF"/>
    <a:srgbClr val="000000"/>
    <a:srgbClr val="0000FF"/>
    <a:srgbClr val="00FFFF"/>
    <a:srgbClr val="B7D9FF"/>
    <a:srgbClr val="9BD7FF"/>
    <a:srgbClr val="7BE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209" autoAdjust="0"/>
  </p:normalViewPr>
  <p:slideViewPr>
    <p:cSldViewPr>
      <p:cViewPr varScale="1">
        <p:scale>
          <a:sx n="102" d="100"/>
          <a:sy n="102" d="100"/>
        </p:scale>
        <p:origin x="21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6F794-7863-4E9F-BE32-120E24E2B922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0BBB-7DAE-40C5-B093-0411167F3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58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8524C-4140-4C9A-9716-A1A40DF7C68E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1F2F-0872-4EF7-9F64-0CF208F95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72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1F2F-0872-4EF7-9F64-0CF208F9591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6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1F2F-0872-4EF7-9F64-0CF208F959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9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1E4A-E153-4E8C-8597-349C6779C164}" type="datetime1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FF1-247D-4D95-9561-B59967B09EE0}" type="datetime1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637D-D7AC-4984-A189-5F8C4329452C}" type="datetime1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32EF-AD92-41E1-9553-5672B95CC977}" type="datetime1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907F-1146-4774-8F9A-2FD5DB13D5B7}" type="datetime1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728-A505-4A90-9450-F66C3C6F7D4B}" type="datetime1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8703-0B22-4A53-8A9B-1E9FC3A3B304}" type="datetime1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9E82-5B7C-4689-AC18-6D4DC66B024A}" type="datetime1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ECCA-770E-4E79-8907-038550A167CB}" type="datetime1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85F-28D2-4485-ACB5-A8540264DC15}" type="datetime1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E566-E2CB-4BFD-8260-9C1CED0B1BBC}" type="datetime1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61B6C-20CB-4571-A19B-4A6D62CCAB94}" type="datetime1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AD5B-780C-49FE-9CD4-7EA9805C9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Влияние обработки поверхности подложки на морфологию </a:t>
            </a:r>
            <a:r>
              <a:rPr lang="en-US" sz="3600" b="1" dirty="0" smtClean="0"/>
              <a:t>GaAs </a:t>
            </a:r>
            <a:r>
              <a:rPr lang="ru-RU" sz="3600" b="1" dirty="0" smtClean="0"/>
              <a:t>планарных нанопроволок </a:t>
            </a:r>
            <a:br>
              <a:rPr lang="ru-RU" sz="3600" b="1" dirty="0" smtClean="0"/>
            </a:br>
            <a:r>
              <a:rPr lang="ru-RU" sz="3600" b="1" dirty="0" smtClean="0"/>
              <a:t>(Монте-Карло моделирование)</a:t>
            </a:r>
            <a:endParaRPr lang="ru-RU" sz="32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941168"/>
            <a:ext cx="9144000" cy="12961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Спирина Анна</a:t>
            </a:r>
            <a:r>
              <a:rPr kumimoji="0" lang="ru-RU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Шварц Н. Л.</a:t>
            </a:r>
            <a:r>
              <a:rPr kumimoji="0" lang="ru-RU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1,2</a:t>
            </a:r>
            <a:endParaRPr kumimoji="0" 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aseline="30000" noProof="0" dirty="0" smtClean="0">
                <a:cs typeface="Times New Roman" pitchFamily="18" charset="0"/>
              </a:rPr>
              <a:t>1</a:t>
            </a:r>
            <a:r>
              <a:rPr lang="ru-RU" sz="2000" noProof="0" dirty="0" smtClean="0">
                <a:cs typeface="Times New Roman" pitchFamily="18" charset="0"/>
              </a:rPr>
              <a:t>Институт физики полупроводников</a:t>
            </a:r>
            <a:r>
              <a:rPr lang="en-US" sz="2000" noProof="0" dirty="0" smtClean="0">
                <a:cs typeface="Times New Roman" pitchFamily="18" charset="0"/>
              </a:rPr>
              <a:t> </a:t>
            </a:r>
            <a:r>
              <a:rPr lang="ru-RU" sz="2000" noProof="0" dirty="0" smtClean="0">
                <a:cs typeface="Times New Roman" pitchFamily="18" charset="0"/>
              </a:rPr>
              <a:t>СО РАН, Новосибирск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aseline="30000" dirty="0">
                <a:cs typeface="Times New Roman" pitchFamily="18" charset="0"/>
              </a:rPr>
              <a:t>2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Новосибирский государственный технический университет, Новосибирск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Рост по механизму пар-жидкость-кристалл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DC9DAD5B-780C-49FE-9CD4-7EA9805C95DE}" type="slidenum">
              <a:rPr lang="ru-RU" sz="1400" smtClean="0">
                <a:solidFill>
                  <a:schemeClr val="tx1"/>
                </a:solidFill>
              </a:rPr>
              <a:pPr/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5760000" cy="161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760000" cy="25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ysClr val="windowText" lastClr="000000"/>
                </a:solidFill>
              </a:rPr>
              <a:t>Планарные </a:t>
            </a:r>
            <a:r>
              <a:rPr lang="ru-RU" sz="3200" b="1" dirty="0" err="1">
                <a:solidFill>
                  <a:sysClr val="windowText" lastClr="000000"/>
                </a:solidFill>
              </a:rPr>
              <a:t>нанопроволоки</a:t>
            </a:r>
            <a:r>
              <a:rPr lang="ru-RU" sz="3200" b="1" dirty="0">
                <a:solidFill>
                  <a:sysClr val="windowText" lastClr="000000"/>
                </a:solidFill>
              </a:rPr>
              <a:t> – дефект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473081"/>
            <a:ext cx="2133600" cy="365125"/>
          </a:xfrm>
        </p:spPr>
        <p:txBody>
          <a:bodyPr/>
          <a:lstStyle/>
          <a:p>
            <a:fld id="{DC9DAD5B-780C-49FE-9CD4-7EA9805C95DE}" type="slidenum">
              <a:rPr lang="ru-RU" sz="1400" smtClean="0">
                <a:solidFill>
                  <a:schemeClr val="tx1"/>
                </a:solidFill>
              </a:rPr>
              <a:pPr/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03" y="1171673"/>
            <a:ext cx="2979391" cy="154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9625" y="2712384"/>
            <a:ext cx="4968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[F. </a:t>
            </a:r>
            <a:r>
              <a:rPr lang="en-GB" sz="1400" dirty="0" err="1" smtClean="0"/>
              <a:t>Bastiman</a:t>
            </a:r>
            <a:r>
              <a:rPr lang="en-GB" sz="1400" dirty="0" smtClean="0"/>
              <a:t> et al., Nanotechnology</a:t>
            </a:r>
            <a:r>
              <a:rPr lang="en-GB" sz="1400" dirty="0"/>
              <a:t>, 27(9), 095601 (2016</a:t>
            </a:r>
            <a:r>
              <a:rPr lang="en-GB" sz="1400" dirty="0" smtClean="0"/>
              <a:t>)]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64665" y="843571"/>
            <a:ext cx="6538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GaAs</a:t>
            </a:r>
            <a:r>
              <a:rPr lang="ru-RU" sz="2000" dirty="0" smtClean="0"/>
              <a:t> вертикальные </a:t>
            </a:r>
            <a:r>
              <a:rPr lang="ru-RU" sz="2000" dirty="0" err="1" smtClean="0"/>
              <a:t>нанопроволоки</a:t>
            </a:r>
            <a:r>
              <a:rPr lang="ru-RU" sz="2000" dirty="0" smtClean="0"/>
              <a:t> </a:t>
            </a:r>
            <a:r>
              <a:rPr lang="en-US" sz="2000" dirty="0" smtClean="0"/>
              <a:t>+ Ga </a:t>
            </a:r>
            <a:r>
              <a:rPr lang="ru-RU" sz="2000" dirty="0" smtClean="0"/>
              <a:t>капли на </a:t>
            </a:r>
            <a:r>
              <a:rPr lang="en-US" sz="2000" dirty="0"/>
              <a:t>Si(111) </a:t>
            </a:r>
            <a:endParaRPr lang="en-US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165304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[R</a:t>
            </a:r>
            <a:r>
              <a:rPr lang="en-US" sz="1400" dirty="0"/>
              <a:t>. </a:t>
            </a:r>
            <a:r>
              <a:rPr lang="en-US" sz="1400" dirty="0" smtClean="0"/>
              <a:t>Dowdy</a:t>
            </a:r>
            <a:r>
              <a:rPr lang="ru-RU" sz="1400" dirty="0" smtClean="0"/>
              <a:t> </a:t>
            </a:r>
            <a:r>
              <a:rPr lang="en-US" sz="1400" dirty="0" smtClean="0"/>
              <a:t>at</a:t>
            </a:r>
            <a:r>
              <a:rPr lang="ru-RU" sz="1400" dirty="0" smtClean="0"/>
              <a:t> </a:t>
            </a:r>
            <a:r>
              <a:rPr lang="en-US" sz="1400" dirty="0" smtClean="0"/>
              <a:t>al., IEEE </a:t>
            </a:r>
            <a:r>
              <a:rPr lang="en-US" sz="1400" dirty="0"/>
              <a:t>Electron Device Lett. 33, 522 (2012</a:t>
            </a:r>
            <a:r>
              <a:rPr lang="en-US" sz="1400" dirty="0" smtClean="0"/>
              <a:t>)]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27771" y="5773610"/>
            <a:ext cx="4187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[S.A</a:t>
            </a:r>
            <a:r>
              <a:rPr lang="en-US" sz="1400" dirty="0"/>
              <a:t>. </a:t>
            </a:r>
            <a:r>
              <a:rPr lang="en-US" sz="1400" dirty="0" smtClean="0"/>
              <a:t>Fortuna, X. Li, IEEE </a:t>
            </a:r>
            <a:r>
              <a:rPr lang="en-US" sz="1400" dirty="0"/>
              <a:t>Elec. Dev. Lett</a:t>
            </a:r>
            <a:r>
              <a:rPr lang="en-US" sz="1400" dirty="0" smtClean="0"/>
              <a:t>. 30</a:t>
            </a:r>
            <a:r>
              <a:rPr lang="en-US" sz="1400" dirty="0"/>
              <a:t>,</a:t>
            </a:r>
            <a:r>
              <a:rPr lang="en-US" sz="1400" dirty="0" smtClean="0"/>
              <a:t> 593</a:t>
            </a:r>
            <a:r>
              <a:rPr lang="ru-RU" sz="1400" dirty="0" smtClean="0"/>
              <a:t> (</a:t>
            </a:r>
            <a:r>
              <a:rPr lang="en-US" sz="1400" dirty="0" smtClean="0"/>
              <a:t>2009</a:t>
            </a:r>
            <a:r>
              <a:rPr lang="ru-RU" sz="1400" dirty="0" smtClean="0"/>
              <a:t>)</a:t>
            </a:r>
            <a:r>
              <a:rPr lang="en-US" sz="1400" dirty="0" smtClean="0"/>
              <a:t>]</a:t>
            </a:r>
            <a:endParaRPr lang="ru-RU" sz="1400" dirty="0"/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 rotWithShape="1">
          <a:blip r:embed="rId3"/>
          <a:srcRect t="62909"/>
          <a:stretch/>
        </p:blipFill>
        <p:spPr>
          <a:xfrm>
            <a:off x="4499992" y="4417581"/>
            <a:ext cx="4384485" cy="13888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31645" y="3485428"/>
            <a:ext cx="6404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GaAs</a:t>
            </a:r>
            <a:r>
              <a:rPr lang="ru-RU" sz="2000" dirty="0" smtClean="0"/>
              <a:t> планарные </a:t>
            </a:r>
            <a:r>
              <a:rPr lang="ru-RU" sz="2000" dirty="0" err="1" smtClean="0"/>
              <a:t>нанопроволоки</a:t>
            </a:r>
            <a:r>
              <a:rPr lang="ru-RU" sz="2000" dirty="0" smtClean="0"/>
              <a:t> </a:t>
            </a:r>
            <a:r>
              <a:rPr lang="en-US" sz="2000" dirty="0" smtClean="0"/>
              <a:t>+ Au </a:t>
            </a:r>
            <a:r>
              <a:rPr lang="ru-RU" sz="2000" dirty="0" smtClean="0"/>
              <a:t>капли на </a:t>
            </a:r>
            <a:r>
              <a:rPr lang="en-US" sz="2000" dirty="0" smtClean="0"/>
              <a:t>GaAs</a:t>
            </a:r>
            <a:r>
              <a:rPr lang="ru-RU" sz="2000" dirty="0" smtClean="0"/>
              <a:t>(100)</a:t>
            </a:r>
            <a:endParaRPr lang="en-US" sz="20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09" y="3869779"/>
            <a:ext cx="34385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11467" y="21544"/>
            <a:ext cx="9128373" cy="684016"/>
          </a:xfrm>
          <a:solidFill>
            <a:srgbClr val="FFFFFF">
              <a:alpha val="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ysClr val="windowText" lastClr="000000"/>
                </a:solidFill>
              </a:rPr>
              <a:t>Программный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комплекс </a:t>
            </a:r>
            <a:r>
              <a:rPr lang="en-US" sz="3200" b="1" dirty="0">
                <a:solidFill>
                  <a:sysClr val="windowText" lastClr="000000"/>
                </a:solidFill>
              </a:rPr>
              <a:t>SilSim3D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385934"/>
              </p:ext>
            </p:extLst>
          </p:nvPr>
        </p:nvGraphicFramePr>
        <p:xfrm>
          <a:off x="330056" y="5488669"/>
          <a:ext cx="35718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8" name="Equation" r:id="rId4" imgW="1625400" imgH="228600" progId="Equation.DSMT4">
                  <p:embed/>
                </p:oleObj>
              </mc:Choice>
              <mc:Fallback>
                <p:oleObj name="Equation" r:id="rId4" imgW="1625400" imgH="2286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56" y="5488669"/>
                        <a:ext cx="35718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356843" y="2092365"/>
            <a:ext cx="426842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228600" indent="-22860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5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b="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b="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b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b="0">
                <a:solidFill>
                  <a:schemeClr val="bg2">
                    <a:lumMod val="1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Атомарные процессы в системе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499992" y="2555888"/>
            <a:ext cx="4268428" cy="4041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228600" indent="-22860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5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b="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b="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b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b="0">
                <a:solidFill>
                  <a:schemeClr val="bg2">
                    <a:lumMod val="1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– 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адсорбция 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Ga, As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диффузия 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Ga,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десорбция 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образование </a:t>
            </a:r>
            <a:r>
              <a:rPr lang="en-US" sz="18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sz="1800" b="0" baseline="-25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(As + As → As</a:t>
            </a:r>
            <a:r>
              <a:rPr lang="en-US" sz="1800" b="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диссоциация </a:t>
            </a:r>
            <a:r>
              <a:rPr lang="en-US" sz="18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sz="1800" b="0" baseline="-25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As</a:t>
            </a:r>
            <a:r>
              <a:rPr lang="en-US" sz="1800" b="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→ As + As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8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обменная диффузия </a:t>
            </a:r>
            <a:r>
              <a:rPr lang="en-US" sz="18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>
                <a:latin typeface="Arial" pitchFamily="34" charset="0"/>
                <a:cs typeface="Arial" pitchFamily="34" charset="0"/>
              </a:rPr>
            </a:br>
            <a:r>
              <a:rPr lang="en-US" sz="1800" b="0" dirty="0">
                <a:latin typeface="Arial" pitchFamily="34" charset="0"/>
                <a:cs typeface="Arial" pitchFamily="34" charset="0"/>
              </a:rPr>
              <a:t>	(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i="1" baseline="-25000" dirty="0" err="1">
                <a:latin typeface="Arial" pitchFamily="34" charset="0"/>
                <a:cs typeface="Arial" pitchFamily="34" charset="0"/>
              </a:rPr>
              <a:t>liq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+ As → As +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i="1" baseline="-25000" dirty="0" err="1">
                <a:latin typeface="Arial" pitchFamily="34" charset="0"/>
                <a:cs typeface="Arial" pitchFamily="34" charset="0"/>
              </a:rPr>
              <a:t>liq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</a:t>
            </a:r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800" b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кристаллизация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GaAs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>
                <a:latin typeface="Arial" pitchFamily="34" charset="0"/>
                <a:cs typeface="Arial" pitchFamily="34" charset="0"/>
              </a:rPr>
            </a:br>
            <a:r>
              <a:rPr lang="en-US" sz="1800" b="0" dirty="0">
                <a:latin typeface="Arial" pitchFamily="34" charset="0"/>
                <a:cs typeface="Arial" pitchFamily="34" charset="0"/>
              </a:rPr>
              <a:t>              (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i="1" baseline="-25000" dirty="0" err="1">
                <a:latin typeface="Arial" pitchFamily="34" charset="0"/>
                <a:cs typeface="Arial" pitchFamily="34" charset="0"/>
              </a:rPr>
              <a:t>liq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+ As →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i="1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+ As)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>
                <a:latin typeface="Arial" pitchFamily="34" charset="0"/>
                <a:cs typeface="Arial" pitchFamily="34" charset="0"/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растворение 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GaAs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>
                <a:latin typeface="Arial" pitchFamily="34" charset="0"/>
                <a:cs typeface="Arial" pitchFamily="34" charset="0"/>
              </a:rPr>
            </a:br>
            <a:r>
              <a:rPr lang="en-US" sz="1800" b="0" dirty="0">
                <a:latin typeface="Arial" pitchFamily="34" charset="0"/>
                <a:cs typeface="Arial" pitchFamily="34" charset="0"/>
              </a:rPr>
              <a:t>            (Ga</a:t>
            </a:r>
            <a:r>
              <a:rPr lang="en-US" sz="1800" b="0" i="1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+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i="1" baseline="-25000" dirty="0" err="1">
                <a:latin typeface="Arial" pitchFamily="34" charset="0"/>
                <a:cs typeface="Arial" pitchFamily="34" charset="0"/>
              </a:rPr>
              <a:t>liq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→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i="1" baseline="-25000" dirty="0" err="1">
                <a:latin typeface="Arial" pitchFamily="34" charset="0"/>
                <a:cs typeface="Arial" pitchFamily="34" charset="0"/>
              </a:rPr>
              <a:t>liq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+</a:t>
            </a:r>
            <a:r>
              <a:rPr lang="en-GB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i="1" baseline="-25000" dirty="0" err="1">
                <a:latin typeface="Arial" pitchFamily="34" charset="0"/>
                <a:cs typeface="Arial" pitchFamily="34" charset="0"/>
              </a:rPr>
              <a:t>liq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>
                <a:latin typeface="Arial" pitchFamily="34" charset="0"/>
                <a:cs typeface="Arial" pitchFamily="34" charset="0"/>
              </a:rPr>
            </a:br>
            <a:r>
              <a:rPr lang="en-US" sz="1800" b="0" dirty="0">
                <a:latin typeface="Arial" pitchFamily="34" charset="0"/>
                <a:cs typeface="Arial" pitchFamily="34" charset="0"/>
              </a:rPr>
              <a:t>              (As +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i="1" baseline="-25000" dirty="0" err="1">
                <a:latin typeface="Arial" pitchFamily="34" charset="0"/>
                <a:cs typeface="Arial" pitchFamily="34" charset="0"/>
              </a:rPr>
              <a:t>liq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→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800" b="0" i="1" baseline="-25000" dirty="0" err="1">
                <a:latin typeface="Arial" pitchFamily="34" charset="0"/>
                <a:cs typeface="Arial" pitchFamily="34" charset="0"/>
              </a:rPr>
              <a:t>liq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+ As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Заголовок 7"/>
          <p:cNvSpPr txBox="1">
            <a:spLocks/>
          </p:cNvSpPr>
          <p:nvPr/>
        </p:nvSpPr>
        <p:spPr>
          <a:xfrm>
            <a:off x="179513" y="1471299"/>
            <a:ext cx="8712968" cy="68401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ru-RU" sz="3200" b="1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Монте-Карло модель</a:t>
            </a:r>
            <a:endParaRPr lang="ru-RU" sz="3200" b="1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DC9DAD5B-780C-49FE-9CD4-7EA9805C95DE}" type="slidenum">
              <a:rPr lang="ru-RU" sz="1400" smtClean="0">
                <a:solidFill>
                  <a:schemeClr val="tx1"/>
                </a:solidFill>
              </a:rPr>
              <a:pPr/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92696"/>
            <a:ext cx="9144000" cy="50405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А.Н.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Карпов, А.В.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Зверев, А.Г.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Настовьяк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С.В.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Усенков, Н.Л.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Шварц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Вычислительные методы и программирование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388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)]</a:t>
            </a:r>
            <a:endParaRPr lang="ru-RU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997" name="Picture 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4658"/>
            <a:ext cx="4039059" cy="21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06" name="Picture 118" descr="C:\Users\Анна\Google Диск\Работа\Документы\Конференции\2019_Semic_SPb\доклад\pict\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1" y="4563559"/>
            <a:ext cx="3405780" cy="3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DC9DAD5B-780C-49FE-9CD4-7EA9805C95DE}" type="slidenum">
              <a:rPr lang="ru-RU" sz="1400" smtClean="0">
                <a:solidFill>
                  <a:schemeClr val="tx1"/>
                </a:solidFill>
              </a:rPr>
              <a:pPr/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Picture 118" descr="C:\Users\Анна\Google Диск\Работа\Документы\Конференции\2019_Semic_SPb\доклад\pict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7" y="6247476"/>
            <a:ext cx="3405780" cy="3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179513" y="512736"/>
            <a:ext cx="8712968" cy="68401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ru-RU" sz="3200" b="1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Монте-Карло модель</a:t>
            </a:r>
            <a:r>
              <a:rPr lang="en-US" sz="3200" b="1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роста </a:t>
            </a:r>
            <a:r>
              <a:rPr lang="en-US" sz="3200" b="1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планарных </a:t>
            </a:r>
            <a:r>
              <a:rPr lang="en-US" sz="3200" b="1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GaAs </a:t>
            </a:r>
            <a:r>
              <a:rPr lang="ru-RU" sz="3200" b="1" dirty="0" smtClean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нанопроволок</a:t>
            </a:r>
            <a:endParaRPr lang="ru-RU" sz="3200" b="1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3538735" cy="1813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47" y="4335782"/>
            <a:ext cx="3532639" cy="18105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29616"/>
            <a:ext cx="3541783" cy="1813564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4845432" y="1775310"/>
            <a:ext cx="252028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60224" y="186027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ysClr val="windowText" lastClr="000000"/>
                </a:solidFill>
              </a:rPr>
              <a:t>Начальные стадии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роста </a:t>
            </a:r>
            <a:br>
              <a:rPr lang="ru-RU" sz="3200" b="1" dirty="0" smtClean="0">
                <a:solidFill>
                  <a:sysClr val="windowText" lastClr="000000"/>
                </a:solidFill>
              </a:rPr>
            </a:br>
            <a:r>
              <a:rPr lang="ru-RU" sz="3200" b="1" dirty="0" smtClean="0">
                <a:solidFill>
                  <a:sysClr val="windowText" lastClr="000000"/>
                </a:solidFill>
              </a:rPr>
              <a:t>планарных 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GaAs 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нанопроволок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DC9DAD5B-780C-49FE-9CD4-7EA9805C95DE}" type="slidenum">
              <a:rPr lang="ru-RU" sz="1400">
                <a:solidFill>
                  <a:schemeClr val="tx1"/>
                </a:solidFill>
              </a:rPr>
              <a:pPr/>
              <a:t>6</a:t>
            </a:fld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04862"/>
            <a:ext cx="6156200" cy="201661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77" y="1617028"/>
            <a:ext cx="2664297" cy="2849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2182372" cy="1463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463687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GaAs(111)A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DC9DAD5B-780C-49FE-9CD4-7EA9805C95DE}" type="slidenum">
              <a:rPr lang="ru-RU" sz="1400">
                <a:solidFill>
                  <a:schemeClr val="tx1"/>
                </a:solidFill>
              </a:rPr>
              <a:pPr/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1883"/>
            <a:ext cx="8276119" cy="720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07531" y="4777407"/>
            <a:ext cx="3764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Т</a:t>
            </a:r>
            <a:r>
              <a:rPr lang="ru-RU" sz="1400" dirty="0" smtClean="0"/>
              <a:t> = 890 К           </a:t>
            </a:r>
            <a:r>
              <a:rPr lang="en-US" sz="1400" i="1" dirty="0" smtClean="0"/>
              <a:t>F</a:t>
            </a:r>
            <a:r>
              <a:rPr lang="en-US" sz="1400" dirty="0" smtClean="0"/>
              <a:t>(Ga) = </a:t>
            </a:r>
            <a:r>
              <a:rPr lang="ru-RU" sz="1400" dirty="0" smtClean="0"/>
              <a:t>3</a:t>
            </a:r>
            <a:r>
              <a:rPr lang="en-US" sz="1400" dirty="0" smtClean="0"/>
              <a:t> ML/s</a:t>
            </a:r>
            <a:r>
              <a:rPr lang="ru-RU" sz="1400" dirty="0" smtClean="0"/>
              <a:t>    </a:t>
            </a:r>
            <a:r>
              <a:rPr lang="en-US" sz="1400" i="1" dirty="0" smtClean="0"/>
              <a:t>F</a:t>
            </a:r>
            <a:r>
              <a:rPr lang="en-US" sz="1400" dirty="0" smtClean="0"/>
              <a:t>(As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 = </a:t>
            </a:r>
            <a:r>
              <a:rPr lang="ru-RU" sz="1400" dirty="0" smtClean="0"/>
              <a:t>15</a:t>
            </a:r>
            <a:r>
              <a:rPr lang="en-US" sz="1400" dirty="0" smtClean="0"/>
              <a:t> ML/s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00220"/>
            <a:ext cx="8265344" cy="1158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016" y="1988840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Вид сбоку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016" y="3261639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Вид сверху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Планарный рост </a:t>
            </a:r>
            <a:r>
              <a:rPr lang="en-US" sz="3200" b="1" dirty="0" smtClean="0"/>
              <a:t>GaAs </a:t>
            </a:r>
            <a:r>
              <a:rPr lang="ru-RU" sz="3200" b="1" dirty="0" smtClean="0"/>
              <a:t>нанопроволок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48982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E</a:t>
            </a:r>
            <a:r>
              <a:rPr lang="en-US" sz="1400" i="1" dirty="0" err="1" smtClean="0"/>
              <a:t>dif</a:t>
            </a:r>
            <a:r>
              <a:rPr lang="en-US" i="1" dirty="0" smtClean="0"/>
              <a:t>(Ga-Film)</a:t>
            </a:r>
            <a:r>
              <a:rPr lang="ru-RU" dirty="0" smtClean="0"/>
              <a:t> = </a:t>
            </a:r>
            <a:r>
              <a:rPr lang="en-US" dirty="0" smtClean="0"/>
              <a:t>0.5 eV</a:t>
            </a: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403434" y="148982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E</a:t>
            </a:r>
            <a:r>
              <a:rPr lang="en-US" sz="1400" i="1" dirty="0" err="1" smtClean="0"/>
              <a:t>dif</a:t>
            </a:r>
            <a:r>
              <a:rPr lang="en-US" i="1" dirty="0" smtClean="0"/>
              <a:t>(As-Film)</a:t>
            </a:r>
            <a:r>
              <a:rPr lang="ru-RU" dirty="0" smtClean="0"/>
              <a:t> = </a:t>
            </a:r>
            <a:r>
              <a:rPr lang="en-US" dirty="0" smtClean="0"/>
              <a:t>0.</a:t>
            </a:r>
            <a:r>
              <a:rPr lang="ru-RU" dirty="0" smtClean="0"/>
              <a:t>5</a:t>
            </a:r>
            <a:r>
              <a:rPr lang="en-US" dirty="0" smtClean="0"/>
              <a:t> eV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051292" y="148982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E</a:t>
            </a:r>
            <a:r>
              <a:rPr lang="en-US" sz="1400" i="1" dirty="0" err="1" smtClean="0"/>
              <a:t>dif</a:t>
            </a:r>
            <a:r>
              <a:rPr lang="en-US" i="1" dirty="0" smtClean="0"/>
              <a:t>(As</a:t>
            </a:r>
            <a:r>
              <a:rPr lang="en-US" i="1" baseline="-25000" dirty="0" smtClean="0"/>
              <a:t>2</a:t>
            </a:r>
            <a:r>
              <a:rPr lang="en-US" i="1" dirty="0" smtClean="0"/>
              <a:t>-Film)</a:t>
            </a:r>
            <a:r>
              <a:rPr lang="ru-RU" dirty="0" smtClean="0"/>
              <a:t> = </a:t>
            </a:r>
            <a:r>
              <a:rPr lang="en-US" dirty="0" smtClean="0"/>
              <a:t>0.</a:t>
            </a:r>
            <a:r>
              <a:rPr lang="ru-RU" dirty="0" smtClean="0"/>
              <a:t>5</a:t>
            </a:r>
            <a:r>
              <a:rPr lang="en-US" dirty="0" smtClean="0"/>
              <a:t> eV</a:t>
            </a:r>
            <a:endParaRPr lang="ru-RU" dirty="0" smtClean="0"/>
          </a:p>
        </p:txBody>
      </p:sp>
      <p:pic>
        <p:nvPicPr>
          <p:cNvPr id="14" name="Picture 118" descr="C:\Users\Анна\Google Диск\Работа\Документы\Конференции\2019_Semic_SPb\доклад\pict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464511"/>
            <a:ext cx="2984859" cy="2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106595"/>
            <a:ext cx="8741817" cy="1206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32856"/>
            <a:ext cx="8741817" cy="547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760185"/>
            <a:ext cx="1728192" cy="176515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Влияние свойств поверхности</a:t>
            </a:r>
            <a:br>
              <a:rPr lang="ru-RU" sz="3600" b="1" dirty="0" smtClean="0"/>
            </a:br>
            <a:r>
              <a:rPr lang="ru-RU" sz="3600" b="1" dirty="0" smtClean="0"/>
              <a:t>на морфологию нанопроволок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41277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E</a:t>
            </a:r>
            <a:r>
              <a:rPr lang="en-US" sz="1400" i="1" dirty="0" err="1" smtClean="0"/>
              <a:t>dif</a:t>
            </a:r>
            <a:r>
              <a:rPr lang="en-US" i="1" dirty="0" smtClean="0"/>
              <a:t>(Ga-Film)</a:t>
            </a:r>
            <a:r>
              <a:rPr lang="ru-RU" dirty="0" smtClean="0"/>
              <a:t> = </a:t>
            </a:r>
            <a:r>
              <a:rPr lang="en-US" dirty="0" smtClean="0"/>
              <a:t>0.5 eV</a:t>
            </a: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403434" y="141277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E</a:t>
            </a:r>
            <a:r>
              <a:rPr lang="en-US" sz="1400" i="1" dirty="0" err="1" smtClean="0"/>
              <a:t>dif</a:t>
            </a:r>
            <a:r>
              <a:rPr lang="en-US" i="1" dirty="0" smtClean="0"/>
              <a:t>(As-Film)</a:t>
            </a:r>
            <a:r>
              <a:rPr lang="ru-RU" dirty="0" smtClean="0"/>
              <a:t> = </a:t>
            </a:r>
            <a:r>
              <a:rPr lang="en-US" dirty="0" smtClean="0"/>
              <a:t>0.4 eV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051292" y="141277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E</a:t>
            </a:r>
            <a:r>
              <a:rPr lang="en-US" sz="1400" i="1" dirty="0" err="1" smtClean="0"/>
              <a:t>dif</a:t>
            </a:r>
            <a:r>
              <a:rPr lang="en-US" i="1" dirty="0" smtClean="0"/>
              <a:t>(As</a:t>
            </a:r>
            <a:r>
              <a:rPr lang="en-US" i="1" baseline="-25000" dirty="0" smtClean="0"/>
              <a:t>2</a:t>
            </a:r>
            <a:r>
              <a:rPr lang="en-US" i="1" dirty="0" smtClean="0"/>
              <a:t>-Film)</a:t>
            </a:r>
            <a:r>
              <a:rPr lang="ru-RU" dirty="0" smtClean="0"/>
              <a:t> = </a:t>
            </a:r>
            <a:r>
              <a:rPr lang="en-US" dirty="0" smtClean="0"/>
              <a:t>0.3 eV</a:t>
            </a: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-108520" y="1844824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Вид сбоку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08520" y="2834480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Вид сверху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7383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DC9DAD5B-780C-49FE-9CD4-7EA9805C95DE}" type="slidenum">
              <a:rPr lang="ru-RU" sz="1400">
                <a:solidFill>
                  <a:schemeClr val="tx1"/>
                </a:solidFill>
              </a:rPr>
              <a:pPr/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7531" y="4240833"/>
            <a:ext cx="3764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Т</a:t>
            </a:r>
            <a:r>
              <a:rPr lang="ru-RU" sz="1400" dirty="0" smtClean="0"/>
              <a:t> = 890 К           </a:t>
            </a:r>
            <a:r>
              <a:rPr lang="en-US" sz="1400" i="1" dirty="0" smtClean="0"/>
              <a:t>F</a:t>
            </a:r>
            <a:r>
              <a:rPr lang="en-US" sz="1400" dirty="0" smtClean="0"/>
              <a:t>(Ga) = </a:t>
            </a:r>
            <a:r>
              <a:rPr lang="ru-RU" sz="1400" dirty="0" smtClean="0"/>
              <a:t>3</a:t>
            </a:r>
            <a:r>
              <a:rPr lang="en-US" sz="1400" dirty="0" smtClean="0"/>
              <a:t> ML/s</a:t>
            </a:r>
            <a:r>
              <a:rPr lang="ru-RU" sz="1400" dirty="0" smtClean="0"/>
              <a:t>    </a:t>
            </a:r>
            <a:r>
              <a:rPr lang="en-US" sz="1400" i="1" dirty="0" smtClean="0"/>
              <a:t>F</a:t>
            </a:r>
            <a:r>
              <a:rPr lang="en-US" sz="1400" dirty="0" smtClean="0"/>
              <a:t>(As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 = </a:t>
            </a:r>
            <a:r>
              <a:rPr lang="ru-RU" sz="1400" dirty="0" smtClean="0"/>
              <a:t>15</a:t>
            </a:r>
            <a:r>
              <a:rPr lang="en-US" sz="1400" dirty="0" smtClean="0"/>
              <a:t> ML/s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855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4176464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ru-RU" sz="2600" dirty="0" smtClean="0"/>
              <a:t>Предложена схема роста планарных </a:t>
            </a:r>
            <a:r>
              <a:rPr lang="ru-RU" sz="2600" dirty="0" err="1"/>
              <a:t>самокаталитических</a:t>
            </a:r>
            <a:r>
              <a:rPr lang="ru-RU" sz="2600" dirty="0"/>
              <a:t> </a:t>
            </a:r>
            <a:r>
              <a:rPr lang="en-US" sz="2600" dirty="0"/>
              <a:t>GaAs </a:t>
            </a:r>
            <a:r>
              <a:rPr lang="ru-RU" sz="2600" dirty="0"/>
              <a:t>нанопроволок по механизму пар-жидкость-кристалл с помощью Монте-Карло </a:t>
            </a:r>
            <a:r>
              <a:rPr lang="ru-RU" sz="2600" dirty="0" smtClean="0"/>
              <a:t>моделирования;</a:t>
            </a:r>
            <a:endParaRPr lang="en-US" sz="2600" dirty="0" smtClean="0"/>
          </a:p>
          <a:p>
            <a:pPr algn="just">
              <a:spcAft>
                <a:spcPts val="1200"/>
              </a:spcAft>
            </a:pPr>
            <a:r>
              <a:rPr lang="ru-RU" sz="2600" dirty="0" smtClean="0"/>
              <a:t>Получено, </a:t>
            </a:r>
            <a:r>
              <a:rPr lang="ru-RU" sz="2600" dirty="0"/>
              <a:t>что при </a:t>
            </a:r>
            <a:r>
              <a:rPr lang="ru-RU" sz="2600" dirty="0" err="1"/>
              <a:t>самокаталитическом</a:t>
            </a:r>
            <a:r>
              <a:rPr lang="ru-RU" sz="2600" dirty="0"/>
              <a:t> росте планарных </a:t>
            </a:r>
            <a:r>
              <a:rPr lang="ru-RU" sz="2600" dirty="0" err="1"/>
              <a:t>GaA</a:t>
            </a:r>
            <a:r>
              <a:rPr lang="en-US" sz="2600" dirty="0"/>
              <a:t>s </a:t>
            </a:r>
            <a:r>
              <a:rPr lang="ru-RU" sz="2600" dirty="0" smtClean="0"/>
              <a:t>нанопроволок</a:t>
            </a:r>
            <a:r>
              <a:rPr lang="ru-RU" sz="2600" dirty="0"/>
              <a:t>, на подложке </a:t>
            </a:r>
            <a:r>
              <a:rPr lang="en-US" sz="2600" dirty="0"/>
              <a:t>GaAs</a:t>
            </a:r>
            <a:r>
              <a:rPr lang="ru-RU" sz="2600" dirty="0"/>
              <a:t>(111)А имеется три возможных направления </a:t>
            </a:r>
            <a:r>
              <a:rPr lang="ru-RU" sz="2600" dirty="0" smtClean="0"/>
              <a:t>роста;</a:t>
            </a:r>
            <a:endParaRPr lang="en-US" sz="2600" dirty="0" smtClean="0"/>
          </a:p>
          <a:p>
            <a:pPr algn="just">
              <a:spcAft>
                <a:spcPts val="1200"/>
              </a:spcAft>
            </a:pPr>
            <a:r>
              <a:rPr lang="ru-RU" sz="2600" dirty="0" smtClean="0"/>
              <a:t>Показано, что изменение свойств пленки-маски помогает предотвратить преждевременное поглощение капли галлия;</a:t>
            </a:r>
          </a:p>
        </p:txBody>
      </p:sp>
      <p:sp>
        <p:nvSpPr>
          <p:cNvPr id="6" name="Заголовок 7"/>
          <p:cNvSpPr txBox="1">
            <a:spLocks/>
          </p:cNvSpPr>
          <p:nvPr/>
        </p:nvSpPr>
        <p:spPr>
          <a:xfrm>
            <a:off x="35149" y="-27384"/>
            <a:ext cx="9128373" cy="68401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solidFill>
                  <a:sysClr val="windowText" lastClr="000000"/>
                </a:solidFill>
              </a:rPr>
              <a:t>Заключение</a:t>
            </a:r>
            <a:endParaRPr lang="ru-RU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5700" y="4724580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0372" y="5651956"/>
            <a:ext cx="5113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 поддержана грантом РФФИ №19-31-90023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045" y="6165304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an.spirits@isp.nsc.ru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4433" y="6169005"/>
            <a:ext cx="2704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nataly.shwartz@gmail.com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14623</TotalTime>
  <Words>315</Words>
  <Application>Microsoft Office PowerPoint</Application>
  <PresentationFormat>Экран (4:3)</PresentationFormat>
  <Paragraphs>57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Equation</vt:lpstr>
      <vt:lpstr>Влияние обработки поверхности подложки на морфологию GaAs планарных нанопроволок  (Монте-Карло моделирование)</vt:lpstr>
      <vt:lpstr>Рост по механизму пар-жидкость-кристалл</vt:lpstr>
      <vt:lpstr>Планарные нанопроволоки – дефект </vt:lpstr>
      <vt:lpstr>Программный комплекс SilSim3D</vt:lpstr>
      <vt:lpstr>Презентация PowerPoint</vt:lpstr>
      <vt:lpstr>Начальные стадии роста  планарных GaAs нанопроволок</vt:lpstr>
      <vt:lpstr>Презентация PowerPoint</vt:lpstr>
      <vt:lpstr>Влияние свойств поверхности на морфологию нанопроволок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digger</dc:creator>
  <cp:lastModifiedBy>Анна Спирина</cp:lastModifiedBy>
  <cp:revision>702</cp:revision>
  <dcterms:created xsi:type="dcterms:W3CDTF">2015-12-14T05:01:59Z</dcterms:created>
  <dcterms:modified xsi:type="dcterms:W3CDTF">2020-10-16T09:52:55Z</dcterms:modified>
</cp:coreProperties>
</file>