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97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78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59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4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45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77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76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30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5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820FF-DC6C-4719-9417-4F75D3E578C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7FBA6-0035-4BB8-B9D3-97D8878C7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8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3" y="628959"/>
            <a:ext cx="8516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Гидродинамика 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массообмен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в специальных конструкциях кристаллизатора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28355" y="110403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д.т.н. 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Простомолотов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А.И., к.ф.-м.н. </a:t>
            </a:r>
            <a:r>
              <a:rPr lang="ru-RU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Верезуб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Н.А</a:t>
            </a:r>
          </a:p>
          <a:p>
            <a:pPr algn="ctr"/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Институт проблем механики РАН</a:t>
            </a:r>
            <a:endParaRPr lang="ru-RU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255" y="160591"/>
            <a:ext cx="8778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135A7C-1C04-4C87-9F1B-17344AD132B7}"/>
              </a:ext>
            </a:extLst>
          </p:cNvPr>
          <p:cNvSpPr txBox="1"/>
          <p:nvPr/>
        </p:nvSpPr>
        <p:spPr>
          <a:xfrm>
            <a:off x="2341479" y="5081866"/>
            <a:ext cx="233297" cy="245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E8760-9792-4935-9BB5-F81F0E471325}"/>
              </a:ext>
            </a:extLst>
          </p:cNvPr>
          <p:cNvSpPr txBox="1"/>
          <p:nvPr/>
        </p:nvSpPr>
        <p:spPr>
          <a:xfrm>
            <a:off x="5460647" y="5094756"/>
            <a:ext cx="243429" cy="245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16922" y="5448655"/>
            <a:ext cx="826690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1.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Схемы математических моделей: 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–центральная подача раствора (трубка 1 для втекания в цилиндрический сосуд 2 с раствором 3, кристалл 4, отверстие для стока раствора 5); 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–периферийная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подача раствора (цилиндрический сосуд 1, кольцо для втекания раствора 2</a:t>
            </a: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кристалл 3, отверстие для стока раствора 4).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4" name="Рисунок 9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1" y="1542322"/>
            <a:ext cx="2585953" cy="3906333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0824" y="1797441"/>
            <a:ext cx="2570636" cy="3284425"/>
          </a:xfrm>
          <a:prstGeom prst="rect">
            <a:avLst/>
          </a:prstGeom>
        </p:spPr>
      </p:pic>
      <p:sp>
        <p:nvSpPr>
          <p:cNvPr id="96" name="Прямоугольник 95"/>
          <p:cNvSpPr/>
          <p:nvPr/>
        </p:nvSpPr>
        <p:spPr>
          <a:xfrm>
            <a:off x="5791460" y="1994039"/>
            <a:ext cx="32480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Расчетные параметры соответствуют процессу выращивания смешанного кристалла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KCNSH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из водно-солевого раствора, содержащего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KCSH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KNSH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Рассмотрены два типа кристаллизаторов: в первом раствор подается к центральной части грани кристалла, во втором имеет место периферийная подача раствора по периметру кристаллизатора, позволяющая создать его закрученное течение.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1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6733" y="5437650"/>
            <a:ext cx="72812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2.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Центральная подача раствора: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линии тока ламинарного течения;</a:t>
            </a:r>
          </a:p>
          <a:p>
            <a:pPr>
              <a:spcAft>
                <a:spcPts val="0"/>
              </a:spcAft>
            </a:pP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изолинии концентрации соли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KCSH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(кг/м</a:t>
            </a:r>
            <a:r>
              <a:rPr lang="ru-RU" sz="14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ru-RU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при скорости втекания </a:t>
            </a:r>
            <a:r>
              <a:rPr lang="en-US" sz="1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n-US" sz="1400" i="1" baseline="-25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jet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0.9 м/с. Заштрихованная область – кристалл.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22FDBA-0415-4453-8242-B3997D3654A2}"/>
              </a:ext>
            </a:extLst>
          </p:cNvPr>
          <p:cNvSpPr txBox="1"/>
          <p:nvPr/>
        </p:nvSpPr>
        <p:spPr>
          <a:xfrm>
            <a:off x="6918636" y="487567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</a:t>
            </a: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5FAC6C21-232C-4423-8A02-AA318AF7095F}"/>
              </a:ext>
            </a:extLst>
          </p:cNvPr>
          <p:cNvGrpSpPr/>
          <p:nvPr/>
        </p:nvGrpSpPr>
        <p:grpSpPr>
          <a:xfrm>
            <a:off x="361405" y="1670281"/>
            <a:ext cx="2502925" cy="3601244"/>
            <a:chOff x="634191" y="4399756"/>
            <a:chExt cx="2502925" cy="3601244"/>
          </a:xfrm>
        </p:grpSpPr>
        <p:grpSp>
          <p:nvGrpSpPr>
            <p:cNvPr id="31" name="Группа 30">
              <a:extLst>
                <a:ext uri="{FF2B5EF4-FFF2-40B4-BE49-F238E27FC236}">
                  <a16:creationId xmlns:a16="http://schemas.microsoft.com/office/drawing/2014/main" id="{CF125538-ECA8-4BDE-8C1B-607942D529C3}"/>
                </a:ext>
              </a:extLst>
            </p:cNvPr>
            <p:cNvGrpSpPr/>
            <p:nvPr/>
          </p:nvGrpSpPr>
          <p:grpSpPr>
            <a:xfrm>
              <a:off x="634191" y="4462515"/>
              <a:ext cx="2502925" cy="3538485"/>
              <a:chOff x="1828800" y="1371600"/>
              <a:chExt cx="2971802" cy="3920408"/>
            </a:xfrm>
          </p:grpSpPr>
          <p:pic>
            <p:nvPicPr>
              <p:cNvPr id="35" name="Picture 3">
                <a:extLst>
                  <a:ext uri="{FF2B5EF4-FFF2-40B4-BE49-F238E27FC236}">
                    <a16:creationId xmlns:a16="http://schemas.microsoft.com/office/drawing/2014/main" id="{8EDFA6DC-B6D5-47E4-BA7B-395FD5EEF97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6200000">
                <a:off x="1354497" y="1845903"/>
                <a:ext cx="3920408" cy="29718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6" name="Прямая со стрелкой 35">
                <a:extLst>
                  <a:ext uri="{FF2B5EF4-FFF2-40B4-BE49-F238E27FC236}">
                    <a16:creationId xmlns:a16="http://schemas.microsoft.com/office/drawing/2014/main" id="{8B0CC662-BF60-48F3-B075-9F0D181A63E9}"/>
                  </a:ext>
                </a:extLst>
              </p:cNvPr>
              <p:cNvCxnSpPr/>
              <p:nvPr/>
            </p:nvCxnSpPr>
            <p:spPr>
              <a:xfrm flipV="1">
                <a:off x="3962400" y="1600200"/>
                <a:ext cx="228600" cy="762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>
                <a:extLst>
                  <a:ext uri="{FF2B5EF4-FFF2-40B4-BE49-F238E27FC236}">
                    <a16:creationId xmlns:a16="http://schemas.microsoft.com/office/drawing/2014/main" id="{D47C8731-7112-4954-B184-507AA3091B22}"/>
                  </a:ext>
                </a:extLst>
              </p:cNvPr>
              <p:cNvCxnSpPr/>
              <p:nvPr/>
            </p:nvCxnSpPr>
            <p:spPr>
              <a:xfrm flipH="1" flipV="1">
                <a:off x="2438400" y="1600200"/>
                <a:ext cx="228600" cy="7620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 стрелкой 37">
                <a:extLst>
                  <a:ext uri="{FF2B5EF4-FFF2-40B4-BE49-F238E27FC236}">
                    <a16:creationId xmlns:a16="http://schemas.microsoft.com/office/drawing/2014/main" id="{A9C58CF5-A54D-4362-BB4A-FCAA0CA0D29F}"/>
                  </a:ext>
                </a:extLst>
              </p:cNvPr>
              <p:cNvCxnSpPr/>
              <p:nvPr/>
            </p:nvCxnSpPr>
            <p:spPr>
              <a:xfrm flipV="1">
                <a:off x="3352800" y="1676400"/>
                <a:ext cx="0" cy="12954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07845162-86FD-4F9E-867F-720ABA1BE451}"/>
                </a:ext>
              </a:extLst>
            </p:cNvPr>
            <p:cNvSpPr/>
            <p:nvPr/>
          </p:nvSpPr>
          <p:spPr>
            <a:xfrm>
              <a:off x="711011" y="4399756"/>
              <a:ext cx="2349284" cy="156505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id="{94798412-71F5-42B0-A55A-3DB026E0F91E}"/>
                </a:ext>
              </a:extLst>
            </p:cNvPr>
            <p:cNvCxnSpPr/>
            <p:nvPr/>
          </p:nvCxnSpPr>
          <p:spPr>
            <a:xfrm>
              <a:off x="2120092" y="6858000"/>
              <a:ext cx="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>
              <a:extLst>
                <a:ext uri="{FF2B5EF4-FFF2-40B4-BE49-F238E27FC236}">
                  <a16:creationId xmlns:a16="http://schemas.microsoft.com/office/drawing/2014/main" id="{ADFFDA65-21C6-4C6B-A4BE-500C0A658146}"/>
                </a:ext>
              </a:extLst>
            </p:cNvPr>
            <p:cNvCxnSpPr>
              <a:cxnSpLocks/>
            </p:cNvCxnSpPr>
            <p:nvPr/>
          </p:nvCxnSpPr>
          <p:spPr>
            <a:xfrm>
              <a:off x="1676400" y="6858000"/>
              <a:ext cx="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A9A3D69-0384-4172-BD3E-23F9D003D975}"/>
              </a:ext>
            </a:extLst>
          </p:cNvPr>
          <p:cNvSpPr txBox="1"/>
          <p:nvPr/>
        </p:nvSpPr>
        <p:spPr>
          <a:xfrm>
            <a:off x="2981213" y="492073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3BD2E402-0D7E-4F61-B19F-9FD4075830AA}"/>
              </a:ext>
            </a:extLst>
          </p:cNvPr>
          <p:cNvGrpSpPr/>
          <p:nvPr/>
        </p:nvGrpSpPr>
        <p:grpSpPr>
          <a:xfrm>
            <a:off x="3642087" y="1633115"/>
            <a:ext cx="3167878" cy="3733304"/>
            <a:chOff x="1718767" y="4749360"/>
            <a:chExt cx="3048000" cy="3632640"/>
          </a:xfrm>
        </p:grpSpPr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D2121526-5424-414F-B286-08B79515D3BB}"/>
                </a:ext>
              </a:extLst>
            </p:cNvPr>
            <p:cNvGrpSpPr/>
            <p:nvPr/>
          </p:nvGrpSpPr>
          <p:grpSpPr>
            <a:xfrm>
              <a:off x="1718767" y="4834585"/>
              <a:ext cx="3048000" cy="3547415"/>
              <a:chOff x="4495800" y="5277262"/>
              <a:chExt cx="3048000" cy="3547415"/>
            </a:xfrm>
          </p:grpSpPr>
          <p:pic>
            <p:nvPicPr>
              <p:cNvPr id="29" name="Рисунок 28">
                <a:extLst>
                  <a:ext uri="{FF2B5EF4-FFF2-40B4-BE49-F238E27FC236}">
                    <a16:creationId xmlns:a16="http://schemas.microsoft.com/office/drawing/2014/main" id="{37044762-B01F-45B9-8F5B-F945A0DED3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95800" y="5277262"/>
                <a:ext cx="3048000" cy="3547415"/>
              </a:xfrm>
              <a:prstGeom prst="rect">
                <a:avLst/>
              </a:prstGeom>
            </p:spPr>
          </p:pic>
          <p:pic>
            <p:nvPicPr>
              <p:cNvPr id="30" name="Рисунок 29">
                <a:extLst>
                  <a:ext uri="{FF2B5EF4-FFF2-40B4-BE49-F238E27FC236}">
                    <a16:creationId xmlns:a16="http://schemas.microsoft.com/office/drawing/2014/main" id="{241D9FF6-27B0-4C39-8304-57F077B369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0359" y="5277262"/>
                <a:ext cx="2670279" cy="3389670"/>
              </a:xfrm>
              <a:prstGeom prst="rect">
                <a:avLst/>
              </a:prstGeom>
            </p:spPr>
          </p:pic>
        </p:grp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ACFF9C97-7234-44C3-97CB-6F65E1823FA2}"/>
                </a:ext>
              </a:extLst>
            </p:cNvPr>
            <p:cNvSpPr/>
            <p:nvPr/>
          </p:nvSpPr>
          <p:spPr>
            <a:xfrm>
              <a:off x="1932798" y="4749360"/>
              <a:ext cx="2438400" cy="12744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3A33D7C-DF2F-48D4-BC27-FCB2BEE7C94B}"/>
                </a:ext>
              </a:extLst>
            </p:cNvPr>
            <p:cNvSpPr txBox="1"/>
            <p:nvPr/>
          </p:nvSpPr>
          <p:spPr>
            <a:xfrm>
              <a:off x="4362233" y="7947256"/>
              <a:ext cx="4045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r, </a:t>
              </a:r>
              <a:r>
                <a:rPr 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261257" y="395613"/>
            <a:ext cx="88827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Влияние гидродинамики на кинетику процессов на ростовой поверхности определяется влиянием скорости потока раствора на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пересыщение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солями на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грани кристалла и зависимостью тангенциальной скорости движения ступеней от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пересыщения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1257" y="44275"/>
            <a:ext cx="8778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16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E3C3F9C-1B41-4064-8659-A890E35E0512}"/>
              </a:ext>
            </a:extLst>
          </p:cNvPr>
          <p:cNvGrpSpPr/>
          <p:nvPr/>
        </p:nvGrpSpPr>
        <p:grpSpPr>
          <a:xfrm>
            <a:off x="515981" y="1156063"/>
            <a:ext cx="4213571" cy="3716151"/>
            <a:chOff x="877542" y="457200"/>
            <a:chExt cx="4213571" cy="3716151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388ACC35-511A-40FA-B0AF-BE9F1F9CD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3000" y="457200"/>
              <a:ext cx="3948113" cy="3561329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DFAA9A-62E1-44C7-936F-A245DFD9A81C}"/>
                </a:ext>
              </a:extLst>
            </p:cNvPr>
            <p:cNvSpPr txBox="1"/>
            <p:nvPr/>
          </p:nvSpPr>
          <p:spPr>
            <a:xfrm>
              <a:off x="877542" y="6858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/>
                <a:t>σ</a:t>
              </a:r>
              <a:r>
                <a:rPr lang="en-US"/>
                <a:t>,%</a:t>
              </a:r>
              <a:endParaRPr lang="ru-RU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A254A90-ECCC-4551-B994-87EF7BBD0233}"/>
                </a:ext>
              </a:extLst>
            </p:cNvPr>
            <p:cNvSpPr txBox="1"/>
            <p:nvPr/>
          </p:nvSpPr>
          <p:spPr>
            <a:xfrm>
              <a:off x="4580011" y="3804019"/>
              <a:ext cx="511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r, </a:t>
              </a:r>
              <a:r>
                <a:rPr lang="ru-RU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653941" y="5311752"/>
            <a:ext cx="815122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3.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Центральная подача раствора в ламинарный поток: радиальные профили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пересыщения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поверхности кристалла по солевым компонентам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при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пересыщении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раствора на участке натекающей струи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9.0 % и скорости втекания </a:t>
            </a:r>
            <a:r>
              <a:rPr lang="ru-RU" sz="1400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ru-RU" sz="1400" i="1" baseline="-25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jet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0.9 м/с. 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233164" y="2775812"/>
                <a:ext cx="4572000" cy="12875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4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Пересыщение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раствора по компонентам рассчитывается как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</m:t>
                        </m:r>
                      </m:e>
                      <m:sub>
                        <m:r>
                          <a:rPr lang="en-US" sz="1400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ru-RU" sz="1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r>
                      <a:rPr lang="en-US" sz="1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𝑙𝑛</m:t>
                    </m:r>
                    <m:r>
                      <a:rPr lang="ru-RU" sz="1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400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ru-RU" sz="1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400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𝑒𝑖</m:t>
                        </m:r>
                      </m:sub>
                    </m:sSub>
                    <m:r>
                      <a:rPr lang="ru-RU" sz="1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)≈</m:t>
                    </m:r>
                    <m:f>
                      <m:fPr>
                        <m:ctrlPr>
                          <a:rPr lang="ru-RU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ru-RU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1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1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𝑒𝑖</m:t>
                            </m:r>
                          </m:sub>
                        </m:sSub>
                      </m:den>
                    </m:f>
                    <m:r>
                      <a:rPr lang="ru-RU" sz="1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Равновесные концентрации солей при температуре 39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</a:t>
                </a:r>
                <a:r>
                  <a:rPr lang="en-US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 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составляют </a:t>
                </a:r>
                <a:r>
                  <a:rPr lang="en-US" sz="1400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ru-RU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</a:t>
                </a:r>
                <a:r>
                  <a:rPr lang="ru-RU" sz="1400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49.25 и </a:t>
                </a:r>
                <a:r>
                  <a:rPr lang="en-US" sz="1400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ru-RU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sz="1400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101.77 кг/м</a:t>
                </a:r>
                <a:r>
                  <a:rPr lang="ru-RU" sz="1400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ru-RU" sz="1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начальное </a:t>
                </a:r>
                <a:r>
                  <a:rPr lang="ru-RU" sz="1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пересыщение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r>
                  <a:rPr lang="en-US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r>
                  <a:rPr lang="en-US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ru-RU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r>
                  <a:rPr lang="en-US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ru-RU" sz="1400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1400" i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ru-RU" sz="14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0.09. </a:t>
                </a:r>
                <a:endParaRPr lang="ru-RU" sz="14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164" y="2775812"/>
                <a:ext cx="4572000" cy="1287532"/>
              </a:xfrm>
              <a:prstGeom prst="rect">
                <a:avLst/>
              </a:prstGeom>
              <a:blipFill>
                <a:blip r:embed="rId3"/>
                <a:stretch>
                  <a:fillRect l="-400" t="-472" r="-400" b="-3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48193" y="69189"/>
            <a:ext cx="8778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6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5A58CF7-85C7-4398-8E7D-EF11F91824EA}"/>
              </a:ext>
            </a:extLst>
          </p:cNvPr>
          <p:cNvSpPr txBox="1"/>
          <p:nvPr/>
        </p:nvSpPr>
        <p:spPr>
          <a:xfrm>
            <a:off x="3030511" y="42737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3ED08A-E667-4282-8BDB-60DAB7B47E3D}"/>
              </a:ext>
            </a:extLst>
          </p:cNvPr>
          <p:cNvSpPr txBox="1"/>
          <p:nvPr/>
        </p:nvSpPr>
        <p:spPr>
          <a:xfrm>
            <a:off x="3115200" y="490686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514324" y="5828382"/>
            <a:ext cx="55900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4.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Периферийная подача раствора: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линии тока ламинарного течения;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изолинии концентрации соли в меридиональной плоскости при скорости втекания </a:t>
            </a:r>
            <a:r>
              <a:rPr 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0.55 м/с. Заштрихованная область – кристалл.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749040" y="996290"/>
            <a:ext cx="514676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течения раствора в меридиональной плоскости показана на Рис. 4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скорости втекания 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0.55 м/с. Поток от втекающей струи (1) устремляется вверх, формируя вихревые меридиональные закрутки (А) и (В), затем после обтекания кристалла стекает вниз через вихревую закрутку (С) и центральный прямоточный поток (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При увеличении скорости от 0.1 до 0.55 м/с усиление вихревой закрутки (А) ослабляет действие вблизи поверхности кристалла закрутки (В). В то же время увеличивается масштаб вихря (С) и расширяется область центрального прямоточного стока (</a:t>
            </a:r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Соответствующие изолинии концентрации соли в меридиональной плоскости показаны на Рис. 4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Вблизи кольцевой трубки с втекающем раствором наблюдается наибольшая концентрация соли (см. изолинию со значением 53.67 кг/м</a:t>
            </a:r>
            <a:r>
              <a:rPr lang="ru-RU" sz="1400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Однако в объеме раствора за счет конвективной диффузии для конкретных вихревых структур изолинии концентрации принимают форму, вытянутую по направлению течений. Это становится более заметным при большей скорости 0.55 м/с. Значения изолиний концентрации вблизи поверхности кристалла уменьшаются при удалении от его края к центру, причем это снижение более значительно при меньшей скорости подачи раствора в кристаллизатор.</a:t>
            </a:r>
            <a:endParaRPr lang="ru-RU" sz="1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33" y="136960"/>
            <a:ext cx="3032115" cy="32862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29" y="3448431"/>
            <a:ext cx="2859793" cy="3286203"/>
          </a:xfrm>
          <a:prstGeom prst="rect">
            <a:avLst/>
          </a:prstGeom>
        </p:spPr>
      </p:pic>
      <p:sp>
        <p:nvSpPr>
          <p:cNvPr id="38" name="Прямоугольник 37"/>
          <p:cNvSpPr/>
          <p:nvPr/>
        </p:nvSpPr>
        <p:spPr>
          <a:xfrm>
            <a:off x="3514324" y="0"/>
            <a:ext cx="5616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02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1886" y="4957916"/>
            <a:ext cx="35922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5.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Периферийная подача раствора в ламинарный поток: радиальные профили 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пересыщения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поверхности кристалла по солевым компонентам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двух скоростях втекания раствора: </a:t>
            </a:r>
            <a:r>
              <a:rPr lang="en-US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0.1 и 0.55 м/с.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3244"/>
            <a:ext cx="3558529" cy="306051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984171" y="1888904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Пересыщение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компонентам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солевой массы раствора на поверхности кристалла показано на Рис. 5 при разных скоростях его втекания. Можно отметить, что выбор большей скорости втекания позволяет достичь более высокого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пересыщения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однородности состава раствора вдоль всей поверхности кристалла. Это обусловлено интенсивным и однородным обтеканием его поверхности. В то же время при меньшей скорости обтекания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пересыщение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грани уменьшается, в центре грани наблюдается заметная радиальная неоднородность состава, которая объясняется наличием более интенсивного центрального вихревого обтекания кристалла.</a:t>
            </a:r>
            <a:endParaRPr lang="ru-RU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255" y="160591"/>
            <a:ext cx="8778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44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50D1229B-9B03-4877-9D6E-6FC47FC48442}"/>
              </a:ext>
            </a:extLst>
          </p:cNvPr>
          <p:cNvSpPr txBox="1"/>
          <p:nvPr/>
        </p:nvSpPr>
        <p:spPr>
          <a:xfrm>
            <a:off x="3065233" y="37558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84D349-179D-41CC-80A1-467B94C6064C}"/>
              </a:ext>
            </a:extLst>
          </p:cNvPr>
          <p:cNvSpPr txBox="1"/>
          <p:nvPr/>
        </p:nvSpPr>
        <p:spPr>
          <a:xfrm>
            <a:off x="3451947" y="571782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882663" y="3665046"/>
            <a:ext cx="808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6.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573"/>
            <a:ext cx="3212870" cy="3615241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" y="3927133"/>
            <a:ext cx="3360507" cy="2906525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4139740" y="192149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сравнению с предыдущим случаем применительно к схеме на Рис. 1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размеры модели были увеличены пропорционально в 5 раз. При сохранении той же скорости втекания раствора в кристаллизатор число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Рейнольдса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возросло до критического значения </a:t>
            </a:r>
            <a:r>
              <a:rPr lang="ru-RU" sz="1400" i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2.25×10</a:t>
            </a:r>
            <a:r>
              <a:rPr lang="ru-RU" sz="1400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соответствующего переходу в турбулентный режим течения. Для расчетов применяется стандартная (k−ε)-модель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турбулентности. </a:t>
            </a:r>
            <a:endParaRPr lang="ru-RU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77394" y="1999193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Линии тока осредненного турбулентного течения показаны на Рис. 6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основной вихрь (А) вызван периферийной по периметру подачей раствора в направлении (1). Наклон втекающей струи вызывает образование вторичного вихря (В). После обтекания кристалла раствор стекает вниз в центральной части кристаллизатора (D).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анализа распределения 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k(y)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продольных сечений для всего объема кристаллизатора можно сказать, что основная кинетическая энергия турбулентного течения сосредоточена в его нижней части. В объеме отмечаются незначительные отличия в распределениях 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Однако для верхней части кристаллизатора на Рис. 6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заметить значительные отличия в профилях 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k(y)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продольных сечений в пограничном слое вблизи кристалла. При этом в центре 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0.01875 м) кинетическая энергия существенно меньше, чем вблизи боковой стенки кристаллизатора (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0.05625 м). Соответствующим образом отличаются графики диссипации энергии потока ε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(y)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тех же продольных сечений в пограничном слое вблизи кристалла.</a:t>
            </a:r>
            <a:endParaRPr lang="ru-RU" sz="1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33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AF2EBDD-A23D-42AA-878B-CCCDEA14147F}"/>
              </a:ext>
            </a:extLst>
          </p:cNvPr>
          <p:cNvSpPr txBox="1"/>
          <p:nvPr/>
        </p:nvSpPr>
        <p:spPr>
          <a:xfrm>
            <a:off x="3675835" y="242790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E04D48-AECD-4FFF-ACA6-9D32CCE631DC}"/>
              </a:ext>
            </a:extLst>
          </p:cNvPr>
          <p:cNvSpPr txBox="1"/>
          <p:nvPr/>
        </p:nvSpPr>
        <p:spPr>
          <a:xfrm>
            <a:off x="3663011" y="525022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08937" y="5619557"/>
            <a:ext cx="400631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Рис. 7.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Периферийная подача раствора в турбулентный поток: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изолинии и 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продольные профили концентрации соли в пограничном слое вблизи поверхности кристалла.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50" y="2716291"/>
            <a:ext cx="3172024" cy="278798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50" y="274320"/>
            <a:ext cx="3509552" cy="2153589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4260570" y="1720343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влияния турбулентного потока на распределение концентрации соли </a:t>
            </a:r>
            <a:r>
              <a:rPr lang="ru-RU" sz="1400" i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400" i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верхней части кристаллизатора можно видеть по распределению изолиний на Рис.7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Ограниченный объем кристаллизатора обусловливает радиальную неоднородность распределения концентрации соли. Характерные искривления изолиний вблизи поверхности кристалла вызваны неоднородностью обтекающего кристалл потока. По графикам концентрации соли </a:t>
            </a:r>
            <a:r>
              <a:rPr lang="ru-RU" sz="1400" i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400" i="1" baseline="-25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двух продольных сечений вблизи кристалла (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0.01875 и 0.05625 м), показанных на Рис.7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можно заметить значительные различия в их распределениях по толщине пограничного слоя и довольно близкие их значения непосредственно на поверхности кристалла.</a:t>
            </a:r>
            <a:endParaRPr lang="ru-RU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167051" y="160591"/>
            <a:ext cx="4872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8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571" y="1106651"/>
            <a:ext cx="867373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Разработанная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ламинарная математическая модель позволила провести расчеты гидродинамики и массопереноса в зависимости от скорости потока и способа подачи раствора в кристаллизационную емкость. На данной основе рассчитано распределение солевых компонентов при подаче раствора в центр грани кристалла и при периферийной подаче раствора к его поверхности. </a:t>
            </a: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Периферийная подача раствора обеспечивает более равномерное распределение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пересыщения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вдоль грани, что должно способствовать более устойчивой морфологии поверхности и, как следствие, уменьшению количества дефектов в кристалле. Необходимо отметить, что понижение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пересыщения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(то есть уменьшение скорости роста кристалла) повышает однородность распределения компонентов в растворе вдоль грани, что приводит к повышению однородности кристалла.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исследовании процесса с периферийной подачей раствора конструкция кристаллизатора были пропорционально увеличены в 5 раз. В этом случае число </a:t>
            </a:r>
            <a:r>
              <a:rPr lang="ru-RU" sz="1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Рейнольдса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достигло большого значения ~ 3×10</a:t>
            </a:r>
            <a:r>
              <a:rPr lang="ru-RU" sz="1400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соответствовало возникновению турбулентного течения. Для численного моделирования подобного течения были применены усредненные уравнения Навье-Стокса в форме «стандартной» (</a:t>
            </a:r>
            <a:r>
              <a:rPr lang="en-US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−ε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)-модели</a:t>
            </a:r>
            <a:r>
              <a:rPr lang="ru-RU" sz="1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турбулентности. По результатам расчетов была изменена форма трубки, через которую осуществляется подача раствора к кристаллу, для возможности его подачи с закруткой.</a:t>
            </a:r>
            <a:endParaRPr lang="ru-RU" sz="1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7226" y="6172845"/>
            <a:ext cx="3627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9406" y="692331"/>
            <a:ext cx="143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Федеральное государственное бюджетное учреждение науки Институт проблем механики им. А.Ю. Ишлинского Российской академии наук (ИПМех РАН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4924697"/>
            <a:ext cx="8988426" cy="114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1255" y="160591"/>
            <a:ext cx="87782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"Математическое моделирование в материаловедении электронных компонентов"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19-20.10.2020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639" y="4616920"/>
            <a:ext cx="75895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Работа выполнена на вычислительной базе </a:t>
            </a:r>
            <a:r>
              <a:rPr lang="ru-RU" sz="1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ИПМех</a:t>
            </a:r>
            <a:r>
              <a:rPr lang="ru-RU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РАН (тема АААА-А20-120011690136-2) </a:t>
            </a:r>
            <a:endParaRPr lang="ru-RU" sz="1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4581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970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Usr</dc:creator>
  <cp:lastModifiedBy>Usr</cp:lastModifiedBy>
  <cp:revision>12</cp:revision>
  <dcterms:created xsi:type="dcterms:W3CDTF">2020-10-17T11:57:39Z</dcterms:created>
  <dcterms:modified xsi:type="dcterms:W3CDTF">2020-10-17T13:23:06Z</dcterms:modified>
</cp:coreProperties>
</file>