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930" autoAdjust="0"/>
  </p:normalViewPr>
  <p:slideViewPr>
    <p:cSldViewPr snapToGrid="0">
      <p:cViewPr varScale="1">
        <p:scale>
          <a:sx n="82" d="100"/>
          <a:sy n="82" d="100"/>
        </p:scale>
        <p:origin x="16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AA76-4108-4A65-8869-EC24B79E0758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F1B9-62E4-449F-8F0D-B2469EAB95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85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Здрвствуйте</a:t>
            </a:r>
            <a:r>
              <a:rPr lang="ru-RU" dirty="0"/>
              <a:t>, меня зовут </a:t>
            </a:r>
            <a:r>
              <a:rPr lang="ru-RU" dirty="0" err="1"/>
              <a:t>Гревцев</a:t>
            </a:r>
            <a:r>
              <a:rPr lang="ru-RU" dirty="0"/>
              <a:t> Александр Владимирович</a:t>
            </a:r>
          </a:p>
          <a:p>
            <a:r>
              <a:rPr lang="ru-RU" dirty="0"/>
              <a:t>Тема доклада </a:t>
            </a:r>
          </a:p>
          <a:p>
            <a:r>
              <a:rPr lang="ru-RU" sz="1200" dirty="0"/>
              <a:t>Разработка функционала на основе потенциала </a:t>
            </a:r>
            <a:r>
              <a:rPr lang="ru-RU" sz="1200" dirty="0" err="1"/>
              <a:t>Терсоффа</a:t>
            </a:r>
            <a:r>
              <a:rPr lang="ru-RU" sz="1200" dirty="0"/>
              <a:t> для моделирования свойств оксидов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5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Мемристоры</a:t>
            </a:r>
            <a:r>
              <a:rPr lang="en-US" dirty="0"/>
              <a:t> </a:t>
            </a:r>
            <a:r>
              <a:rPr lang="ru-RU" dirty="0"/>
              <a:t>используются для создания резистивной энергонезависимой памяти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RRAM)</a:t>
            </a:r>
            <a:endParaRPr lang="ru-RU" dirty="0"/>
          </a:p>
          <a:p>
            <a:r>
              <a:rPr lang="ru-RU" dirty="0" err="1"/>
              <a:t>Мемристоры</a:t>
            </a:r>
            <a:r>
              <a:rPr lang="ru-RU" dirty="0"/>
              <a:t> обладают дефектностью, которая связана с образованием </a:t>
            </a:r>
            <a:r>
              <a:rPr lang="ru-RU" dirty="0" err="1"/>
              <a:t>филаментов</a:t>
            </a:r>
            <a:endParaRPr lang="ru-RU" dirty="0"/>
          </a:p>
          <a:p>
            <a:r>
              <a:rPr lang="ru-RU" dirty="0"/>
              <a:t>Основная задача - воспроизвести формирование </a:t>
            </a:r>
            <a:r>
              <a:rPr lang="ru-RU" dirty="0" err="1"/>
              <a:t>филамента</a:t>
            </a:r>
            <a:endParaRPr lang="ru-RU" dirty="0"/>
          </a:p>
          <a:p>
            <a:r>
              <a:rPr lang="ru-RU" dirty="0"/>
              <a:t>Чтобы воспроизводить и моделировать события в структуре используется Кинетический Монте-Карло и Молекулярно-динамические вычисления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2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Чтобы провести молекулярно-динамическое моделирование изменения положения атомов в кристаллической решетке, требуется решить нормальную систему Коши, которая представлена ниже.</a:t>
            </a:r>
          </a:p>
          <a:p>
            <a:pPr algn="just"/>
            <a:r>
              <a:rPr lang="ru-RU" sz="1200" dirty="0"/>
              <a:t>Чтобы получить правые части, нужно иметь потенциал с идентифицированными параметрами для каждого из исследуемых материалов.</a:t>
            </a:r>
          </a:p>
          <a:p>
            <a:pPr algn="just"/>
            <a:r>
              <a:rPr lang="ru-RU" sz="1200" dirty="0"/>
              <a:t>Существуют потенциалы, которые позволяют воспроизводить рост кластеров</a:t>
            </a:r>
            <a:r>
              <a:rPr lang="en-US" sz="1200" dirty="0"/>
              <a:t> </a:t>
            </a:r>
            <a:r>
              <a:rPr lang="ru-RU" sz="1200" dirty="0"/>
              <a:t>и вычислять дефекты. (</a:t>
            </a:r>
            <a:r>
              <a:rPr lang="en-US" sz="1200" dirty="0"/>
              <a:t>RGL</a:t>
            </a:r>
            <a:r>
              <a:rPr lang="en-US" sz="1200" baseline="30000" dirty="0"/>
              <a:t>1,2</a:t>
            </a:r>
            <a:r>
              <a:rPr lang="en-US" sz="1200" dirty="0"/>
              <a:t>, Tersoff</a:t>
            </a:r>
            <a:r>
              <a:rPr lang="en-US" sz="1200" baseline="30000" dirty="0"/>
              <a:t>3</a:t>
            </a:r>
            <a:r>
              <a:rPr lang="en-US" sz="1200" dirty="0"/>
              <a:t>, Lennard-Jones</a:t>
            </a:r>
            <a:r>
              <a:rPr lang="ru-RU" sz="1200" baseline="30000" dirty="0"/>
              <a:t>4</a:t>
            </a:r>
            <a:r>
              <a:rPr lang="ru-RU" sz="1200" dirty="0"/>
              <a:t> и др.)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2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Для моделирования структурных дефектов (поверхность, граница интерфейса, </a:t>
            </a:r>
            <a:r>
              <a:rPr lang="ru-RU" dirty="0" err="1"/>
              <a:t>вакансионные</a:t>
            </a:r>
            <a:r>
              <a:rPr lang="ru-RU" dirty="0"/>
              <a:t> кластеры и др.), возникающих в процессе роста оксидов различных фаз, применяются полуэмпирические  потенциалы: </a:t>
            </a:r>
            <a:endParaRPr lang="en-US" dirty="0"/>
          </a:p>
          <a:p>
            <a:r>
              <a:rPr lang="ru-RU" dirty="0"/>
              <a:t>Потенциал </a:t>
            </a:r>
            <a:r>
              <a:rPr lang="ru-RU" dirty="0" err="1"/>
              <a:t>Терсоффа</a:t>
            </a:r>
            <a:r>
              <a:rPr lang="en-US" baseline="30000" dirty="0"/>
              <a:t>1,2</a:t>
            </a:r>
            <a:r>
              <a:rPr lang="en-US" dirty="0"/>
              <a:t>;</a:t>
            </a:r>
          </a:p>
          <a:p>
            <a:r>
              <a:rPr lang="ru-RU" dirty="0"/>
              <a:t>Метод погруженного атома</a:t>
            </a:r>
            <a:r>
              <a:rPr lang="en-US" baseline="30000" dirty="0"/>
              <a:t>3,4</a:t>
            </a:r>
            <a:r>
              <a:rPr lang="ru-RU" dirty="0"/>
              <a:t>;</a:t>
            </a:r>
          </a:p>
          <a:p>
            <a:r>
              <a:rPr lang="en-US" dirty="0"/>
              <a:t>ReaxFF</a:t>
            </a:r>
            <a:r>
              <a:rPr lang="en-US" baseline="30000" dirty="0"/>
              <a:t>5</a:t>
            </a:r>
            <a:r>
              <a:rPr lang="en-US" dirty="0"/>
              <a:t>.</a:t>
            </a:r>
            <a:r>
              <a:rPr lang="ru-R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7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оксидов используется измененный потенциал </a:t>
            </a:r>
            <a:r>
              <a:rPr lang="ru-RU" dirty="0" err="1"/>
              <a:t>Терсоффа</a:t>
            </a:r>
            <a:r>
              <a:rPr lang="ru-RU" dirty="0"/>
              <a:t>, который был представлен в статьях ниже</a:t>
            </a:r>
          </a:p>
          <a:p>
            <a:endParaRPr lang="ru-RU" dirty="0"/>
          </a:p>
          <a:p>
            <a:r>
              <a:rPr lang="en-US" dirty="0" err="1"/>
              <a:t>Urepulsive</a:t>
            </a:r>
            <a:r>
              <a:rPr lang="en-US" dirty="0"/>
              <a:t> -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энергия отталкивания</a:t>
            </a:r>
            <a:endParaRPr lang="en-US" dirty="0"/>
          </a:p>
          <a:p>
            <a:r>
              <a:rPr lang="en-US" dirty="0" err="1"/>
              <a:t>Ushort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энергия ближнего порядка взаимодействия (состоит из энергии ковалентной связи и энергии металлической связи)</a:t>
            </a:r>
            <a:endParaRPr lang="en-US" dirty="0"/>
          </a:p>
          <a:p>
            <a:r>
              <a:rPr lang="en-US" dirty="0" err="1"/>
              <a:t>Uion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энергия ионной связи</a:t>
            </a:r>
            <a:endParaRPr lang="en-US" dirty="0"/>
          </a:p>
          <a:p>
            <a:r>
              <a:rPr lang="en-US" dirty="0" err="1"/>
              <a:t>Uvdw</a:t>
            </a:r>
            <a:r>
              <a:rPr lang="en-US" dirty="0"/>
              <a:t> –</a:t>
            </a: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энергия взаимодействия Ван-дер-Ваальса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dirty="0"/>
              <a:t>Идентифицированные параметры для каждого из исследуемых материалов этого потенциала будут использоваться для моделирования роста </a:t>
            </a:r>
            <a:r>
              <a:rPr lang="ru-RU" sz="1200" dirty="0" err="1"/>
              <a:t>филамента</a:t>
            </a:r>
            <a:r>
              <a:rPr lang="ru-RU" sz="1200" dirty="0"/>
              <a:t> в оксидах </a:t>
            </a:r>
            <a:r>
              <a:rPr lang="en-US" sz="1200" dirty="0"/>
              <a:t>ZrO</a:t>
            </a:r>
            <a:r>
              <a:rPr lang="en-US" sz="1200" baseline="-25000" dirty="0"/>
              <a:t>2</a:t>
            </a:r>
            <a:r>
              <a:rPr lang="en-US" sz="1200" dirty="0"/>
              <a:t> </a:t>
            </a:r>
            <a:r>
              <a:rPr lang="ru-RU" sz="1200" dirty="0"/>
              <a:t>и</a:t>
            </a:r>
            <a:r>
              <a:rPr lang="en-US" sz="1200" dirty="0"/>
              <a:t> HfO</a:t>
            </a:r>
            <a:r>
              <a:rPr lang="en-US" sz="1200" baseline="-25000" dirty="0"/>
              <a:t>2</a:t>
            </a:r>
            <a:endParaRPr lang="ru-RU" sz="1200" baseline="-25000" dirty="0"/>
          </a:p>
          <a:p>
            <a:endParaRPr lang="ru-RU" sz="1200" baseline="-25000" dirty="0"/>
          </a:p>
          <a:p>
            <a:r>
              <a:rPr lang="ru-RU" sz="1200" dirty="0"/>
              <a:t>Набор параметров для идентификации представлен ниже. Всего их 23</a:t>
            </a:r>
            <a:r>
              <a:rPr lang="en-US" sz="1200" dirty="0"/>
              <a:t> </a:t>
            </a:r>
            <a:r>
              <a:rPr lang="ru-RU" sz="1200" dirty="0"/>
              <a:t>для каждого химического элемента.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21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/>
                  <a:t>Для получения потенциала, с помощью которого возможно воспроизводить свойства конкретного материала, необходимо найти вектор параметров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/>
                  <a:t>, при котором достигается минимум функционала</a:t>
                </a:r>
              </a:p>
              <a:p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ru-RU" sz="1200" dirty="0"/>
                  <a:t> - сложная функция с множеством локальных минимумов. </a:t>
                </a:r>
              </a:p>
              <a:p>
                <a:r>
                  <a:rPr lang="ru-RU" sz="1200" dirty="0"/>
                  <a:t>Требуется поиск начальных приближений</a:t>
                </a:r>
                <a:r>
                  <a:rPr lang="en-US" sz="1200" dirty="0"/>
                  <a:t> </a:t>
                </a:r>
                <a:r>
                  <a:rPr lang="ru-RU" sz="1200" dirty="0"/>
                  <a:t>Вероятностными методами Монте-Карло,</a:t>
                </a:r>
                <a:r>
                  <a:rPr lang="ru-RU" sz="1200" baseline="0" dirty="0"/>
                  <a:t> или </a:t>
                </a:r>
                <a:r>
                  <a:rPr lang="ru-RU" sz="1200" dirty="0"/>
                  <a:t>сканирования,</a:t>
                </a:r>
                <a:r>
                  <a:rPr lang="ru-RU" sz="1200" baseline="0" dirty="0"/>
                  <a:t> или </a:t>
                </a:r>
                <a:r>
                  <a:rPr lang="ru-RU" sz="1200" dirty="0"/>
                  <a:t>имитации отжига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/>
                  <a:t>Для получения потенциала, с помощью которого возможно воспроизводить свойства конкретного материала, необходимо найти вектор параметров </a:t>
                </a:r>
                <a:r>
                  <a:rPr lang="ru-RU" i="0">
                    <a:latin typeface="Cambria Math" panose="02040503050406030204" pitchFamily="18" charset="0"/>
                  </a:rPr>
                  <a:t>𝜉=(𝜉_1,…,𝜉_</a:t>
                </a:r>
                <a:r>
                  <a:rPr lang="en-US" i="0">
                    <a:latin typeface="Cambria Math" panose="02040503050406030204" pitchFamily="18" charset="0"/>
                  </a:rPr>
                  <a:t>𝑘 )</a:t>
                </a:r>
                <a:r>
                  <a:rPr lang="ru-RU" i="0">
                    <a:latin typeface="Cambria Math" panose="02040503050406030204" pitchFamily="18" charset="0"/>
                  </a:rPr>
                  <a:t>∈𝑋, 𝑋⊆𝑅^𝑘</a:t>
                </a:r>
                <a:r>
                  <a:rPr lang="ru-RU" dirty="0"/>
                  <a:t>, при котором достигается минимум функционала</a:t>
                </a:r>
              </a:p>
              <a:p>
                <a:r>
                  <a:rPr lang="en-US" sz="1200" i="0">
                    <a:latin typeface="Cambria Math" panose="02040503050406030204" pitchFamily="18" charset="0"/>
                  </a:rPr>
                  <a:t>𝐹</a:t>
                </a:r>
                <a:r>
                  <a:rPr lang="ru-RU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𝜉)</a:t>
                </a:r>
                <a:r>
                  <a:rPr lang="ru-RU" sz="1200" dirty="0"/>
                  <a:t> - сложная функция с множеством локальных минимумов. </a:t>
                </a:r>
              </a:p>
              <a:p>
                <a:r>
                  <a:rPr lang="ru-RU" sz="1200" dirty="0"/>
                  <a:t>Требуется поиск начальных приближений</a:t>
                </a:r>
                <a:r>
                  <a:rPr lang="en-US" sz="1200" dirty="0"/>
                  <a:t> </a:t>
                </a:r>
                <a:r>
                  <a:rPr lang="ru-RU" sz="1200" dirty="0"/>
                  <a:t>Вероятностными методами Монте-Карло,</a:t>
                </a:r>
                <a:r>
                  <a:rPr lang="ru-RU" sz="1200" baseline="0" dirty="0"/>
                  <a:t> или </a:t>
                </a:r>
                <a:r>
                  <a:rPr lang="ru-RU" sz="1200" dirty="0"/>
                  <a:t>сканирования,</a:t>
                </a:r>
                <a:r>
                  <a:rPr lang="ru-RU" sz="1200" baseline="0" dirty="0"/>
                  <a:t> или </a:t>
                </a:r>
                <a:r>
                  <a:rPr lang="ru-RU" sz="1200" dirty="0"/>
                  <a:t>имитации отжига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1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первого этапа поиска были найдены наборы параметров для каждого из исследуемых материалов</a:t>
            </a:r>
          </a:p>
          <a:p>
            <a:r>
              <a:rPr lang="ru-RU" sz="1200" dirty="0"/>
              <a:t>Эти параметры достаточно близки к локальным минимумам. Следует применять методы локального поиска нулевого порядка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/>
              <a:t>Метод Хука-</a:t>
            </a:r>
            <a:r>
              <a:rPr lang="ru-RU" sz="1200" dirty="0" err="1"/>
              <a:t>Дживса</a:t>
            </a:r>
            <a:r>
              <a:rPr lang="ru-RU" sz="1200" dirty="0"/>
              <a:t>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200" dirty="0"/>
              <a:t>Метод гранулярного поиска</a:t>
            </a:r>
            <a:r>
              <a:rPr lang="ru-RU" sz="1200" baseline="30000" dirty="0"/>
              <a:t>1</a:t>
            </a:r>
            <a:endParaRPr lang="ru-RU" sz="1200" dirty="0"/>
          </a:p>
          <a:p>
            <a:r>
              <a:rPr lang="ru-RU" dirty="0"/>
              <a:t>После Применения этих методов выбирается тот набор параметров, при котором функция минимизации имеет наименьшее значение.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5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При исследовании образования </a:t>
            </a:r>
            <a:r>
              <a:rPr lang="ru-RU" dirty="0" err="1"/>
              <a:t>филаментарных</a:t>
            </a:r>
            <a:r>
              <a:rPr lang="ru-RU" dirty="0"/>
              <a:t> структур рассматривается моноклинная и тетрагональная фазы оксидов (</a:t>
            </a:r>
            <a:r>
              <a:rPr lang="en-US" dirty="0"/>
              <a:t>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r>
              <a:rPr lang="ru-RU" dirty="0"/>
              <a:t>,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ru-RU" dirty="0"/>
              <a:t>).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Планируется использовать следующий набор параметров, представленных в таблице, для оксидов 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, 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9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Работа является продолжением статьи</a:t>
            </a:r>
            <a:r>
              <a:rPr lang="ru-RU" baseline="30000" dirty="0"/>
              <a:t>1</a:t>
            </a:r>
            <a:r>
              <a:rPr lang="ru-RU" dirty="0"/>
              <a:t> и ориентирована на получение нового программного функционала с целью проведения молекулярно-динамического исследования образования </a:t>
            </a:r>
            <a:r>
              <a:rPr lang="ru-RU" dirty="0" err="1"/>
              <a:t>филаментарных</a:t>
            </a:r>
            <a:r>
              <a:rPr lang="ru-RU" dirty="0"/>
              <a:t> структур оксидах (</a:t>
            </a:r>
            <a:r>
              <a:rPr lang="en-US" dirty="0"/>
              <a:t>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r>
              <a:rPr lang="ru-RU" dirty="0"/>
              <a:t>) с учетом различных кристаллических фаз.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Работа выполнена при финансовой поддержке гранта РФФИ 19-29-03051_мк.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DF1B9-62E4-449F-8F0D-B2469EAB95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B9F8-5E51-477F-8BBE-A948DCEAC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A3969-7A92-41F2-9383-F203F4F07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E279-8252-4274-B0DD-92C8086D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68B84-B80E-45D8-9C3B-E4086628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0DB2-B9AB-48A0-9525-E083F48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1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A08B-7A5B-4A45-9B71-3E782B5F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24C2A-7F09-43AB-9853-7BE65A5D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5E5C0-D516-4818-987C-D04120E9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34F0-2DE2-4184-A6C5-174583C5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FD0C5-2058-4F1A-858D-88839171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52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1B7CB-1FE0-48E5-AF29-6976C88D1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33CB-A8E6-416E-90FA-2C8149155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AF38-5FD5-4B29-A94D-95E7E57E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334D9-5C38-449B-A84F-8E070842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1F627-438C-439F-8005-8C0E4C5A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0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B55D9-AF81-487A-AA62-0A8D320A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36B6B-4507-4D31-AAB2-57BE2CA1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3351C-7AAA-4520-ADB6-E4DA909CB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E945B-6262-42DE-912C-62130174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E607B-40B0-4483-8F69-186D2DF9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2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E050-A217-47BA-B810-0CBC47825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20F98-5F46-4190-AEB6-85585C46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48BB-9AED-4FCF-8804-F86E9BA8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A11BF-12DE-471C-B864-FFDFB90C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9E8AE-ABC8-4557-BB6C-CD834B6E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9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0E6C-C25C-4EE4-A1AE-F405CD50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71B8-4456-4C3C-9597-ACC6BDE0A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96284-216F-4160-B907-29CD8D591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CC273-24A5-49BE-8DCF-485F585A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A8ED5-5E41-478A-AB93-45AD5037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2D4D4-7FD4-45F7-9E21-D841FFD7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2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014E-02BD-4E4A-8071-12344A6F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C094-2E91-45DD-842C-CD82653C0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F07B7-5805-47A4-A564-58DACE523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18364-A5F9-45B2-B71D-5915EB603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52723-8E6B-46BF-930D-004EA2A7D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5C747-DDEC-4215-A853-6B15C808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DCF80E-CC9A-4516-B357-CEBFD4BD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76DDB-B1CD-4367-929C-C2D4D8DB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284C-5C81-4F63-B56E-DDCDC228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8EA78-B167-4460-81FD-E48A395A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67432-1EA2-40AE-8821-9370299D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8ADF0-2325-4107-8B2C-A4C1255F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9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E728B-8CE0-4B3B-B98C-6DBF99DB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A74DE1-AEBC-4C59-A5BE-B821869E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DC0A8-9EB4-4041-9AAA-A760534D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3FA6-A63A-4027-BC9B-D28C78E0C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FEB2-B484-4A63-93AA-CB439F815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72207-8B06-4EC9-A0B7-81FE00F93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8497C-9035-4F23-8187-9D3D5D61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6A87B-897C-43A7-9428-73F8952A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21C1E-8C6D-42B1-8902-57618958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3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127B-5AEF-454F-A6FC-B502A69A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B91DF-953E-44A4-9004-EF4198120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E7BEF-D290-4B27-B20F-9E7B2C158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8AFC7-0FE7-4B7C-A74A-F2049B0D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714E3-C5C3-4283-AA2B-805A3874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BC8F5-8BAE-466F-81E3-4A1DF335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3342C2-9FBE-466A-889D-DFF38BAB3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0E199-92FA-46D5-BA24-8E8A094FF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1BDD8-F9E0-4681-83EE-D885FD244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0B94F-5AE4-439A-8B27-7C3C319AAF3C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D3FE-E25B-4A17-8306-E3A29E63E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4A0E-72D5-46FB-952F-1509F6BD6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F46F-35A1-49A7-B9BB-856943C05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0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B8B5A-D9A6-4886-9D61-0EE228A97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9497"/>
            <a:ext cx="9144000" cy="209046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/>
              <a:t>Разработка функционала на основе потенциала </a:t>
            </a:r>
            <a:r>
              <a:rPr lang="ru-RU" sz="4400" dirty="0" err="1"/>
              <a:t>Терсоффа</a:t>
            </a:r>
            <a:r>
              <a:rPr lang="ru-RU" sz="4400" dirty="0"/>
              <a:t> для моделирования свойств оксидов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6D416-7855-4343-BAC0-F38475886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7934"/>
            <a:ext cx="9144000" cy="2994870"/>
          </a:xfrm>
        </p:spPr>
        <p:txBody>
          <a:bodyPr>
            <a:normAutofit lnSpcReduction="10000"/>
          </a:bodyPr>
          <a:lstStyle/>
          <a:p>
            <a:r>
              <a:rPr lang="ru-RU" u="sng" dirty="0" err="1"/>
              <a:t>Гревцев</a:t>
            </a:r>
            <a:r>
              <a:rPr lang="ru-RU" u="sng" dirty="0"/>
              <a:t> А.В.</a:t>
            </a:r>
            <a:r>
              <a:rPr lang="ru-RU" baseline="30000" dirty="0"/>
              <a:t>1</a:t>
            </a:r>
            <a:endParaRPr lang="ru-RU" u="sng" dirty="0"/>
          </a:p>
          <a:p>
            <a:r>
              <a:rPr lang="ru-RU" dirty="0" err="1"/>
              <a:t>Абгарян</a:t>
            </a:r>
            <a:r>
              <a:rPr lang="ru-RU" dirty="0"/>
              <a:t> К.К.</a:t>
            </a:r>
            <a:r>
              <a:rPr lang="ru-RU" baseline="30000" dirty="0"/>
              <a:t>1-3</a:t>
            </a:r>
            <a:endParaRPr lang="ru-RU" dirty="0"/>
          </a:p>
          <a:p>
            <a:r>
              <a:rPr lang="ru-RU" dirty="0"/>
              <a:t>Бажанов Д.И.</a:t>
            </a:r>
            <a:r>
              <a:rPr lang="ru-RU" baseline="30000" dirty="0"/>
              <a:t>1-3</a:t>
            </a:r>
            <a:endParaRPr lang="ru-RU" dirty="0"/>
          </a:p>
          <a:p>
            <a:endParaRPr lang="en-US" dirty="0"/>
          </a:p>
          <a:p>
            <a:r>
              <a:rPr lang="ru-RU" i="1" baseline="30000" dirty="0"/>
              <a:t>1</a:t>
            </a:r>
            <a:r>
              <a:rPr lang="ru-RU" i="1" dirty="0"/>
              <a:t>ФИЦ ИУ РАН, </a:t>
            </a:r>
            <a:r>
              <a:rPr lang="ru-RU" i="1" dirty="0" err="1"/>
              <a:t>г.Москва</a:t>
            </a:r>
            <a:endParaRPr lang="ru-RU" i="1" dirty="0"/>
          </a:p>
          <a:p>
            <a:r>
              <a:rPr lang="ru-RU" i="1" baseline="30000" dirty="0"/>
              <a:t>2</a:t>
            </a:r>
            <a:r>
              <a:rPr lang="ru-RU" i="1" dirty="0"/>
              <a:t>МГУ, г. Москва</a:t>
            </a:r>
          </a:p>
          <a:p>
            <a:r>
              <a:rPr lang="ru-RU" i="1" baseline="30000" dirty="0"/>
              <a:t>3</a:t>
            </a:r>
            <a:r>
              <a:rPr lang="ru-RU" i="1" dirty="0"/>
              <a:t>МАИ, 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344673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Построение </a:t>
            </a:r>
            <a:r>
              <a:rPr lang="ru-RU" dirty="0" err="1"/>
              <a:t>мемристоров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DFFE-B4FE-4FCC-AC4C-2588A69A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5" y="1253331"/>
            <a:ext cx="7478486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Мемристоры</a:t>
            </a:r>
            <a:r>
              <a:rPr lang="en-US" dirty="0"/>
              <a:t> </a:t>
            </a:r>
            <a:r>
              <a:rPr lang="ru-RU" dirty="0"/>
              <a:t>используются для создания резистивной энергонезависимой памяти</a:t>
            </a:r>
            <a:r>
              <a:rPr lang="en-US" dirty="0"/>
              <a:t> </a:t>
            </a:r>
            <a:r>
              <a:rPr lang="ru-RU" dirty="0"/>
              <a:t>(</a:t>
            </a:r>
            <a:r>
              <a:rPr lang="en-US" dirty="0"/>
              <a:t>RRAM);</a:t>
            </a:r>
            <a:endParaRPr lang="ru-RU" dirty="0"/>
          </a:p>
          <a:p>
            <a:pPr algn="just"/>
            <a:r>
              <a:rPr lang="ru-RU" dirty="0" err="1"/>
              <a:t>Мемристоры</a:t>
            </a:r>
            <a:r>
              <a:rPr lang="ru-RU" dirty="0"/>
              <a:t> обладают дефектностью, которая связана с образованием </a:t>
            </a:r>
            <a:r>
              <a:rPr lang="ru-RU" dirty="0" err="1"/>
              <a:t>филаментов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Основная задача - воспроизвести формирование </a:t>
            </a:r>
            <a:r>
              <a:rPr lang="ru-RU" dirty="0" err="1"/>
              <a:t>филамента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Чтобы воспроизводить и моделировать события в структуре используется:</a:t>
            </a:r>
          </a:p>
          <a:p>
            <a:pPr lvl="1" algn="just"/>
            <a:r>
              <a:rPr lang="ru-RU" dirty="0"/>
              <a:t>Кинетический Монте-Карло;</a:t>
            </a:r>
          </a:p>
          <a:p>
            <a:pPr lvl="1" algn="just"/>
            <a:r>
              <a:rPr lang="ru-RU" dirty="0"/>
              <a:t>Молекулярно-динамические вычисления;</a:t>
            </a:r>
          </a:p>
          <a:p>
            <a:pPr algn="just"/>
            <a:endParaRPr lang="ru-RU" dirty="0"/>
          </a:p>
          <a:p>
            <a:pPr lvl="1" algn="just"/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3C235-5FC6-4C7B-A9C6-AA44799E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323" y="1253331"/>
            <a:ext cx="2041322" cy="27903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307C3D-EEAD-4268-90C9-64BBF0E77F0B}"/>
              </a:ext>
            </a:extLst>
          </p:cNvPr>
          <p:cNvSpPr/>
          <p:nvPr/>
        </p:nvSpPr>
        <p:spPr>
          <a:xfrm>
            <a:off x="385355" y="6100354"/>
            <a:ext cx="1142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Sadi</a:t>
            </a:r>
            <a:r>
              <a:rPr lang="en-US" dirty="0"/>
              <a:t>, </a:t>
            </a:r>
            <a:r>
              <a:rPr lang="en-US" dirty="0" err="1"/>
              <a:t>Toufik</a:t>
            </a:r>
            <a:r>
              <a:rPr lang="en-US" dirty="0"/>
              <a:t> &amp; </a:t>
            </a:r>
            <a:r>
              <a:rPr lang="en-US" dirty="0" err="1"/>
              <a:t>Mehonic</a:t>
            </a:r>
            <a:r>
              <a:rPr lang="en-US" dirty="0"/>
              <a:t>, Adnan &amp; </a:t>
            </a:r>
            <a:r>
              <a:rPr lang="en-US" dirty="0" err="1"/>
              <a:t>Montesi</a:t>
            </a:r>
            <a:r>
              <a:rPr lang="en-US" dirty="0"/>
              <a:t>, Luca &amp; Buckwell, Mark &amp; Kenyon, Anthony &amp; </a:t>
            </a:r>
            <a:r>
              <a:rPr lang="en-US" dirty="0" err="1"/>
              <a:t>Asenov</a:t>
            </a:r>
            <a:r>
              <a:rPr lang="en-US" dirty="0"/>
              <a:t>, A.</a:t>
            </a:r>
            <a:r>
              <a:rPr lang="ru-RU" dirty="0"/>
              <a:t>,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Physics</a:t>
            </a:r>
            <a:r>
              <a:rPr lang="ru-RU" dirty="0"/>
              <a:t>: </a:t>
            </a:r>
            <a:r>
              <a:rPr lang="ru-RU" dirty="0" err="1"/>
              <a:t>Condensed</a:t>
            </a:r>
            <a:r>
              <a:rPr lang="ru-RU" dirty="0"/>
              <a:t> </a:t>
            </a:r>
            <a:r>
              <a:rPr lang="ru-RU" dirty="0" err="1"/>
              <a:t>Matter</a:t>
            </a:r>
            <a:r>
              <a:rPr lang="ru-RU" dirty="0"/>
              <a:t>. 2018 30. 10.1088/1361-648X/aaa7c1.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B978D-866D-440C-8159-74FB7903D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641" y="4042667"/>
            <a:ext cx="3077004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	</a:t>
            </a:r>
            <a:r>
              <a:rPr lang="ru-RU" dirty="0"/>
              <a:t>Молекулярно-динамическое моделирование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6AAC89-8FEE-4465-A07D-23C2DBD901F3}"/>
              </a:ext>
            </a:extLst>
          </p:cNvPr>
          <p:cNvSpPr txBox="1">
            <a:spLocks/>
          </p:cNvSpPr>
          <p:nvPr/>
        </p:nvSpPr>
        <p:spPr>
          <a:xfrm>
            <a:off x="385355" y="1253331"/>
            <a:ext cx="11458302" cy="133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Чтобы провести молекулярно-динамическое моделирование изменения положения атомов в кристаллической решетке, требуется решить нормальную систему Коши:</a:t>
            </a:r>
          </a:p>
          <a:p>
            <a:pPr lvl="1" algn="just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7B63E-003F-485D-B34F-2B73DC28E1C0}"/>
                  </a:ext>
                </a:extLst>
              </p:cNvPr>
              <p:cNvSpPr txBox="1"/>
              <p:nvPr/>
            </p:nvSpPr>
            <p:spPr>
              <a:xfrm>
                <a:off x="385355" y="2586446"/>
                <a:ext cx="3149644" cy="2529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7B63E-003F-485D-B34F-2B73DC28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5" y="2586446"/>
                <a:ext cx="3149644" cy="2529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B980A1-EA69-4938-B2CC-33CAE736E6FF}"/>
              </a:ext>
            </a:extLst>
          </p:cNvPr>
          <p:cNvSpPr txBox="1"/>
          <p:nvPr/>
        </p:nvSpPr>
        <p:spPr>
          <a:xfrm>
            <a:off x="3596640" y="2586446"/>
            <a:ext cx="8142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Чтобы получить правые части, нужно иметь потенциал с идентифицированными параметрами.</a:t>
            </a:r>
          </a:p>
          <a:p>
            <a:pPr algn="just"/>
            <a:r>
              <a:rPr lang="ru-RU" sz="2800" dirty="0"/>
              <a:t>Существуют потенциалы, которые позволяют воспроизводить рост кластеров</a:t>
            </a:r>
            <a:r>
              <a:rPr lang="en-US" sz="2800" dirty="0"/>
              <a:t> </a:t>
            </a:r>
            <a:r>
              <a:rPr lang="ru-RU" sz="2800" dirty="0"/>
              <a:t>и вычислять дефекты. (</a:t>
            </a:r>
            <a:r>
              <a:rPr lang="en-US" sz="2800" dirty="0"/>
              <a:t>RGL</a:t>
            </a:r>
            <a:r>
              <a:rPr lang="en-US" sz="2800" baseline="30000" dirty="0"/>
              <a:t>1,2</a:t>
            </a:r>
            <a:r>
              <a:rPr lang="en-US" sz="2800" dirty="0"/>
              <a:t>, Tersoff</a:t>
            </a:r>
            <a:r>
              <a:rPr lang="en-US" sz="2800" baseline="30000" dirty="0"/>
              <a:t>3</a:t>
            </a:r>
            <a:r>
              <a:rPr lang="en-US" sz="2800" dirty="0"/>
              <a:t>, Lennard-Jones</a:t>
            </a:r>
            <a:r>
              <a:rPr lang="ru-RU" sz="2800" baseline="30000" dirty="0"/>
              <a:t>4</a:t>
            </a:r>
            <a:r>
              <a:rPr lang="ru-RU" sz="2800" dirty="0"/>
              <a:t> и др.)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4E9A0-8BB7-479A-9E52-5F7031048EE2}"/>
              </a:ext>
            </a:extLst>
          </p:cNvPr>
          <p:cNvSpPr txBox="1"/>
          <p:nvPr/>
        </p:nvSpPr>
        <p:spPr>
          <a:xfrm>
            <a:off x="385356" y="5604669"/>
            <a:ext cx="11458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Phys. Rev. B 48, 22 – Published 1 July 1993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Phys. Rev. B 61, 2230 – Published 15 January 2000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Phys. Rev. B 37, 6991 – Published 15 April 1988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Modelling Simul. Mater. Sci. Eng. 8 (2000) 825–841.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9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Потенциалы для оксидов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49109-5ED0-492A-9E36-DB64E6B30E99}"/>
              </a:ext>
            </a:extLst>
          </p:cNvPr>
          <p:cNvSpPr txBox="1">
            <a:spLocks/>
          </p:cNvSpPr>
          <p:nvPr/>
        </p:nvSpPr>
        <p:spPr>
          <a:xfrm>
            <a:off x="376966" y="1253332"/>
            <a:ext cx="11458302" cy="1955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Для моделирования структурных дефектов, возникающих в процессе роста оксидов различных фаз, применяются полуэмпирические  потенциалы: </a:t>
            </a:r>
            <a:endParaRPr lang="en-US" dirty="0"/>
          </a:p>
          <a:p>
            <a:r>
              <a:rPr lang="ru-RU" dirty="0"/>
              <a:t>Потенциал </a:t>
            </a:r>
            <a:r>
              <a:rPr lang="ru-RU" dirty="0" err="1"/>
              <a:t>Терсоффа</a:t>
            </a:r>
            <a:r>
              <a:rPr lang="en-US" baseline="30000" dirty="0"/>
              <a:t>1,2</a:t>
            </a:r>
            <a:r>
              <a:rPr lang="en-US" dirty="0"/>
              <a:t>;</a:t>
            </a:r>
          </a:p>
          <a:p>
            <a:r>
              <a:rPr lang="ru-RU" dirty="0"/>
              <a:t>Метод погруженного атома</a:t>
            </a:r>
            <a:r>
              <a:rPr lang="en-US" baseline="30000" dirty="0"/>
              <a:t>3,4</a:t>
            </a:r>
            <a:r>
              <a:rPr lang="ru-RU" dirty="0"/>
              <a:t>;</a:t>
            </a:r>
          </a:p>
          <a:p>
            <a:r>
              <a:rPr lang="en-US" dirty="0"/>
              <a:t>ReaxFF</a:t>
            </a:r>
            <a:r>
              <a:rPr lang="en-US" baseline="30000" dirty="0"/>
              <a:t>5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endParaRPr lang="ru-RU" dirty="0"/>
          </a:p>
          <a:p>
            <a:pPr lvl="1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66CE2-DD37-410A-BC26-8C6603511536}"/>
              </a:ext>
            </a:extLst>
          </p:cNvPr>
          <p:cNvSpPr txBox="1"/>
          <p:nvPr/>
        </p:nvSpPr>
        <p:spPr>
          <a:xfrm>
            <a:off x="366849" y="4545664"/>
            <a:ext cx="11458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Phys. Rev. B 73, 155329 – Published 25 April 2006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Powell D. Lattice Dynamics and </a:t>
            </a:r>
            <a:r>
              <a:rPr lang="en-US" dirty="0" err="1"/>
              <a:t>Parameterisation</a:t>
            </a:r>
            <a:r>
              <a:rPr lang="en-US" dirty="0"/>
              <a:t> Techniques for the </a:t>
            </a:r>
            <a:r>
              <a:rPr lang="en-US" dirty="0" err="1"/>
              <a:t>Tersoff</a:t>
            </a:r>
            <a:r>
              <a:rPr lang="en-US" dirty="0"/>
              <a:t> Potential Applied to Elemental and Type III-V Semiconductors // 2006.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Phys. Rev. B 64, 184102 – Published 15 October 2001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Modelling Simul. Mater. Sci. Eng. 8 (2000) 825–841.</a:t>
            </a:r>
            <a:r>
              <a:rPr lang="ru-RU" dirty="0"/>
              <a:t> </a:t>
            </a:r>
            <a:r>
              <a:rPr lang="en-US" dirty="0"/>
              <a:t>10.1088/0965-0393/8/6/305.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Journal of Physical Chemistry A 2008 112 (14), 3133-3140</a:t>
            </a:r>
            <a:r>
              <a:rPr lang="ru-RU" dirty="0"/>
              <a:t> </a:t>
            </a:r>
            <a:r>
              <a:rPr lang="en-US" dirty="0"/>
              <a:t>DOI: 10.1021/jp076775c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Iwasaki T</a:t>
            </a:r>
            <a:r>
              <a:rPr lang="ru-RU" dirty="0"/>
              <a:t>. </a:t>
            </a:r>
            <a:r>
              <a:rPr lang="en-US" dirty="0"/>
              <a:t>et al</a:t>
            </a:r>
            <a:r>
              <a:rPr lang="ru-RU" dirty="0"/>
              <a:t>. </a:t>
            </a:r>
            <a:r>
              <a:rPr lang="en-US" dirty="0"/>
              <a:t>Molecular-Dynamics Analysis of Interfacial Diffusion Between High-Permittivity Gate Dielectrics And Silicon Substrates // Journal of Materials Research, 2004. Vol. 19, no. 4, pp. 1197–1202.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8E423-97E7-4646-8EAB-2236BB1A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72" y="2094965"/>
            <a:ext cx="3868762" cy="24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Потенциал </a:t>
            </a:r>
            <a:r>
              <a:rPr lang="ru-RU" dirty="0" err="1"/>
              <a:t>Терсоффа</a:t>
            </a:r>
            <a:r>
              <a:rPr lang="ru-RU" dirty="0"/>
              <a:t> для оксидов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49109-5ED0-492A-9E36-DB64E6B30E99}"/>
              </a:ext>
            </a:extLst>
          </p:cNvPr>
          <p:cNvSpPr txBox="1">
            <a:spLocks/>
          </p:cNvSpPr>
          <p:nvPr/>
        </p:nvSpPr>
        <p:spPr>
          <a:xfrm>
            <a:off x="385355" y="1253331"/>
            <a:ext cx="11458302" cy="757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Для оксидов используется измененный потенциал </a:t>
            </a:r>
            <a:r>
              <a:rPr lang="ru-RU" dirty="0" err="1"/>
              <a:t>Терсоффа</a:t>
            </a:r>
            <a:r>
              <a:rPr lang="ru-RU" dirty="0"/>
              <a:t>, который был представлен в статьях</a:t>
            </a:r>
            <a:r>
              <a:rPr lang="ru-RU" baseline="30000" dirty="0"/>
              <a:t>1,2</a:t>
            </a:r>
            <a:r>
              <a:rPr lang="ru-RU" dirty="0"/>
              <a:t>:</a:t>
            </a:r>
          </a:p>
          <a:p>
            <a:pPr lvl="1" algn="just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B7126-6E9C-498B-97C8-359429261119}"/>
                  </a:ext>
                </a:extLst>
              </p:cNvPr>
              <p:cNvSpPr txBox="1"/>
              <p:nvPr/>
            </p:nvSpPr>
            <p:spPr>
              <a:xfrm>
                <a:off x="385355" y="2010976"/>
                <a:ext cx="3793987" cy="367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nary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m:rPr>
                                <m:nor/>
                              </m:rPr>
                              <a:rPr lang="en-US" b="0" dirty="0"/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𝐸𝑖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𝐸𝑖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𝐸𝑖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𝐸𝑖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bSup>
                                  <m:sSub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𝑅𝐸𝑃𝑖𝑗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𝑆𝐻𝑇𝑖𝑗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𝐼𝑂𝑁𝑖𝑗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𝑉𝐷𝑊𝑖𝑗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𝑅𝐸𝑃𝑖𝑗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𝑆𝐻𝑇𝑖𝑗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𝐼𝑂𝑁𝑖𝑗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𝐿𝑖𝑗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𝑉𝐷𝑊𝑖𝑗</m:t>
                                    </m:r>
                                  </m:sub>
                                </m:s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𝐿𝑖𝑗</m:t>
                                        </m:r>
                                      </m:sub>
                                    </m:sSub>
                                    <m:rad>
                                      <m:radPr>
                                        <m:degHide m:val="on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𝑉𝐷𝑊𝑖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𝑉𝐷𝑊𝑗</m:t>
                                            </m:r>
                                          </m:sub>
                                        </m:sSub>
                                      </m:e>
                                    </m:rad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B7126-6E9C-498B-97C8-359429261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5" y="2010976"/>
                <a:ext cx="3793987" cy="3675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CDB19D-5C73-4605-A9A5-0CABB00A4EEE}"/>
              </a:ext>
            </a:extLst>
          </p:cNvPr>
          <p:cNvSpPr txBox="1"/>
          <p:nvPr/>
        </p:nvSpPr>
        <p:spPr>
          <a:xfrm>
            <a:off x="385355" y="5686341"/>
            <a:ext cx="11458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dirty="0"/>
              <a:t>Iwasaki T</a:t>
            </a:r>
            <a:r>
              <a:rPr lang="ru-RU" sz="1600" dirty="0"/>
              <a:t>. </a:t>
            </a:r>
            <a:r>
              <a:rPr lang="en-US" sz="1600" dirty="0"/>
              <a:t>et al</a:t>
            </a:r>
            <a:r>
              <a:rPr lang="ru-RU" sz="1600" dirty="0"/>
              <a:t>. </a:t>
            </a:r>
            <a:r>
              <a:rPr lang="en-US" sz="1600" dirty="0"/>
              <a:t>Molecular-Dynamics Analysis of Interfacial Diffusion Between High-Permittivity Gate Dielectrics And Silicon Substrates // Journal of Materials Research, 2004. Vol. 19, no. 4, pp. 1197–1202.</a:t>
            </a:r>
            <a:endParaRPr lang="ru-RU" sz="1600" dirty="0"/>
          </a:p>
          <a:p>
            <a:pPr marL="342900" indent="-342900" algn="just">
              <a:buAutoNum type="arabicPeriod"/>
            </a:pPr>
            <a:r>
              <a:rPr lang="en-US" sz="1600" dirty="0"/>
              <a:t>Yasukawa A. Using an extended </a:t>
            </a:r>
            <a:r>
              <a:rPr lang="en-US" sz="1600" dirty="0" err="1"/>
              <a:t>Tersoff</a:t>
            </a:r>
            <a:r>
              <a:rPr lang="en-US" sz="1600" dirty="0"/>
              <a:t> interatomic potential to analyze the static-fatigue strength of SiO2 under atmospheric influence // JSME international journal. Series A, mechanics and material engineering, 1996. Vol. 39, no. 3, pp. 313-320.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19030-73E6-4704-973B-B90BAB5A9817}"/>
                  </a:ext>
                </a:extLst>
              </p:cNvPr>
              <p:cNvSpPr txBox="1"/>
              <p:nvPr/>
            </p:nvSpPr>
            <p:spPr>
              <a:xfrm>
                <a:off x="4589417" y="2010976"/>
                <a:ext cx="7254240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dirty="0"/>
                  <a:t>Идентифицированные параметры этого потенциала будут использоваться для моделирования роста </a:t>
                </a:r>
                <a:r>
                  <a:rPr lang="ru-RU" sz="2800" dirty="0" err="1"/>
                  <a:t>филамента</a:t>
                </a:r>
                <a:r>
                  <a:rPr lang="ru-RU" sz="2800" dirty="0"/>
                  <a:t> в оксидах </a:t>
                </a:r>
                <a:r>
                  <a:rPr lang="en-US" sz="2800" dirty="0"/>
                  <a:t>ZrO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 </a:t>
                </a:r>
                <a:r>
                  <a:rPr lang="ru-RU" sz="2800" dirty="0"/>
                  <a:t>и</a:t>
                </a:r>
                <a:r>
                  <a:rPr lang="en-US" sz="2800" dirty="0"/>
                  <a:t> HfO</a:t>
                </a:r>
                <a:r>
                  <a:rPr lang="en-US" sz="2800" baseline="-25000" dirty="0"/>
                  <a:t>2</a:t>
                </a:r>
                <a:r>
                  <a:rPr lang="ru-RU" sz="2800" dirty="0"/>
                  <a:t>.</a:t>
                </a:r>
              </a:p>
              <a:p>
                <a:pPr algn="just"/>
                <a:endParaRPr lang="ru-RU" sz="2800" dirty="0"/>
              </a:p>
              <a:p>
                <a:pPr algn="just"/>
                <a:r>
                  <a:rPr lang="ru-RU" sz="2800" dirty="0"/>
                  <a:t>Набор параметров для идентификации: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𝑉𝐷𝑊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119030-73E6-4704-973B-B90BAB5A9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17" y="2010976"/>
                <a:ext cx="7254240" cy="2954655"/>
              </a:xfrm>
              <a:prstGeom prst="rect">
                <a:avLst/>
              </a:prstGeom>
              <a:blipFill>
                <a:blip r:embed="rId4"/>
                <a:stretch>
                  <a:fillRect l="-1765" t="-2062" r="-1681" b="-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79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Параметрическая идентификация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049109-5ED0-492A-9E36-DB64E6B30E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355" y="1253331"/>
                <a:ext cx="11458302" cy="13418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dirty="0"/>
                  <a:t>Для получения потенциала, с помощью которого возможно воспроизводить свойства конкретного материала, необходимо найти вектор параметров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/>
                  <a:t>, при котором достигается минимум функционала: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ru-RU" dirty="0"/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C049109-5ED0-492A-9E36-DB64E6B30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5" y="1253331"/>
                <a:ext cx="11458302" cy="1341823"/>
              </a:xfrm>
              <a:prstGeom prst="rect">
                <a:avLst/>
              </a:prstGeom>
              <a:blipFill>
                <a:blip r:embed="rId3"/>
                <a:stretch>
                  <a:fillRect l="-957" t="-7273" r="-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FE167-72F0-47EA-8696-EFF12B212752}"/>
                  </a:ext>
                </a:extLst>
              </p:cNvPr>
              <p:cNvSpPr txBox="1"/>
              <p:nvPr/>
            </p:nvSpPr>
            <p:spPr>
              <a:xfrm>
                <a:off x="385353" y="2451846"/>
                <a:ext cx="11458302" cy="8422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6FE167-72F0-47EA-8696-EFF12B212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3" y="2451846"/>
                <a:ext cx="11458302" cy="8422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27A853-FD7F-4E60-9DD9-B7D87167DCFC}"/>
                  </a:ext>
                </a:extLst>
              </p:cNvPr>
              <p:cNvSpPr txBox="1"/>
              <p:nvPr/>
            </p:nvSpPr>
            <p:spPr>
              <a:xfrm>
                <a:off x="385352" y="3677907"/>
                <a:ext cx="1145830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ru-RU" sz="2800" dirty="0"/>
                  <a:t> - сложная функция с множеством локальных минимумов. Требуется поиск начальных приближений: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Вероятностные методами Монте-Карло;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Методы сканирования;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ru-RU" sz="2800" dirty="0"/>
                  <a:t>Методы имитации отжига.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27A853-FD7F-4E60-9DD9-B7D87167D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2" y="3677907"/>
                <a:ext cx="11458302" cy="2246769"/>
              </a:xfrm>
              <a:prstGeom prst="rect">
                <a:avLst/>
              </a:prstGeom>
              <a:blipFill>
                <a:blip r:embed="rId5"/>
                <a:stretch>
                  <a:fillRect l="-1064" t="-2439" r="-1064" b="-6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7E2F99-F512-4403-A568-90FDBB2E3BE1}"/>
                  </a:ext>
                </a:extLst>
              </p:cNvPr>
              <p:cNvSpPr/>
              <p:nvPr/>
            </p:nvSpPr>
            <p:spPr>
              <a:xfrm>
                <a:off x="385352" y="3294128"/>
                <a:ext cx="1145830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𝑐𝑜h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7E2F99-F512-4403-A568-90FDBB2E3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2" y="3294128"/>
                <a:ext cx="11458303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A1B5EF2-D9A0-48A5-B8BB-7AFBA0CB128D}"/>
              </a:ext>
            </a:extLst>
          </p:cNvPr>
          <p:cNvSpPr/>
          <p:nvPr/>
        </p:nvSpPr>
        <p:spPr>
          <a:xfrm>
            <a:off x="348344" y="5846790"/>
            <a:ext cx="11495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/>
              <a:t>Yasukawa A. Using an extended </a:t>
            </a:r>
            <a:r>
              <a:rPr lang="en-US" dirty="0" err="1"/>
              <a:t>Tersoff</a:t>
            </a:r>
            <a:r>
              <a:rPr lang="en-US" dirty="0"/>
              <a:t> interatomic potential to analyze the static-fatigue strength of SiO2 under atmospheric influence // JSME international journal. Series A, mechanics and material engineering, 1996. Vol. 39, no. 3, pp. 313-320.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93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Параметрическая идентификация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49109-5ED0-492A-9E36-DB64E6B30E99}"/>
              </a:ext>
            </a:extLst>
          </p:cNvPr>
          <p:cNvSpPr txBox="1">
            <a:spLocks/>
          </p:cNvSpPr>
          <p:nvPr/>
        </p:nvSpPr>
        <p:spPr>
          <a:xfrm>
            <a:off x="385355" y="1253331"/>
            <a:ext cx="11458302" cy="58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После первого этапа поиска были найдены наборы параметров: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66CE2-DD37-410A-BC26-8C6603511536}"/>
              </a:ext>
            </a:extLst>
          </p:cNvPr>
          <p:cNvSpPr txBox="1"/>
          <p:nvPr/>
        </p:nvSpPr>
        <p:spPr>
          <a:xfrm>
            <a:off x="385355" y="6041964"/>
            <a:ext cx="1145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/>
              <a:t>Powell D. Lattice Dynamics and </a:t>
            </a:r>
            <a:r>
              <a:rPr lang="en-US" dirty="0" err="1"/>
              <a:t>Parameterisation</a:t>
            </a:r>
            <a:r>
              <a:rPr lang="en-US" dirty="0"/>
              <a:t> Techniques for the </a:t>
            </a:r>
            <a:r>
              <a:rPr lang="en-US" dirty="0" err="1"/>
              <a:t>Tersoff</a:t>
            </a:r>
            <a:r>
              <a:rPr lang="en-US" dirty="0"/>
              <a:t> Potential Applied to Elemental and Type III-V Semiconductors // 2006.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792A6F-0015-4818-9330-CB9517F7BBB8}"/>
                  </a:ext>
                </a:extLst>
              </p:cNvPr>
              <p:cNvSpPr/>
              <p:nvPr/>
            </p:nvSpPr>
            <p:spPr>
              <a:xfrm>
                <a:off x="385355" y="1730178"/>
                <a:ext cx="114583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𝑉𝐷𝑊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792A6F-0015-4818-9330-CB9517F7B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5" y="1730178"/>
                <a:ext cx="11458302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F397E64-BEF7-4BB9-A2D2-306E1DE900B7}"/>
              </a:ext>
            </a:extLst>
          </p:cNvPr>
          <p:cNvSpPr/>
          <p:nvPr/>
        </p:nvSpPr>
        <p:spPr>
          <a:xfrm>
            <a:off x="385356" y="2191843"/>
            <a:ext cx="11458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Эти параметры достаточно близки к локальным минимумам. Следует применять методы локального поиска: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Метод Хука-</a:t>
            </a:r>
            <a:r>
              <a:rPr lang="ru-RU" sz="2800" dirty="0" err="1"/>
              <a:t>Дживса</a:t>
            </a:r>
            <a:r>
              <a:rPr lang="ru-RU" sz="2800" dirty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Метод гранулярного поиска</a:t>
            </a:r>
            <a:r>
              <a:rPr lang="ru-RU" sz="2800" baseline="30000" dirty="0"/>
              <a:t>1</a:t>
            </a:r>
            <a:r>
              <a:rPr lang="ru-RU" sz="28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6207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Оксиды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49109-5ED0-492A-9E36-DB64E6B30E99}"/>
              </a:ext>
            </a:extLst>
          </p:cNvPr>
          <p:cNvSpPr txBox="1">
            <a:spLocks/>
          </p:cNvSpPr>
          <p:nvPr/>
        </p:nvSpPr>
        <p:spPr>
          <a:xfrm>
            <a:off x="385355" y="1253331"/>
            <a:ext cx="7958817" cy="1559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При исследовании образования </a:t>
            </a:r>
            <a:r>
              <a:rPr lang="ru-RU" dirty="0" err="1"/>
              <a:t>филаментарных</a:t>
            </a:r>
            <a:r>
              <a:rPr lang="ru-RU" dirty="0"/>
              <a:t> структур рассматривается моноклинная и тетрагональная фазы оксидов (</a:t>
            </a:r>
            <a:r>
              <a:rPr lang="en-US" dirty="0"/>
              <a:t>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r>
              <a:rPr lang="ru-RU" dirty="0"/>
              <a:t>, </a:t>
            </a:r>
            <a:r>
              <a:rPr lang="en-US" dirty="0"/>
              <a:t>VO</a:t>
            </a:r>
            <a:r>
              <a:rPr lang="en-US" baseline="-25000" dirty="0"/>
              <a:t>2</a:t>
            </a:r>
            <a:r>
              <a:rPr lang="ru-RU" dirty="0"/>
              <a:t>).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Планируется использовать следующий набор параметров для оксидов </a:t>
            </a:r>
            <a:r>
              <a:rPr lang="en-US" dirty="0"/>
              <a:t>SiO</a:t>
            </a:r>
            <a:r>
              <a:rPr lang="en-US" baseline="-25000" dirty="0"/>
              <a:t>2</a:t>
            </a:r>
            <a:r>
              <a:rPr lang="en-US" dirty="0"/>
              <a:t>, 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ru-RU" dirty="0"/>
          </a:p>
          <a:p>
            <a:endParaRPr lang="ru-RU" dirty="0"/>
          </a:p>
          <a:p>
            <a:pPr lvl="1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45F14E-D14A-4002-BC87-DEC20A8C5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477529"/>
                  </p:ext>
                </p:extLst>
              </p:nvPr>
            </p:nvGraphicFramePr>
            <p:xfrm>
              <a:off x="385355" y="3001496"/>
              <a:ext cx="7958820" cy="2971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5882">
                      <a:extLst>
                        <a:ext uri="{9D8B030D-6E8A-4147-A177-3AD203B41FA5}">
                          <a16:colId xmlns:a16="http://schemas.microsoft.com/office/drawing/2014/main" val="2540281522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551862861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1517102413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813606747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380708044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458595981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898212920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30211989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2835816226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950811132"/>
                        </a:ext>
                      </a:extLst>
                    </a:gridCol>
                  </a:tblGrid>
                  <a:tr h="1949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Параметр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Si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 err="1"/>
                            <a:t>Zr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Hf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O</a:t>
                          </a:r>
                          <a:endParaRPr lang="ru-RU" sz="900" b="1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Параметр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Si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 err="1"/>
                            <a:t>Zr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Hf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O</a:t>
                          </a:r>
                          <a:endParaRPr lang="ru-RU" sz="900" b="1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13692591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293.33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61.3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112.9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533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85236440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75.491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6.4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8.82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41.8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81649801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9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2.4799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1.857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2.07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5.36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9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𝑰</m:t>
                                        </m:r>
                                      </m:e>
                                      <m:sub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𝒆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8.15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6.84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13.61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39970005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9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1.7322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0.929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1.033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9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b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0.6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1.33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1.31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1.48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61288572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9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1.0999 × 10</a:t>
                          </a:r>
                          <a:r>
                            <a:rPr lang="ru-RU" sz="900" baseline="30000" dirty="0"/>
                            <a:t>−6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9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b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𝑳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5604889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0.78734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9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b>
                                        <m:r>
                                          <a:rPr lang="en-US" sz="900" b="1" i="1" smtClean="0"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40616853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1.48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10378439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1.0039 × 10</a:t>
                          </a:r>
                          <a:r>
                            <a:rPr lang="ru-RU" sz="900" baseline="30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-1.12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5483394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16.218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9226851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9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−0.59826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9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4458018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3.18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3.17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𝑽𝑫𝑾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29708050"/>
                      </a:ext>
                    </a:extLst>
                  </a:tr>
                  <a:tr h="1949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9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9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900" b="1" dirty="0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3.79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3.77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-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87962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445F14E-D14A-4002-BC87-DEC20A8C50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477529"/>
                  </p:ext>
                </p:extLst>
              </p:nvPr>
            </p:nvGraphicFramePr>
            <p:xfrm>
              <a:off x="385355" y="3001496"/>
              <a:ext cx="7958820" cy="2971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5882">
                      <a:extLst>
                        <a:ext uri="{9D8B030D-6E8A-4147-A177-3AD203B41FA5}">
                          <a16:colId xmlns:a16="http://schemas.microsoft.com/office/drawing/2014/main" val="2540281522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551862861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1517102413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813606747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380708044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458595981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898212920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30211989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2835816226"/>
                        </a:ext>
                      </a:extLst>
                    </a:gridCol>
                    <a:gridCol w="795882">
                      <a:extLst>
                        <a:ext uri="{9D8B030D-6E8A-4147-A177-3AD203B41FA5}">
                          <a16:colId xmlns:a16="http://schemas.microsoft.com/office/drawing/2014/main" val="3950811132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Параметр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Si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 err="1"/>
                            <a:t>Zr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Hf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O</a:t>
                          </a:r>
                          <a:endParaRPr lang="ru-RU" sz="900" b="1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Параметр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Si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 err="1"/>
                            <a:t>Zr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Hf</a:t>
                          </a:r>
                          <a:endParaRPr lang="ru-RU" sz="900" b="1" dirty="0"/>
                        </a:p>
                      </a:txBody>
                      <a:tcP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b="1" dirty="0"/>
                            <a:t>O</a:t>
                          </a:r>
                          <a:endParaRPr lang="ru-RU" sz="900" b="1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31369259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110811" r="-902290" b="-11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293.33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61.3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112.9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533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110811" r="-403817" b="-1135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8523644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205263" r="-902290" b="-10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75.491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6.4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8.82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41.8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205263" r="-403817" b="-10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8164980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313514" r="-902290" b="-9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2.4799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1.857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2.07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5.36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313514" r="-403817" b="-9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8.15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6.84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13.61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399700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402632" r="-902290" b="-8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1.7322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0.929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1.033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402632" r="-403817" b="-8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0.6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1.33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1.31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1.48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6128857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516216" r="-902290" b="-7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1.0999 × 10</a:t>
                          </a:r>
                          <a:r>
                            <a:rPr lang="ru-RU" sz="900" baseline="30000" dirty="0"/>
                            <a:t>−6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516216" r="-403817" b="-7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1560488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600000" r="-902290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0.78734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600000" r="-403817" b="-6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74061685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718919" r="-902290" b="-5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718919" r="-403817" b="-5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1.62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1.48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1037843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797368" r="-902290" b="-4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1.0039 × 10</a:t>
                          </a:r>
                          <a:r>
                            <a:rPr lang="ru-RU" sz="900" baseline="300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797368" r="-403817" b="-4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-1.54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-1.12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455483394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921622" r="-902290" b="-3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16.218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921622" r="-403817" b="-3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3922685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994737" r="-902290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−0.59826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994737" r="-403817" b="-21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0.93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1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0.93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9445801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290" t="-1124324" r="-902290" b="-1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3.18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3.17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2.6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500763" t="-1124324" r="-403817" b="-1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0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52970805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0" t="-1192105" r="-902290" b="-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3.79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3.77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3</a:t>
                          </a:r>
                          <a:endParaRPr lang="ru-RU" sz="900" dirty="0"/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b="1" dirty="0"/>
                            <a:t>-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900" dirty="0"/>
                            <a:t>-</a:t>
                          </a:r>
                          <a:endParaRPr lang="ru-RU" sz="900" dirty="0"/>
                        </a:p>
                      </a:txBody>
                      <a:tcP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900" dirty="0"/>
                            <a:t>-</a:t>
                          </a:r>
                        </a:p>
                      </a:txBody>
                      <a:tcPr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87962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CD1950-16F7-4962-8A69-8BBD291F8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773" y="1136101"/>
            <a:ext cx="3173872" cy="40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FA1A-7901-47F1-BE9F-6F6E9AB5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64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	Заключение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049109-5ED0-492A-9E36-DB64E6B30E99}"/>
              </a:ext>
            </a:extLst>
          </p:cNvPr>
          <p:cNvSpPr txBox="1">
            <a:spLocks/>
          </p:cNvSpPr>
          <p:nvPr/>
        </p:nvSpPr>
        <p:spPr>
          <a:xfrm>
            <a:off x="385355" y="1253331"/>
            <a:ext cx="11458302" cy="336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Работа является продолжением статьи</a:t>
            </a:r>
            <a:r>
              <a:rPr lang="ru-RU" baseline="30000" dirty="0"/>
              <a:t>1</a:t>
            </a:r>
            <a:r>
              <a:rPr lang="ru-RU" dirty="0"/>
              <a:t> и ориентирована на получение нового программного функционала с целью проведения молекулярно-динамического исследования образования </a:t>
            </a:r>
            <a:r>
              <a:rPr lang="ru-RU" dirty="0" err="1"/>
              <a:t>филаментарных</a:t>
            </a:r>
            <a:r>
              <a:rPr lang="ru-RU" dirty="0"/>
              <a:t> структур в оксидах (</a:t>
            </a:r>
            <a:r>
              <a:rPr lang="en-US" dirty="0"/>
              <a:t>ZrO</a:t>
            </a:r>
            <a:r>
              <a:rPr lang="en-US" baseline="-25000" dirty="0"/>
              <a:t>2</a:t>
            </a:r>
            <a:r>
              <a:rPr lang="en-US" dirty="0"/>
              <a:t>, HfO</a:t>
            </a:r>
            <a:r>
              <a:rPr lang="en-US" baseline="-25000" dirty="0"/>
              <a:t>2</a:t>
            </a:r>
            <a:r>
              <a:rPr lang="ru-RU" dirty="0"/>
              <a:t>) с учетом различных кристаллических фаз.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/>
              <a:t>Работа выполнена при финансовой поддержке гранта РФФИ 19-29-03051_мк.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66CE2-DD37-410A-BC26-8C6603511536}"/>
              </a:ext>
            </a:extLst>
          </p:cNvPr>
          <p:cNvSpPr txBox="1"/>
          <p:nvPr/>
        </p:nvSpPr>
        <p:spPr>
          <a:xfrm>
            <a:off x="385355" y="6120341"/>
            <a:ext cx="1145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/>
              <a:t>Abgaryan</a:t>
            </a:r>
            <a:r>
              <a:rPr lang="en-US" dirty="0"/>
              <a:t> K. K., </a:t>
            </a:r>
            <a:r>
              <a:rPr lang="en-US" dirty="0" err="1"/>
              <a:t>Grevtsev</a:t>
            </a:r>
            <a:r>
              <a:rPr lang="en-US" dirty="0"/>
              <a:t> A. V. Parametric Identification of </a:t>
            </a:r>
            <a:r>
              <a:rPr lang="en-US" dirty="0" err="1"/>
              <a:t>Tersoff</a:t>
            </a:r>
            <a:r>
              <a:rPr lang="en-US" dirty="0"/>
              <a:t> Potential for Two-Component Materials // Advances in Theory and Practice of Computational Mechanics, 2020. pp. 257-268.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4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1190</Words>
  <Application>Microsoft Office PowerPoint</Application>
  <PresentationFormat>Widescreen</PresentationFormat>
  <Paragraphs>246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Разработка функционала на основе потенциала Терсоффа для моделирования свойств оксидов</vt:lpstr>
      <vt:lpstr> Построение мемристоров</vt:lpstr>
      <vt:lpstr> Молекулярно-динамическое моделирование</vt:lpstr>
      <vt:lpstr> Потенциалы для оксидов</vt:lpstr>
      <vt:lpstr> Потенциал Терсоффа для оксидов</vt:lpstr>
      <vt:lpstr> Параметрическая идентификация</vt:lpstr>
      <vt:lpstr> Параметрическая идентификация</vt:lpstr>
      <vt:lpstr> Оксиды</vt:lpstr>
      <vt:lpstr> 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функционала на основе потенциала Терсоффа для моделирования свойств оксидов</dc:title>
  <dc:creator>Александр Гревцев</dc:creator>
  <cp:lastModifiedBy>Александр Гревцев</cp:lastModifiedBy>
  <cp:revision>77</cp:revision>
  <dcterms:created xsi:type="dcterms:W3CDTF">2020-10-17T10:46:39Z</dcterms:created>
  <dcterms:modified xsi:type="dcterms:W3CDTF">2020-10-18T20:07:41Z</dcterms:modified>
</cp:coreProperties>
</file>