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7" r:id="rId3"/>
    <p:sldId id="287" r:id="rId4"/>
    <p:sldId id="258" r:id="rId5"/>
    <p:sldId id="288" r:id="rId6"/>
    <p:sldId id="289" r:id="rId7"/>
    <p:sldId id="290" r:id="rId8"/>
    <p:sldId id="294" r:id="rId9"/>
    <p:sldId id="298" r:id="rId10"/>
    <p:sldId id="286" r:id="rId11"/>
    <p:sldId id="299" r:id="rId12"/>
    <p:sldId id="271" r:id="rId13"/>
    <p:sldId id="259" r:id="rId14"/>
    <p:sldId id="268" r:id="rId15"/>
    <p:sldId id="295" r:id="rId16"/>
    <p:sldId id="257" r:id="rId17"/>
    <p:sldId id="29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13BC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31" autoAdjust="0"/>
    <p:restoredTop sz="94660"/>
  </p:normalViewPr>
  <p:slideViewPr>
    <p:cSldViewPr>
      <p:cViewPr>
        <p:scale>
          <a:sx n="100" d="100"/>
          <a:sy n="100" d="100"/>
        </p:scale>
        <p:origin x="-241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DAE79-B25D-4263-A038-C7B517034337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2E163-36C6-4EAC-BDE6-C93E22B12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D49F8-9911-4217-8B28-E34F8D862D84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FFFE-5CF4-49B6-A912-12B0FE33F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FFFFE-5CF4-49B6-A912-12B0FE33FFA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4EE6A6-3FB9-4B99-9A47-CE711C34FD0D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2737400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28F6-499D-423C-BCEA-4A758C7377F8}" type="datetime1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18CD-9F6C-41F6-8B64-074F5EDC1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E87E-DCD4-4206-8110-7BA2A5555BAD}" type="datetime1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18CD-9F6C-41F6-8B64-074F5EDC1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10E9-FA00-494C-AA41-BD2ACD85C3EC}" type="datetime1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18CD-9F6C-41F6-8B64-074F5EDC1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333375"/>
            <a:ext cx="7210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27.05.2019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Фотоника 2019</a:t>
            </a: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9B888-05AC-453C-BD68-DA3ADC46CD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2183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4065-4246-43E9-91AC-506E446EEDFD}" type="datetime1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18CD-9F6C-41F6-8B64-074F5EDC1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4B18-2EE4-430C-A5D0-F7492C488FF6}" type="datetime1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18CD-9F6C-41F6-8B64-074F5EDC1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2181-C7F8-4AF2-90D7-0D5A4275188C}" type="datetime1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18CD-9F6C-41F6-8B64-074F5EDC1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F9A7-7DE3-42B5-B987-137C3629AC0B}" type="datetime1">
              <a:rPr lang="ru-RU" smtClean="0"/>
              <a:pPr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18CD-9F6C-41F6-8B64-074F5EDC1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0B77-24C0-4283-A8B5-3713C4BE7BA5}" type="datetime1">
              <a:rPr lang="ru-RU" smtClean="0"/>
              <a:pPr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18CD-9F6C-41F6-8B64-074F5EDC1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4BA-1241-4CD6-ABDB-4C05B31207F5}" type="datetime1">
              <a:rPr lang="ru-RU" smtClean="0"/>
              <a:pPr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18CD-9F6C-41F6-8B64-074F5EDC1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D278-0EA2-460E-8E33-EA57C65A8CFC}" type="datetime1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18CD-9F6C-41F6-8B64-074F5EDC1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FF8C-884F-481F-B815-FD90784348D7}" type="datetime1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18CD-9F6C-41F6-8B64-074F5EDC1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F1E5C-686F-4B9D-9004-26B48C166C09}" type="datetime1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718CD-9F6C-41F6-8B64-074F5EDC1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24036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Reasons </a:t>
            </a:r>
            <a:r>
              <a:rPr lang="en-US" b="1" dirty="0"/>
              <a:t>of crystallite formation during the GaAs </a:t>
            </a:r>
            <a:r>
              <a:rPr lang="en-US" b="1" dirty="0" err="1"/>
              <a:t>nanowire</a:t>
            </a:r>
            <a:r>
              <a:rPr lang="en-US" b="1" dirty="0"/>
              <a:t> self-catalyzed </a:t>
            </a:r>
            <a:r>
              <a:rPr lang="en-US" b="1" dirty="0" smtClean="0"/>
              <a:t>growth: Monte Carlo simulation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708920"/>
            <a:ext cx="7560840" cy="1656184"/>
          </a:xfrm>
        </p:spPr>
        <p:txBody>
          <a:bodyPr>
            <a:normAutofit fontScale="85000" lnSpcReduction="20000"/>
          </a:bodyPr>
          <a:lstStyle/>
          <a:p>
            <a:r>
              <a:rPr lang="en-US" sz="2400" u="sng" dirty="0">
                <a:solidFill>
                  <a:schemeClr val="tx1"/>
                </a:solidFill>
              </a:rPr>
              <a:t>A.G. Nastovjak</a:t>
            </a:r>
            <a:r>
              <a:rPr lang="en-US" sz="2400" baseline="30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, N.L. Shwartz</a:t>
            </a:r>
            <a:r>
              <a:rPr lang="en-US" sz="2400" baseline="30000" dirty="0">
                <a:solidFill>
                  <a:schemeClr val="tx1"/>
                </a:solidFill>
              </a:rPr>
              <a:t>1,2</a:t>
            </a:r>
            <a:r>
              <a:rPr lang="en-US" sz="2400" dirty="0">
                <a:solidFill>
                  <a:schemeClr val="tx1"/>
                </a:solidFill>
              </a:rPr>
              <a:t>, E.A. Emelyanov</a:t>
            </a:r>
            <a:r>
              <a:rPr lang="en-US" sz="2400" baseline="30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, M.O. Petrushkov</a:t>
            </a:r>
            <a:r>
              <a:rPr lang="en-US" sz="2400" baseline="30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,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GB" sz="2100" baseline="30000" dirty="0">
                <a:solidFill>
                  <a:schemeClr val="tx1"/>
                </a:solidFill>
              </a:rPr>
              <a:t>1 </a:t>
            </a:r>
            <a:r>
              <a:rPr lang="en-GB" sz="2100" dirty="0" err="1">
                <a:solidFill>
                  <a:schemeClr val="tx1"/>
                </a:solidFill>
              </a:rPr>
              <a:t>Rzhanov</a:t>
            </a:r>
            <a:r>
              <a:rPr lang="en-GB" sz="2100" dirty="0">
                <a:solidFill>
                  <a:schemeClr val="tx1"/>
                </a:solidFill>
              </a:rPr>
              <a:t> Institute of Semiconductor Physics, SB RAS, 13 </a:t>
            </a:r>
            <a:r>
              <a:rPr lang="en-GB" sz="2100" dirty="0" err="1">
                <a:solidFill>
                  <a:schemeClr val="tx1"/>
                </a:solidFill>
              </a:rPr>
              <a:t>Lavrentiev</a:t>
            </a:r>
            <a:r>
              <a:rPr lang="en-GB" sz="2100" dirty="0">
                <a:solidFill>
                  <a:schemeClr val="tx1"/>
                </a:solidFill>
              </a:rPr>
              <a:t> </a:t>
            </a:r>
            <a:r>
              <a:rPr lang="en-GB" sz="2100" dirty="0" err="1">
                <a:solidFill>
                  <a:schemeClr val="tx1"/>
                </a:solidFill>
              </a:rPr>
              <a:t>aven</a:t>
            </a:r>
            <a:r>
              <a:rPr lang="en-GB" sz="2100" dirty="0">
                <a:solidFill>
                  <a:schemeClr val="tx1"/>
                </a:solidFill>
              </a:rPr>
              <a:t>., 630090, Novosibirsk, Russia</a:t>
            </a:r>
            <a:endParaRPr lang="ru-RU" sz="2100" dirty="0">
              <a:solidFill>
                <a:schemeClr val="tx1"/>
              </a:solidFill>
            </a:endParaRPr>
          </a:p>
          <a:p>
            <a:r>
              <a:rPr lang="ru-RU" sz="2100" baseline="30000" dirty="0">
                <a:solidFill>
                  <a:schemeClr val="tx1"/>
                </a:solidFill>
              </a:rPr>
              <a:t>2 </a:t>
            </a:r>
            <a:r>
              <a:rPr lang="ru-RU" sz="2100" dirty="0" err="1">
                <a:solidFill>
                  <a:schemeClr val="tx1"/>
                </a:solidFill>
              </a:rPr>
              <a:t>Novosibirsk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State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Technical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University</a:t>
            </a:r>
            <a:r>
              <a:rPr lang="ru-RU" sz="2100" dirty="0">
                <a:solidFill>
                  <a:schemeClr val="tx1"/>
                </a:solidFill>
              </a:rPr>
              <a:t>, 20 K. </a:t>
            </a:r>
            <a:r>
              <a:rPr lang="ru-RU" sz="2100" dirty="0" err="1">
                <a:solidFill>
                  <a:schemeClr val="tx1"/>
                </a:solidFill>
              </a:rPr>
              <a:t>Marx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</a:rPr>
              <a:t>aven</a:t>
            </a:r>
            <a:r>
              <a:rPr lang="ru-RU" sz="2100" dirty="0">
                <a:solidFill>
                  <a:schemeClr val="tx1"/>
                </a:solidFill>
              </a:rPr>
              <a:t>., 630073, </a:t>
            </a:r>
            <a:r>
              <a:rPr lang="ru-RU" sz="2100" dirty="0" err="1">
                <a:solidFill>
                  <a:schemeClr val="tx1"/>
                </a:solidFill>
              </a:rPr>
              <a:t>Novosibirsk</a:t>
            </a:r>
            <a:r>
              <a:rPr lang="ru-RU" sz="2100" dirty="0">
                <a:solidFill>
                  <a:schemeClr val="tx1"/>
                </a:solidFill>
              </a:rPr>
              <a:t>, </a:t>
            </a:r>
            <a:r>
              <a:rPr lang="ru-RU" sz="2100" dirty="0" err="1">
                <a:solidFill>
                  <a:schemeClr val="tx1"/>
                </a:solidFill>
              </a:rPr>
              <a:t>Russia</a:t>
            </a:r>
            <a:endParaRPr lang="ru-RU" sz="2100" dirty="0">
              <a:solidFill>
                <a:schemeClr val="tx1"/>
              </a:solidFill>
            </a:endParaRPr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3849688" y="5997575"/>
            <a:ext cx="809625" cy="677863"/>
          </a:xfrm>
          <a:custGeom>
            <a:avLst/>
            <a:gdLst>
              <a:gd name="T0" fmla="*/ 2147483646 w 611"/>
              <a:gd name="T1" fmla="*/ 2147483646 h 669"/>
              <a:gd name="T2" fmla="*/ 2147483646 w 611"/>
              <a:gd name="T3" fmla="*/ 2147483646 h 669"/>
              <a:gd name="T4" fmla="*/ 2147483646 w 611"/>
              <a:gd name="T5" fmla="*/ 2147483646 h 669"/>
              <a:gd name="T6" fmla="*/ 2147483646 w 611"/>
              <a:gd name="T7" fmla="*/ 2147483646 h 669"/>
              <a:gd name="T8" fmla="*/ 2147483646 w 611"/>
              <a:gd name="T9" fmla="*/ 2147483646 h 669"/>
              <a:gd name="T10" fmla="*/ 2147483646 w 611"/>
              <a:gd name="T11" fmla="*/ 0 h 669"/>
              <a:gd name="T12" fmla="*/ 2147483646 w 611"/>
              <a:gd name="T13" fmla="*/ 2147483646 h 669"/>
              <a:gd name="T14" fmla="*/ 2147483646 w 611"/>
              <a:gd name="T15" fmla="*/ 2147483646 h 669"/>
              <a:gd name="T16" fmla="*/ 2147483646 w 611"/>
              <a:gd name="T17" fmla="*/ 2147483646 h 669"/>
              <a:gd name="T18" fmla="*/ 2147483646 w 611"/>
              <a:gd name="T19" fmla="*/ 2147483646 h 669"/>
              <a:gd name="T20" fmla="*/ 2147483646 w 611"/>
              <a:gd name="T21" fmla="*/ 2147483646 h 669"/>
              <a:gd name="T22" fmla="*/ 2147483646 w 611"/>
              <a:gd name="T23" fmla="*/ 2147483646 h 669"/>
              <a:gd name="T24" fmla="*/ 2147483646 w 611"/>
              <a:gd name="T25" fmla="*/ 2147483646 h 669"/>
              <a:gd name="T26" fmla="*/ 2147483646 w 611"/>
              <a:gd name="T27" fmla="*/ 2147483646 h 669"/>
              <a:gd name="T28" fmla="*/ 2147483646 w 611"/>
              <a:gd name="T29" fmla="*/ 2147483646 h 669"/>
              <a:gd name="T30" fmla="*/ 2147483646 w 611"/>
              <a:gd name="T31" fmla="*/ 2147483646 h 669"/>
              <a:gd name="T32" fmla="*/ 2147483646 w 611"/>
              <a:gd name="T33" fmla="*/ 2147483646 h 669"/>
              <a:gd name="T34" fmla="*/ 2147483646 w 611"/>
              <a:gd name="T35" fmla="*/ 2147483646 h 669"/>
              <a:gd name="T36" fmla="*/ 2147483646 w 611"/>
              <a:gd name="T37" fmla="*/ 2147483646 h 669"/>
              <a:gd name="T38" fmla="*/ 2147483646 w 611"/>
              <a:gd name="T39" fmla="*/ 2147483646 h 669"/>
              <a:gd name="T40" fmla="*/ 2147483646 w 611"/>
              <a:gd name="T41" fmla="*/ 2147483646 h 669"/>
              <a:gd name="T42" fmla="*/ 2147483646 w 611"/>
              <a:gd name="T43" fmla="*/ 2147483646 h 669"/>
              <a:gd name="T44" fmla="*/ 2147483646 w 611"/>
              <a:gd name="T45" fmla="*/ 2147483646 h 669"/>
              <a:gd name="T46" fmla="*/ 2147483646 w 611"/>
              <a:gd name="T47" fmla="*/ 2147483646 h 669"/>
              <a:gd name="T48" fmla="*/ 2147483646 w 611"/>
              <a:gd name="T49" fmla="*/ 2147483646 h 669"/>
              <a:gd name="T50" fmla="*/ 2147483646 w 611"/>
              <a:gd name="T51" fmla="*/ 2147483646 h 669"/>
              <a:gd name="T52" fmla="*/ 2147483646 w 611"/>
              <a:gd name="T53" fmla="*/ 2147483646 h 669"/>
              <a:gd name="T54" fmla="*/ 2147483646 w 611"/>
              <a:gd name="T55" fmla="*/ 2147483646 h 669"/>
              <a:gd name="T56" fmla="*/ 2147483646 w 611"/>
              <a:gd name="T57" fmla="*/ 2147483646 h 669"/>
              <a:gd name="T58" fmla="*/ 2147483646 w 611"/>
              <a:gd name="T59" fmla="*/ 2147483646 h 669"/>
              <a:gd name="T60" fmla="*/ 2147483646 w 611"/>
              <a:gd name="T61" fmla="*/ 2147483646 h 669"/>
              <a:gd name="T62" fmla="*/ 2147483646 w 611"/>
              <a:gd name="T63" fmla="*/ 2147483646 h 669"/>
              <a:gd name="T64" fmla="*/ 2147483646 w 611"/>
              <a:gd name="T65" fmla="*/ 2147483646 h 669"/>
              <a:gd name="T66" fmla="*/ 2147483646 w 611"/>
              <a:gd name="T67" fmla="*/ 2147483646 h 669"/>
              <a:gd name="T68" fmla="*/ 2147483646 w 611"/>
              <a:gd name="T69" fmla="*/ 2147483646 h 669"/>
              <a:gd name="T70" fmla="*/ 2147483646 w 611"/>
              <a:gd name="T71" fmla="*/ 2147483646 h 669"/>
              <a:gd name="T72" fmla="*/ 2147483646 w 611"/>
              <a:gd name="T73" fmla="*/ 2147483646 h 669"/>
              <a:gd name="T74" fmla="*/ 2147483646 w 611"/>
              <a:gd name="T75" fmla="*/ 2147483646 h 669"/>
              <a:gd name="T76" fmla="*/ 2147483646 w 611"/>
              <a:gd name="T77" fmla="*/ 2147483646 h 669"/>
              <a:gd name="T78" fmla="*/ 2147483646 w 611"/>
              <a:gd name="T79" fmla="*/ 2147483646 h 669"/>
              <a:gd name="T80" fmla="*/ 2147483646 w 611"/>
              <a:gd name="T81" fmla="*/ 2147483646 h 669"/>
              <a:gd name="T82" fmla="*/ 2147483646 w 611"/>
              <a:gd name="T83" fmla="*/ 2147483646 h 669"/>
              <a:gd name="T84" fmla="*/ 2147483646 w 611"/>
              <a:gd name="T85" fmla="*/ 2147483646 h 669"/>
              <a:gd name="T86" fmla="*/ 2147483646 w 611"/>
              <a:gd name="T87" fmla="*/ 2147483646 h 669"/>
              <a:gd name="T88" fmla="*/ 2147483646 w 611"/>
              <a:gd name="T89" fmla="*/ 2147483646 h 669"/>
              <a:gd name="T90" fmla="*/ 2147483646 w 611"/>
              <a:gd name="T91" fmla="*/ 2147483646 h 669"/>
              <a:gd name="T92" fmla="*/ 2147483646 w 611"/>
              <a:gd name="T93" fmla="*/ 2147483646 h 669"/>
              <a:gd name="T94" fmla="*/ 2147483646 w 611"/>
              <a:gd name="T95" fmla="*/ 2147483646 h 669"/>
              <a:gd name="T96" fmla="*/ 2147483646 w 611"/>
              <a:gd name="T97" fmla="*/ 2147483646 h 669"/>
              <a:gd name="T98" fmla="*/ 2147483646 w 611"/>
              <a:gd name="T99" fmla="*/ 2147483646 h 669"/>
              <a:gd name="T100" fmla="*/ 2147483646 w 611"/>
              <a:gd name="T101" fmla="*/ 2147483646 h 669"/>
              <a:gd name="T102" fmla="*/ 2147483646 w 611"/>
              <a:gd name="T103" fmla="*/ 2147483646 h 669"/>
              <a:gd name="T104" fmla="*/ 2147483646 w 611"/>
              <a:gd name="T105" fmla="*/ 2147483646 h 669"/>
              <a:gd name="T106" fmla="*/ 2147483646 w 611"/>
              <a:gd name="T107" fmla="*/ 2147483646 h 669"/>
              <a:gd name="T108" fmla="*/ 2147483646 w 611"/>
              <a:gd name="T109" fmla="*/ 2147483646 h 669"/>
              <a:gd name="T110" fmla="*/ 2147483646 w 611"/>
              <a:gd name="T111" fmla="*/ 2147483646 h 669"/>
              <a:gd name="T112" fmla="*/ 2147483646 w 611"/>
              <a:gd name="T113" fmla="*/ 2147483646 h 669"/>
              <a:gd name="T114" fmla="*/ 2147483646 w 611"/>
              <a:gd name="T115" fmla="*/ 2147483646 h 669"/>
              <a:gd name="T116" fmla="*/ 2147483646 w 611"/>
              <a:gd name="T117" fmla="*/ 2147483646 h 66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11"/>
              <a:gd name="T178" fmla="*/ 0 h 669"/>
              <a:gd name="T179" fmla="*/ 611 w 611"/>
              <a:gd name="T180" fmla="*/ 669 h 66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11" h="669">
                <a:moveTo>
                  <a:pt x="371" y="39"/>
                </a:moveTo>
                <a:lnTo>
                  <a:pt x="598" y="533"/>
                </a:lnTo>
                <a:lnTo>
                  <a:pt x="604" y="549"/>
                </a:lnTo>
                <a:lnTo>
                  <a:pt x="609" y="565"/>
                </a:lnTo>
                <a:lnTo>
                  <a:pt x="611" y="581"/>
                </a:lnTo>
                <a:lnTo>
                  <a:pt x="611" y="594"/>
                </a:lnTo>
                <a:lnTo>
                  <a:pt x="611" y="607"/>
                </a:lnTo>
                <a:lnTo>
                  <a:pt x="609" y="620"/>
                </a:lnTo>
                <a:lnTo>
                  <a:pt x="604" y="630"/>
                </a:lnTo>
                <a:lnTo>
                  <a:pt x="596" y="640"/>
                </a:lnTo>
                <a:lnTo>
                  <a:pt x="588" y="646"/>
                </a:lnTo>
                <a:lnTo>
                  <a:pt x="580" y="652"/>
                </a:lnTo>
                <a:lnTo>
                  <a:pt x="570" y="659"/>
                </a:lnTo>
                <a:lnTo>
                  <a:pt x="560" y="662"/>
                </a:lnTo>
                <a:lnTo>
                  <a:pt x="536" y="669"/>
                </a:lnTo>
                <a:lnTo>
                  <a:pt x="511" y="669"/>
                </a:lnTo>
                <a:lnTo>
                  <a:pt x="100" y="669"/>
                </a:lnTo>
                <a:lnTo>
                  <a:pt x="75" y="665"/>
                </a:lnTo>
                <a:lnTo>
                  <a:pt x="51" y="662"/>
                </a:lnTo>
                <a:lnTo>
                  <a:pt x="33" y="652"/>
                </a:lnTo>
                <a:lnTo>
                  <a:pt x="15" y="640"/>
                </a:lnTo>
                <a:lnTo>
                  <a:pt x="10" y="630"/>
                </a:lnTo>
                <a:lnTo>
                  <a:pt x="5" y="620"/>
                </a:lnTo>
                <a:lnTo>
                  <a:pt x="2" y="611"/>
                </a:lnTo>
                <a:lnTo>
                  <a:pt x="0" y="598"/>
                </a:lnTo>
                <a:lnTo>
                  <a:pt x="2" y="581"/>
                </a:lnTo>
                <a:lnTo>
                  <a:pt x="2" y="569"/>
                </a:lnTo>
                <a:lnTo>
                  <a:pt x="7" y="549"/>
                </a:lnTo>
                <a:lnTo>
                  <a:pt x="15" y="533"/>
                </a:lnTo>
                <a:lnTo>
                  <a:pt x="240" y="39"/>
                </a:lnTo>
                <a:lnTo>
                  <a:pt x="247" y="29"/>
                </a:lnTo>
                <a:lnTo>
                  <a:pt x="253" y="20"/>
                </a:lnTo>
                <a:lnTo>
                  <a:pt x="260" y="13"/>
                </a:lnTo>
                <a:lnTo>
                  <a:pt x="271" y="10"/>
                </a:lnTo>
                <a:lnTo>
                  <a:pt x="289" y="0"/>
                </a:lnTo>
                <a:lnTo>
                  <a:pt x="309" y="0"/>
                </a:lnTo>
                <a:lnTo>
                  <a:pt x="330" y="4"/>
                </a:lnTo>
                <a:lnTo>
                  <a:pt x="348" y="10"/>
                </a:lnTo>
                <a:lnTo>
                  <a:pt x="356" y="16"/>
                </a:lnTo>
                <a:lnTo>
                  <a:pt x="361" y="23"/>
                </a:lnTo>
                <a:lnTo>
                  <a:pt x="366" y="29"/>
                </a:lnTo>
                <a:lnTo>
                  <a:pt x="371" y="39"/>
                </a:lnTo>
                <a:close/>
                <a:moveTo>
                  <a:pt x="353" y="52"/>
                </a:moveTo>
                <a:lnTo>
                  <a:pt x="580" y="549"/>
                </a:lnTo>
                <a:lnTo>
                  <a:pt x="588" y="572"/>
                </a:lnTo>
                <a:lnTo>
                  <a:pt x="588" y="588"/>
                </a:lnTo>
                <a:lnTo>
                  <a:pt x="585" y="604"/>
                </a:lnTo>
                <a:lnTo>
                  <a:pt x="580" y="617"/>
                </a:lnTo>
                <a:lnTo>
                  <a:pt x="570" y="630"/>
                </a:lnTo>
                <a:lnTo>
                  <a:pt x="557" y="636"/>
                </a:lnTo>
                <a:lnTo>
                  <a:pt x="542" y="640"/>
                </a:lnTo>
                <a:lnTo>
                  <a:pt x="526" y="643"/>
                </a:lnTo>
                <a:lnTo>
                  <a:pt x="524" y="643"/>
                </a:lnTo>
                <a:lnTo>
                  <a:pt x="521" y="643"/>
                </a:lnTo>
                <a:lnTo>
                  <a:pt x="518" y="643"/>
                </a:lnTo>
                <a:lnTo>
                  <a:pt x="516" y="643"/>
                </a:lnTo>
                <a:lnTo>
                  <a:pt x="513" y="643"/>
                </a:lnTo>
                <a:lnTo>
                  <a:pt x="511" y="643"/>
                </a:lnTo>
                <a:lnTo>
                  <a:pt x="98" y="643"/>
                </a:lnTo>
                <a:lnTo>
                  <a:pt x="87" y="643"/>
                </a:lnTo>
                <a:lnTo>
                  <a:pt x="69" y="640"/>
                </a:lnTo>
                <a:lnTo>
                  <a:pt x="56" y="636"/>
                </a:lnTo>
                <a:lnTo>
                  <a:pt x="44" y="630"/>
                </a:lnTo>
                <a:lnTo>
                  <a:pt x="33" y="617"/>
                </a:lnTo>
                <a:lnTo>
                  <a:pt x="26" y="604"/>
                </a:lnTo>
                <a:lnTo>
                  <a:pt x="23" y="588"/>
                </a:lnTo>
                <a:lnTo>
                  <a:pt x="26" y="572"/>
                </a:lnTo>
                <a:lnTo>
                  <a:pt x="31" y="549"/>
                </a:lnTo>
                <a:lnTo>
                  <a:pt x="258" y="52"/>
                </a:lnTo>
                <a:lnTo>
                  <a:pt x="268" y="39"/>
                </a:lnTo>
                <a:lnTo>
                  <a:pt x="278" y="33"/>
                </a:lnTo>
                <a:lnTo>
                  <a:pt x="294" y="26"/>
                </a:lnTo>
                <a:lnTo>
                  <a:pt x="307" y="26"/>
                </a:lnTo>
                <a:lnTo>
                  <a:pt x="322" y="29"/>
                </a:lnTo>
                <a:lnTo>
                  <a:pt x="335" y="33"/>
                </a:lnTo>
                <a:lnTo>
                  <a:pt x="345" y="42"/>
                </a:lnTo>
                <a:lnTo>
                  <a:pt x="353" y="52"/>
                </a:lnTo>
                <a:close/>
                <a:moveTo>
                  <a:pt x="284" y="394"/>
                </a:moveTo>
                <a:lnTo>
                  <a:pt x="296" y="249"/>
                </a:lnTo>
                <a:lnTo>
                  <a:pt x="294" y="249"/>
                </a:lnTo>
                <a:lnTo>
                  <a:pt x="291" y="252"/>
                </a:lnTo>
                <a:lnTo>
                  <a:pt x="289" y="252"/>
                </a:lnTo>
                <a:lnTo>
                  <a:pt x="289" y="255"/>
                </a:lnTo>
                <a:lnTo>
                  <a:pt x="286" y="255"/>
                </a:lnTo>
                <a:lnTo>
                  <a:pt x="271" y="271"/>
                </a:lnTo>
                <a:lnTo>
                  <a:pt x="258" y="288"/>
                </a:lnTo>
                <a:lnTo>
                  <a:pt x="247" y="307"/>
                </a:lnTo>
                <a:lnTo>
                  <a:pt x="237" y="323"/>
                </a:lnTo>
                <a:lnTo>
                  <a:pt x="232" y="339"/>
                </a:lnTo>
                <a:lnTo>
                  <a:pt x="227" y="355"/>
                </a:lnTo>
                <a:lnTo>
                  <a:pt x="227" y="372"/>
                </a:lnTo>
                <a:lnTo>
                  <a:pt x="229" y="385"/>
                </a:lnTo>
                <a:lnTo>
                  <a:pt x="232" y="391"/>
                </a:lnTo>
                <a:lnTo>
                  <a:pt x="237" y="394"/>
                </a:lnTo>
                <a:lnTo>
                  <a:pt x="242" y="397"/>
                </a:lnTo>
                <a:lnTo>
                  <a:pt x="250" y="401"/>
                </a:lnTo>
                <a:lnTo>
                  <a:pt x="258" y="401"/>
                </a:lnTo>
                <a:lnTo>
                  <a:pt x="265" y="401"/>
                </a:lnTo>
                <a:lnTo>
                  <a:pt x="276" y="397"/>
                </a:lnTo>
                <a:lnTo>
                  <a:pt x="284" y="394"/>
                </a:lnTo>
                <a:close/>
                <a:moveTo>
                  <a:pt x="299" y="388"/>
                </a:moveTo>
                <a:lnTo>
                  <a:pt x="302" y="385"/>
                </a:lnTo>
                <a:lnTo>
                  <a:pt x="304" y="385"/>
                </a:lnTo>
                <a:lnTo>
                  <a:pt x="307" y="381"/>
                </a:lnTo>
                <a:lnTo>
                  <a:pt x="309" y="378"/>
                </a:lnTo>
                <a:lnTo>
                  <a:pt x="312" y="378"/>
                </a:lnTo>
                <a:lnTo>
                  <a:pt x="307" y="278"/>
                </a:lnTo>
                <a:lnTo>
                  <a:pt x="299" y="388"/>
                </a:lnTo>
                <a:close/>
                <a:moveTo>
                  <a:pt x="315" y="236"/>
                </a:moveTo>
                <a:lnTo>
                  <a:pt x="325" y="230"/>
                </a:lnTo>
                <a:lnTo>
                  <a:pt x="338" y="223"/>
                </a:lnTo>
                <a:lnTo>
                  <a:pt x="348" y="220"/>
                </a:lnTo>
                <a:lnTo>
                  <a:pt x="358" y="220"/>
                </a:lnTo>
                <a:lnTo>
                  <a:pt x="366" y="223"/>
                </a:lnTo>
                <a:lnTo>
                  <a:pt x="374" y="226"/>
                </a:lnTo>
                <a:lnTo>
                  <a:pt x="379" y="230"/>
                </a:lnTo>
                <a:lnTo>
                  <a:pt x="384" y="239"/>
                </a:lnTo>
                <a:lnTo>
                  <a:pt x="384" y="242"/>
                </a:lnTo>
                <a:lnTo>
                  <a:pt x="384" y="246"/>
                </a:lnTo>
                <a:lnTo>
                  <a:pt x="387" y="249"/>
                </a:lnTo>
                <a:lnTo>
                  <a:pt x="387" y="252"/>
                </a:lnTo>
                <a:lnTo>
                  <a:pt x="387" y="259"/>
                </a:lnTo>
                <a:lnTo>
                  <a:pt x="384" y="262"/>
                </a:lnTo>
                <a:lnTo>
                  <a:pt x="384" y="268"/>
                </a:lnTo>
                <a:lnTo>
                  <a:pt x="384" y="275"/>
                </a:lnTo>
                <a:lnTo>
                  <a:pt x="382" y="278"/>
                </a:lnTo>
                <a:lnTo>
                  <a:pt x="379" y="284"/>
                </a:lnTo>
                <a:lnTo>
                  <a:pt x="379" y="291"/>
                </a:lnTo>
                <a:lnTo>
                  <a:pt x="376" y="291"/>
                </a:lnTo>
                <a:lnTo>
                  <a:pt x="376" y="288"/>
                </a:lnTo>
                <a:lnTo>
                  <a:pt x="374" y="288"/>
                </a:lnTo>
                <a:lnTo>
                  <a:pt x="371" y="288"/>
                </a:lnTo>
                <a:lnTo>
                  <a:pt x="369" y="288"/>
                </a:lnTo>
                <a:lnTo>
                  <a:pt x="364" y="288"/>
                </a:lnTo>
                <a:lnTo>
                  <a:pt x="358" y="291"/>
                </a:lnTo>
                <a:lnTo>
                  <a:pt x="353" y="294"/>
                </a:lnTo>
                <a:lnTo>
                  <a:pt x="351" y="297"/>
                </a:lnTo>
                <a:lnTo>
                  <a:pt x="348" y="301"/>
                </a:lnTo>
                <a:lnTo>
                  <a:pt x="345" y="307"/>
                </a:lnTo>
                <a:lnTo>
                  <a:pt x="343" y="313"/>
                </a:lnTo>
                <a:lnTo>
                  <a:pt x="343" y="317"/>
                </a:lnTo>
                <a:lnTo>
                  <a:pt x="343" y="320"/>
                </a:lnTo>
                <a:lnTo>
                  <a:pt x="343" y="323"/>
                </a:lnTo>
                <a:lnTo>
                  <a:pt x="343" y="326"/>
                </a:lnTo>
                <a:lnTo>
                  <a:pt x="345" y="330"/>
                </a:lnTo>
                <a:lnTo>
                  <a:pt x="345" y="333"/>
                </a:lnTo>
                <a:lnTo>
                  <a:pt x="348" y="336"/>
                </a:lnTo>
                <a:lnTo>
                  <a:pt x="351" y="339"/>
                </a:lnTo>
                <a:lnTo>
                  <a:pt x="348" y="343"/>
                </a:lnTo>
                <a:lnTo>
                  <a:pt x="345" y="346"/>
                </a:lnTo>
                <a:lnTo>
                  <a:pt x="340" y="349"/>
                </a:lnTo>
                <a:lnTo>
                  <a:pt x="338" y="352"/>
                </a:lnTo>
                <a:lnTo>
                  <a:pt x="335" y="355"/>
                </a:lnTo>
                <a:lnTo>
                  <a:pt x="333" y="359"/>
                </a:lnTo>
                <a:lnTo>
                  <a:pt x="330" y="362"/>
                </a:lnTo>
                <a:lnTo>
                  <a:pt x="327" y="365"/>
                </a:lnTo>
                <a:lnTo>
                  <a:pt x="325" y="365"/>
                </a:lnTo>
                <a:lnTo>
                  <a:pt x="325" y="368"/>
                </a:lnTo>
                <a:lnTo>
                  <a:pt x="315" y="236"/>
                </a:lnTo>
                <a:close/>
                <a:moveTo>
                  <a:pt x="384" y="297"/>
                </a:moveTo>
                <a:lnTo>
                  <a:pt x="387" y="297"/>
                </a:lnTo>
                <a:lnTo>
                  <a:pt x="389" y="301"/>
                </a:lnTo>
                <a:lnTo>
                  <a:pt x="389" y="304"/>
                </a:lnTo>
                <a:lnTo>
                  <a:pt x="389" y="307"/>
                </a:lnTo>
                <a:lnTo>
                  <a:pt x="392" y="310"/>
                </a:lnTo>
                <a:lnTo>
                  <a:pt x="392" y="313"/>
                </a:lnTo>
                <a:lnTo>
                  <a:pt x="392" y="317"/>
                </a:lnTo>
                <a:lnTo>
                  <a:pt x="392" y="323"/>
                </a:lnTo>
                <a:lnTo>
                  <a:pt x="389" y="330"/>
                </a:lnTo>
                <a:lnTo>
                  <a:pt x="389" y="336"/>
                </a:lnTo>
                <a:lnTo>
                  <a:pt x="384" y="339"/>
                </a:lnTo>
                <a:lnTo>
                  <a:pt x="382" y="343"/>
                </a:lnTo>
                <a:lnTo>
                  <a:pt x="376" y="346"/>
                </a:lnTo>
                <a:lnTo>
                  <a:pt x="374" y="349"/>
                </a:lnTo>
                <a:lnTo>
                  <a:pt x="369" y="349"/>
                </a:lnTo>
                <a:lnTo>
                  <a:pt x="366" y="349"/>
                </a:lnTo>
                <a:lnTo>
                  <a:pt x="364" y="349"/>
                </a:lnTo>
                <a:lnTo>
                  <a:pt x="361" y="349"/>
                </a:lnTo>
                <a:lnTo>
                  <a:pt x="358" y="346"/>
                </a:lnTo>
                <a:lnTo>
                  <a:pt x="356" y="346"/>
                </a:lnTo>
                <a:lnTo>
                  <a:pt x="353" y="349"/>
                </a:lnTo>
                <a:lnTo>
                  <a:pt x="351" y="352"/>
                </a:lnTo>
                <a:lnTo>
                  <a:pt x="348" y="359"/>
                </a:lnTo>
                <a:lnTo>
                  <a:pt x="343" y="362"/>
                </a:lnTo>
                <a:lnTo>
                  <a:pt x="340" y="365"/>
                </a:lnTo>
                <a:lnTo>
                  <a:pt x="338" y="368"/>
                </a:lnTo>
                <a:lnTo>
                  <a:pt x="333" y="372"/>
                </a:lnTo>
                <a:lnTo>
                  <a:pt x="330" y="375"/>
                </a:lnTo>
                <a:lnTo>
                  <a:pt x="330" y="378"/>
                </a:lnTo>
                <a:lnTo>
                  <a:pt x="327" y="378"/>
                </a:lnTo>
                <a:lnTo>
                  <a:pt x="327" y="381"/>
                </a:lnTo>
                <a:lnTo>
                  <a:pt x="325" y="381"/>
                </a:lnTo>
                <a:lnTo>
                  <a:pt x="340" y="585"/>
                </a:lnTo>
                <a:lnTo>
                  <a:pt x="353" y="585"/>
                </a:lnTo>
                <a:lnTo>
                  <a:pt x="353" y="446"/>
                </a:lnTo>
                <a:lnTo>
                  <a:pt x="369" y="446"/>
                </a:lnTo>
                <a:lnTo>
                  <a:pt x="384" y="446"/>
                </a:lnTo>
                <a:lnTo>
                  <a:pt x="397" y="446"/>
                </a:lnTo>
                <a:lnTo>
                  <a:pt x="407" y="446"/>
                </a:lnTo>
                <a:lnTo>
                  <a:pt x="420" y="446"/>
                </a:lnTo>
                <a:lnTo>
                  <a:pt x="433" y="446"/>
                </a:lnTo>
                <a:lnTo>
                  <a:pt x="449" y="446"/>
                </a:lnTo>
                <a:lnTo>
                  <a:pt x="464" y="446"/>
                </a:lnTo>
                <a:lnTo>
                  <a:pt x="464" y="585"/>
                </a:lnTo>
                <a:lnTo>
                  <a:pt x="482" y="585"/>
                </a:lnTo>
                <a:lnTo>
                  <a:pt x="482" y="601"/>
                </a:lnTo>
                <a:lnTo>
                  <a:pt x="410" y="601"/>
                </a:lnTo>
                <a:lnTo>
                  <a:pt x="410" y="462"/>
                </a:lnTo>
                <a:lnTo>
                  <a:pt x="369" y="462"/>
                </a:lnTo>
                <a:lnTo>
                  <a:pt x="369" y="601"/>
                </a:lnTo>
                <a:lnTo>
                  <a:pt x="327" y="601"/>
                </a:lnTo>
                <a:lnTo>
                  <a:pt x="315" y="391"/>
                </a:lnTo>
                <a:lnTo>
                  <a:pt x="312" y="391"/>
                </a:lnTo>
                <a:lnTo>
                  <a:pt x="309" y="394"/>
                </a:lnTo>
                <a:lnTo>
                  <a:pt x="307" y="394"/>
                </a:lnTo>
                <a:lnTo>
                  <a:pt x="304" y="397"/>
                </a:lnTo>
                <a:lnTo>
                  <a:pt x="302" y="397"/>
                </a:lnTo>
                <a:lnTo>
                  <a:pt x="299" y="401"/>
                </a:lnTo>
                <a:lnTo>
                  <a:pt x="284" y="601"/>
                </a:lnTo>
                <a:lnTo>
                  <a:pt x="242" y="601"/>
                </a:lnTo>
                <a:lnTo>
                  <a:pt x="242" y="491"/>
                </a:lnTo>
                <a:lnTo>
                  <a:pt x="201" y="601"/>
                </a:lnTo>
                <a:lnTo>
                  <a:pt x="149" y="601"/>
                </a:lnTo>
                <a:lnTo>
                  <a:pt x="149" y="462"/>
                </a:lnTo>
                <a:lnTo>
                  <a:pt x="129" y="462"/>
                </a:lnTo>
                <a:lnTo>
                  <a:pt x="129" y="446"/>
                </a:lnTo>
                <a:lnTo>
                  <a:pt x="201" y="446"/>
                </a:lnTo>
                <a:lnTo>
                  <a:pt x="201" y="559"/>
                </a:lnTo>
                <a:lnTo>
                  <a:pt x="242" y="446"/>
                </a:lnTo>
                <a:lnTo>
                  <a:pt x="258" y="446"/>
                </a:lnTo>
                <a:lnTo>
                  <a:pt x="258" y="585"/>
                </a:lnTo>
                <a:lnTo>
                  <a:pt x="271" y="585"/>
                </a:lnTo>
                <a:lnTo>
                  <a:pt x="284" y="410"/>
                </a:lnTo>
                <a:lnTo>
                  <a:pt x="273" y="414"/>
                </a:lnTo>
                <a:lnTo>
                  <a:pt x="263" y="414"/>
                </a:lnTo>
                <a:lnTo>
                  <a:pt x="253" y="414"/>
                </a:lnTo>
                <a:lnTo>
                  <a:pt x="245" y="414"/>
                </a:lnTo>
                <a:lnTo>
                  <a:pt x="237" y="410"/>
                </a:lnTo>
                <a:lnTo>
                  <a:pt x="229" y="407"/>
                </a:lnTo>
                <a:lnTo>
                  <a:pt x="224" y="401"/>
                </a:lnTo>
                <a:lnTo>
                  <a:pt x="219" y="391"/>
                </a:lnTo>
                <a:lnTo>
                  <a:pt x="216" y="378"/>
                </a:lnTo>
                <a:lnTo>
                  <a:pt x="216" y="359"/>
                </a:lnTo>
                <a:lnTo>
                  <a:pt x="222" y="343"/>
                </a:lnTo>
                <a:lnTo>
                  <a:pt x="229" y="323"/>
                </a:lnTo>
                <a:lnTo>
                  <a:pt x="237" y="304"/>
                </a:lnTo>
                <a:lnTo>
                  <a:pt x="250" y="281"/>
                </a:lnTo>
                <a:lnTo>
                  <a:pt x="265" y="265"/>
                </a:lnTo>
                <a:lnTo>
                  <a:pt x="281" y="246"/>
                </a:lnTo>
                <a:lnTo>
                  <a:pt x="284" y="246"/>
                </a:lnTo>
                <a:lnTo>
                  <a:pt x="286" y="242"/>
                </a:lnTo>
                <a:lnTo>
                  <a:pt x="289" y="242"/>
                </a:lnTo>
                <a:lnTo>
                  <a:pt x="289" y="239"/>
                </a:lnTo>
                <a:lnTo>
                  <a:pt x="291" y="239"/>
                </a:lnTo>
                <a:lnTo>
                  <a:pt x="294" y="236"/>
                </a:lnTo>
                <a:lnTo>
                  <a:pt x="296" y="233"/>
                </a:lnTo>
                <a:lnTo>
                  <a:pt x="304" y="142"/>
                </a:lnTo>
                <a:lnTo>
                  <a:pt x="304" y="139"/>
                </a:lnTo>
                <a:lnTo>
                  <a:pt x="307" y="139"/>
                </a:lnTo>
                <a:lnTo>
                  <a:pt x="307" y="142"/>
                </a:lnTo>
                <a:lnTo>
                  <a:pt x="315" y="223"/>
                </a:lnTo>
                <a:lnTo>
                  <a:pt x="327" y="217"/>
                </a:lnTo>
                <a:lnTo>
                  <a:pt x="340" y="210"/>
                </a:lnTo>
                <a:lnTo>
                  <a:pt x="351" y="207"/>
                </a:lnTo>
                <a:lnTo>
                  <a:pt x="364" y="207"/>
                </a:lnTo>
                <a:lnTo>
                  <a:pt x="371" y="210"/>
                </a:lnTo>
                <a:lnTo>
                  <a:pt x="382" y="213"/>
                </a:lnTo>
                <a:lnTo>
                  <a:pt x="387" y="220"/>
                </a:lnTo>
                <a:lnTo>
                  <a:pt x="392" y="230"/>
                </a:lnTo>
                <a:lnTo>
                  <a:pt x="395" y="236"/>
                </a:lnTo>
                <a:lnTo>
                  <a:pt x="395" y="246"/>
                </a:lnTo>
                <a:lnTo>
                  <a:pt x="395" y="252"/>
                </a:lnTo>
                <a:lnTo>
                  <a:pt x="395" y="262"/>
                </a:lnTo>
                <a:lnTo>
                  <a:pt x="395" y="268"/>
                </a:lnTo>
                <a:lnTo>
                  <a:pt x="392" y="278"/>
                </a:lnTo>
                <a:lnTo>
                  <a:pt x="389" y="288"/>
                </a:lnTo>
                <a:lnTo>
                  <a:pt x="384" y="297"/>
                </a:lnTo>
                <a:close/>
                <a:moveTo>
                  <a:pt x="366" y="284"/>
                </a:moveTo>
                <a:lnTo>
                  <a:pt x="371" y="284"/>
                </a:lnTo>
                <a:lnTo>
                  <a:pt x="376" y="284"/>
                </a:lnTo>
                <a:lnTo>
                  <a:pt x="382" y="288"/>
                </a:lnTo>
                <a:lnTo>
                  <a:pt x="384" y="294"/>
                </a:lnTo>
                <a:lnTo>
                  <a:pt x="389" y="297"/>
                </a:lnTo>
                <a:lnTo>
                  <a:pt x="392" y="304"/>
                </a:lnTo>
                <a:lnTo>
                  <a:pt x="392" y="310"/>
                </a:lnTo>
                <a:lnTo>
                  <a:pt x="395" y="317"/>
                </a:lnTo>
                <a:lnTo>
                  <a:pt x="392" y="323"/>
                </a:lnTo>
                <a:lnTo>
                  <a:pt x="392" y="330"/>
                </a:lnTo>
                <a:lnTo>
                  <a:pt x="389" y="336"/>
                </a:lnTo>
                <a:lnTo>
                  <a:pt x="384" y="339"/>
                </a:lnTo>
                <a:lnTo>
                  <a:pt x="382" y="346"/>
                </a:lnTo>
                <a:lnTo>
                  <a:pt x="376" y="349"/>
                </a:lnTo>
                <a:lnTo>
                  <a:pt x="371" y="349"/>
                </a:lnTo>
                <a:lnTo>
                  <a:pt x="366" y="349"/>
                </a:lnTo>
                <a:lnTo>
                  <a:pt x="361" y="349"/>
                </a:lnTo>
                <a:lnTo>
                  <a:pt x="356" y="349"/>
                </a:lnTo>
                <a:lnTo>
                  <a:pt x="351" y="346"/>
                </a:lnTo>
                <a:lnTo>
                  <a:pt x="348" y="339"/>
                </a:lnTo>
                <a:lnTo>
                  <a:pt x="343" y="336"/>
                </a:lnTo>
                <a:lnTo>
                  <a:pt x="340" y="330"/>
                </a:lnTo>
                <a:lnTo>
                  <a:pt x="340" y="323"/>
                </a:lnTo>
                <a:lnTo>
                  <a:pt x="340" y="317"/>
                </a:lnTo>
                <a:lnTo>
                  <a:pt x="340" y="310"/>
                </a:lnTo>
                <a:lnTo>
                  <a:pt x="340" y="304"/>
                </a:lnTo>
                <a:lnTo>
                  <a:pt x="343" y="297"/>
                </a:lnTo>
                <a:lnTo>
                  <a:pt x="348" y="294"/>
                </a:lnTo>
                <a:lnTo>
                  <a:pt x="351" y="288"/>
                </a:lnTo>
                <a:lnTo>
                  <a:pt x="356" y="284"/>
                </a:lnTo>
                <a:lnTo>
                  <a:pt x="361" y="284"/>
                </a:lnTo>
                <a:lnTo>
                  <a:pt x="366" y="284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" name="Picture 6" descr="a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941888"/>
            <a:ext cx="26670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[Лабораторно-технический корпус ИФП СО РАН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13325"/>
            <a:ext cx="26670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5652120" y="4869160"/>
            <a:ext cx="3298016" cy="1080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44624"/>
            <a:ext cx="8676456" cy="108012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      </a:t>
            </a:r>
            <a:r>
              <a:rPr lang="en-US" dirty="0"/>
              <a:t>Monte Carlo model</a:t>
            </a:r>
            <a:endParaRPr lang="ru-RU" dirty="0"/>
          </a:p>
        </p:txBody>
      </p:sp>
      <p:sp>
        <p:nvSpPr>
          <p:cNvPr id="59" name="Номер слайда 5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sz="1800" dirty="0" smtClean="0"/>
              <a:t>7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4427984" cy="250339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293097" y="3173720"/>
            <a:ext cx="144462" cy="14605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600"/>
          </a:p>
        </p:txBody>
      </p:sp>
      <p:sp>
        <p:nvSpPr>
          <p:cNvPr id="6" name="TextBox 40"/>
          <p:cNvSpPr txBox="1">
            <a:spLocks noChangeArrowheads="1"/>
          </p:cNvSpPr>
          <p:nvPr/>
        </p:nvSpPr>
        <p:spPr bwMode="auto">
          <a:xfrm>
            <a:off x="5435972" y="3059420"/>
            <a:ext cx="10080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/>
              <a:t>-  Ga(s)</a:t>
            </a:r>
            <a:endParaRPr lang="ru-RU" altLang="ru-RU" sz="1600" dirty="0"/>
          </a:p>
        </p:txBody>
      </p:sp>
      <p:sp>
        <p:nvSpPr>
          <p:cNvPr id="7" name="Овал 6"/>
          <p:cNvSpPr/>
          <p:nvPr/>
        </p:nvSpPr>
        <p:spPr>
          <a:xfrm>
            <a:off x="5293097" y="2967345"/>
            <a:ext cx="144462" cy="142875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600"/>
          </a:p>
        </p:txBody>
      </p:sp>
      <p:sp>
        <p:nvSpPr>
          <p:cNvPr id="8" name="TextBox 44"/>
          <p:cNvSpPr txBox="1">
            <a:spLocks noChangeArrowheads="1"/>
          </p:cNvSpPr>
          <p:nvPr/>
        </p:nvSpPr>
        <p:spPr bwMode="auto">
          <a:xfrm>
            <a:off x="5437559" y="2843520"/>
            <a:ext cx="10080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/>
              <a:t>-  As</a:t>
            </a:r>
            <a:endParaRPr lang="ru-RU" altLang="ru-RU" sz="1600" dirty="0"/>
          </a:p>
        </p:txBody>
      </p:sp>
      <p:sp>
        <p:nvSpPr>
          <p:cNvPr id="9" name="Овал 8"/>
          <p:cNvSpPr/>
          <p:nvPr/>
        </p:nvSpPr>
        <p:spPr>
          <a:xfrm>
            <a:off x="5293097" y="3421370"/>
            <a:ext cx="144462" cy="142875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364534" y="3307070"/>
            <a:ext cx="100806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latin typeface="Arial" charset="0"/>
              </a:rPr>
              <a:t> - Ga</a:t>
            </a:r>
            <a:r>
              <a:rPr lang="ru-RU" sz="1600" dirty="0">
                <a:latin typeface="Arial" charset="0"/>
              </a:rPr>
              <a:t>(</a:t>
            </a:r>
            <a:r>
              <a:rPr lang="en-US" sz="1600" dirty="0">
                <a:latin typeface="Arial" charset="0"/>
              </a:rPr>
              <a:t>l)</a:t>
            </a:r>
            <a:endParaRPr lang="ru-RU" sz="1600" dirty="0">
              <a:latin typeface="Arial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6913611" y="3192651"/>
            <a:ext cx="22002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i="1" dirty="0">
                <a:latin typeface="+mn-lt"/>
                <a:cs typeface="Times New Roman" panose="02020603050405020304" pitchFamily="18" charset="0"/>
              </a:rPr>
              <a:t>l</a:t>
            </a:r>
            <a:r>
              <a:rPr lang="en-US" altLang="ru-RU" sz="1800" dirty="0">
                <a:latin typeface="+mn-lt"/>
                <a:cs typeface="Times New Roman" panose="02020603050405020304" pitchFamily="18" charset="0"/>
              </a:rPr>
              <a:t> –</a:t>
            </a:r>
            <a:r>
              <a:rPr lang="ru-RU" altLang="ru-RU" sz="1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ru-RU" sz="1800" dirty="0">
                <a:latin typeface="+mn-lt"/>
                <a:cs typeface="Times New Roman" panose="02020603050405020304" pitchFamily="18" charset="0"/>
              </a:rPr>
              <a:t>liquid phase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ru-RU" sz="1800" i="1" dirty="0">
                <a:latin typeface="+mn-lt"/>
                <a:cs typeface="Times New Roman" panose="02020603050405020304" pitchFamily="18" charset="0"/>
              </a:rPr>
              <a:t>s</a:t>
            </a:r>
            <a:r>
              <a:rPr lang="en-US" altLang="ru-RU" sz="1800" dirty="0">
                <a:latin typeface="+mn-lt"/>
                <a:cs typeface="Times New Roman" panose="02020603050405020304" pitchFamily="18" charset="0"/>
              </a:rPr>
              <a:t> – solid</a:t>
            </a:r>
            <a:r>
              <a:rPr lang="ru-RU" altLang="ru-RU" sz="1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ru-RU" sz="1800" dirty="0">
                <a:latin typeface="+mn-lt"/>
                <a:cs typeface="Times New Roman" panose="02020603050405020304" pitchFamily="18" charset="0"/>
              </a:rPr>
              <a:t>phase</a:t>
            </a:r>
            <a:endParaRPr lang="ru-RU" altLang="ru-RU" sz="1800" dirty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364534" y="2751445"/>
            <a:ext cx="144463" cy="142875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600"/>
          </a:p>
        </p:txBody>
      </p:sp>
      <p:sp>
        <p:nvSpPr>
          <p:cNvPr id="13" name="Овал 12"/>
          <p:cNvSpPr/>
          <p:nvPr/>
        </p:nvSpPr>
        <p:spPr>
          <a:xfrm>
            <a:off x="5220072" y="2751445"/>
            <a:ext cx="144462" cy="142875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600"/>
          </a:p>
        </p:txBody>
      </p:sp>
      <p:sp>
        <p:nvSpPr>
          <p:cNvPr id="14" name="TextBox 44"/>
          <p:cNvSpPr txBox="1">
            <a:spLocks noChangeArrowheads="1"/>
          </p:cNvSpPr>
          <p:nvPr/>
        </p:nvSpPr>
        <p:spPr bwMode="auto">
          <a:xfrm>
            <a:off x="5472152" y="2582351"/>
            <a:ext cx="10080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/>
              <a:t>-  As</a:t>
            </a:r>
            <a:r>
              <a:rPr lang="en-US" altLang="ru-RU" sz="1600" baseline="-25000" dirty="0"/>
              <a:t>2</a:t>
            </a:r>
            <a:endParaRPr lang="ru-RU" altLang="ru-RU" sz="1600" baseline="-25000" dirty="0"/>
          </a:p>
        </p:txBody>
      </p:sp>
      <p:sp>
        <p:nvSpPr>
          <p:cNvPr id="15" name="Овал 14"/>
          <p:cNvSpPr/>
          <p:nvPr/>
        </p:nvSpPr>
        <p:spPr>
          <a:xfrm>
            <a:off x="5292997" y="3707740"/>
            <a:ext cx="144462" cy="1460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600"/>
          </a:p>
        </p:txBody>
      </p:sp>
      <p:sp>
        <p:nvSpPr>
          <p:cNvPr id="16" name="Прямоугольник 15"/>
          <p:cNvSpPr/>
          <p:nvPr/>
        </p:nvSpPr>
        <p:spPr>
          <a:xfrm>
            <a:off x="5437013" y="3563724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Arial" charset="0"/>
              </a:rPr>
              <a:t>- </a:t>
            </a:r>
            <a:r>
              <a:rPr lang="en-US" sz="1600" dirty="0">
                <a:latin typeface="Arial" charset="0"/>
              </a:rPr>
              <a:t>mask film</a:t>
            </a:r>
            <a:endParaRPr lang="ru-RU" sz="1600" dirty="0"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72008" y="3717032"/>
            <a:ext cx="5436096" cy="3068959"/>
          </a:xfrm>
          <a:prstGeom prst="rect">
            <a:avLst/>
          </a:prstGeom>
          <a:noFill/>
          <a:ln w="3175">
            <a:noFill/>
          </a:ln>
        </p:spPr>
        <p:txBody>
          <a:bodyPr lIns="0" tIns="0" rIns="0" bIns="0"/>
          <a:lstStyle/>
          <a:p>
            <a:pPr marL="261938" indent="-261938" defTabSz="11832139">
              <a:buClr>
                <a:schemeClr val="accent1">
                  <a:lumMod val="50000"/>
                </a:schemeClr>
              </a:buClr>
              <a:defRPr/>
            </a:pPr>
            <a:r>
              <a:rPr lang="en-US" sz="1600" dirty="0"/>
              <a:t>(1) Ga and As</a:t>
            </a:r>
            <a:r>
              <a:rPr lang="en-US" sz="1600" baseline="-25000" dirty="0"/>
              <a:t>2</a:t>
            </a:r>
            <a:r>
              <a:rPr lang="en-US" sz="1600" dirty="0"/>
              <a:t> adsorption</a:t>
            </a:r>
          </a:p>
          <a:p>
            <a:pPr marL="261938" indent="-261938" defTabSz="11832139">
              <a:spcBef>
                <a:spcPts val="600"/>
              </a:spcBef>
              <a:buClr>
                <a:schemeClr val="accent1">
                  <a:lumMod val="50000"/>
                </a:schemeClr>
              </a:buClr>
              <a:tabLst>
                <a:tab pos="10419483" algn="l"/>
              </a:tabLst>
              <a:defRPr/>
            </a:pPr>
            <a:r>
              <a:rPr lang="en-US" sz="1600" dirty="0"/>
              <a:t>(2) As</a:t>
            </a:r>
            <a:r>
              <a:rPr lang="en-US" sz="1600" baseline="-25000" dirty="0"/>
              <a:t>2</a:t>
            </a:r>
            <a:r>
              <a:rPr lang="en-US" sz="1600" dirty="0"/>
              <a:t> decay</a:t>
            </a:r>
            <a:r>
              <a:rPr lang="ru-RU" sz="1600" dirty="0"/>
              <a:t> </a:t>
            </a:r>
            <a:r>
              <a:rPr lang="en-US" sz="1600" dirty="0"/>
              <a:t>         </a:t>
            </a:r>
            <a:r>
              <a:rPr lang="ru-RU" sz="1600" dirty="0"/>
              <a:t> </a:t>
            </a:r>
            <a:r>
              <a:rPr lang="en-US" sz="1600" dirty="0"/>
              <a:t> As</a:t>
            </a:r>
            <a:r>
              <a:rPr lang="en-US" sz="1600" baseline="-25000" dirty="0"/>
              <a:t>2 </a:t>
            </a:r>
            <a:r>
              <a:rPr lang="en-US" sz="1600" dirty="0"/>
              <a:t>→ As + As</a:t>
            </a:r>
          </a:p>
          <a:p>
            <a:pPr marL="261938" indent="-261938" defTabSz="11832139">
              <a:spcBef>
                <a:spcPts val="600"/>
              </a:spcBef>
              <a:buClr>
                <a:schemeClr val="accent1">
                  <a:lumMod val="50000"/>
                </a:schemeClr>
              </a:buClr>
              <a:tabLst>
                <a:tab pos="10419483" algn="l"/>
              </a:tabLst>
              <a:defRPr/>
            </a:pPr>
            <a:r>
              <a:rPr lang="en-US" sz="1600" dirty="0"/>
              <a:t>(3) As</a:t>
            </a:r>
            <a:r>
              <a:rPr lang="en-US" sz="1600" baseline="-25000" dirty="0"/>
              <a:t>2</a:t>
            </a:r>
            <a:r>
              <a:rPr lang="en-US" sz="1600" dirty="0"/>
              <a:t> formation </a:t>
            </a:r>
            <a:r>
              <a:rPr lang="ru-RU" sz="1600" dirty="0"/>
              <a:t> </a:t>
            </a:r>
            <a:r>
              <a:rPr lang="en-US" sz="1600" dirty="0"/>
              <a:t>  As + As → As</a:t>
            </a:r>
            <a:r>
              <a:rPr lang="en-US" sz="1600" baseline="-25000" dirty="0"/>
              <a:t>2</a:t>
            </a:r>
          </a:p>
          <a:p>
            <a:pPr marL="261938" indent="-261938" defTabSz="11832139">
              <a:spcBef>
                <a:spcPts val="600"/>
              </a:spcBef>
              <a:buClr>
                <a:schemeClr val="accent1">
                  <a:lumMod val="50000"/>
                </a:schemeClr>
              </a:buClr>
              <a:tabLst>
                <a:tab pos="10419483" algn="l"/>
              </a:tabLst>
              <a:defRPr/>
            </a:pPr>
            <a:r>
              <a:rPr lang="en-US" sz="1600" dirty="0"/>
              <a:t>(4) Particles diffusion</a:t>
            </a:r>
          </a:p>
          <a:p>
            <a:pPr marL="261938" indent="-261938" defTabSz="11832139">
              <a:spcBef>
                <a:spcPts val="600"/>
              </a:spcBef>
              <a:buClr>
                <a:schemeClr val="accent1">
                  <a:lumMod val="50000"/>
                </a:schemeClr>
              </a:buClr>
              <a:tabLst>
                <a:tab pos="10419483" algn="l"/>
              </a:tabLst>
              <a:defRPr/>
            </a:pPr>
            <a:r>
              <a:rPr lang="en-US" sz="1600" dirty="0"/>
              <a:t>(5) Ga and As</a:t>
            </a:r>
            <a:r>
              <a:rPr lang="en-US" sz="1600" baseline="-25000" dirty="0"/>
              <a:t>2</a:t>
            </a:r>
            <a:r>
              <a:rPr lang="en-US" sz="1600" dirty="0"/>
              <a:t> desorption</a:t>
            </a:r>
          </a:p>
          <a:p>
            <a:pPr marL="261938" indent="-261938" defTabSz="11832139">
              <a:spcBef>
                <a:spcPts val="600"/>
              </a:spcBef>
              <a:buClr>
                <a:schemeClr val="accent1">
                  <a:lumMod val="50000"/>
                </a:schemeClr>
              </a:buClr>
              <a:tabLst>
                <a:tab pos="10419483" algn="l"/>
              </a:tabLst>
              <a:defRPr/>
            </a:pPr>
            <a:r>
              <a:rPr lang="en-US" sz="1600" dirty="0"/>
              <a:t>(6) As dissolution and diffusion through the liquid Ga droplet</a:t>
            </a:r>
            <a:r>
              <a:rPr lang="ru-RU" sz="1600" dirty="0"/>
              <a:t> </a:t>
            </a:r>
            <a:r>
              <a:rPr lang="en-US" sz="1600" dirty="0"/>
              <a:t>Ga(l)+As</a:t>
            </a:r>
            <a:r>
              <a:rPr lang="en-US" sz="1600" baseline="-25000" dirty="0"/>
              <a:t> </a:t>
            </a:r>
            <a:r>
              <a:rPr lang="en-US" sz="1600" dirty="0"/>
              <a:t>→ As</a:t>
            </a:r>
            <a:r>
              <a:rPr lang="ru-RU" sz="1600" dirty="0"/>
              <a:t>+</a:t>
            </a:r>
            <a:r>
              <a:rPr lang="en-US" sz="1600" dirty="0"/>
              <a:t>Ga(l)</a:t>
            </a:r>
            <a:endParaRPr lang="en-US" sz="1600" baseline="-25000" dirty="0"/>
          </a:p>
          <a:p>
            <a:pPr marL="261938" indent="-261938" defTabSz="11832139">
              <a:spcBef>
                <a:spcPts val="600"/>
              </a:spcBef>
              <a:buClr>
                <a:schemeClr val="accent1">
                  <a:lumMod val="50000"/>
                </a:schemeClr>
              </a:buClr>
              <a:tabLst>
                <a:tab pos="10419483" algn="l"/>
              </a:tabLst>
              <a:defRPr/>
            </a:pPr>
            <a:r>
              <a:rPr lang="en-US" sz="1600" dirty="0"/>
              <a:t>(7) Ga dissolution Ga(s)+Ga(l)</a:t>
            </a:r>
            <a:r>
              <a:rPr lang="en-US" sz="1600" baseline="-25000" dirty="0"/>
              <a:t> </a:t>
            </a:r>
            <a:r>
              <a:rPr lang="en-US" sz="1600" dirty="0"/>
              <a:t>→ Ga(l)+Ga(l)</a:t>
            </a:r>
          </a:p>
          <a:p>
            <a:pPr marL="261938" indent="-261938" defTabSz="11832139">
              <a:spcBef>
                <a:spcPts val="600"/>
              </a:spcBef>
              <a:buClr>
                <a:schemeClr val="accent1">
                  <a:lumMod val="50000"/>
                </a:schemeClr>
              </a:buClr>
              <a:tabLst>
                <a:tab pos="10419483" algn="l"/>
              </a:tabLst>
              <a:defRPr/>
            </a:pPr>
            <a:r>
              <a:rPr lang="en-US" sz="1600" dirty="0"/>
              <a:t>(8) GaAs crystallization Ga(l)+As</a:t>
            </a:r>
            <a:r>
              <a:rPr lang="en-US" sz="1600" baseline="-25000" dirty="0"/>
              <a:t> </a:t>
            </a:r>
            <a:r>
              <a:rPr lang="en-US" sz="1600" dirty="0"/>
              <a:t>→ Ga(s)+As</a:t>
            </a:r>
            <a:endParaRPr lang="ru-RU" sz="1600" dirty="0"/>
          </a:p>
          <a:p>
            <a:pPr marL="261938" indent="-261938" defTabSz="11832139">
              <a:spcBef>
                <a:spcPts val="600"/>
              </a:spcBef>
              <a:buClr>
                <a:schemeClr val="accent1">
                  <a:lumMod val="50000"/>
                </a:schemeClr>
              </a:buClr>
              <a:tabLst>
                <a:tab pos="10419483" algn="l"/>
              </a:tabLst>
              <a:defRPr/>
            </a:pPr>
            <a:r>
              <a:rPr lang="ru-RU" sz="1600" dirty="0"/>
              <a:t>(9) </a:t>
            </a:r>
            <a:r>
              <a:rPr lang="en-US" sz="1600" dirty="0"/>
              <a:t>Mask etching by liquid gallium</a:t>
            </a:r>
            <a:endParaRPr lang="ru-RU" sz="1600" dirty="0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796136" y="4869160"/>
            <a:ext cx="259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+mn-lt"/>
              </a:rPr>
              <a:t>Event probability:</a:t>
            </a:r>
            <a:endParaRPr lang="ru-RU" b="1" dirty="0">
              <a:latin typeface="+mn-lt"/>
            </a:endParaRPr>
          </a:p>
        </p:txBody>
      </p:sp>
      <p:graphicFrame>
        <p:nvGraphicFramePr>
          <p:cNvPr id="19" name="Object 20"/>
          <p:cNvGraphicFramePr>
            <a:graphicFrameLocks noGrp="1" noChangeAspect="1"/>
          </p:cNvGraphicFramePr>
          <p:nvPr/>
        </p:nvGraphicFramePr>
        <p:xfrm>
          <a:off x="5796136" y="5373216"/>
          <a:ext cx="3168352" cy="449087"/>
        </p:xfrm>
        <a:graphic>
          <a:graphicData uri="http://schemas.openxmlformats.org/presentationml/2006/ole">
            <p:oleObj spid="_x0000_s1040" name="Формула" r:id="rId4" imgW="38709600" imgH="5486400" progId="Equation.3">
              <p:embed/>
            </p:oleObj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1259632" y="2636912"/>
            <a:ext cx="288032" cy="27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331640" y="2780928"/>
            <a:ext cx="144462" cy="142875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27" name="Прямая со стрелкой 26"/>
          <p:cNvCxnSpPr>
            <a:stCxn id="24" idx="4"/>
          </p:cNvCxnSpPr>
          <p:nvPr/>
        </p:nvCxnSpPr>
        <p:spPr>
          <a:xfrm flipH="1">
            <a:off x="1403648" y="2923803"/>
            <a:ext cx="223" cy="145157"/>
          </a:xfrm>
          <a:prstGeom prst="straightConnector1">
            <a:avLst/>
          </a:prstGeom>
          <a:ln w="127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44"/>
          <p:cNvSpPr txBox="1">
            <a:spLocks noChangeArrowheads="1"/>
          </p:cNvSpPr>
          <p:nvPr/>
        </p:nvSpPr>
        <p:spPr bwMode="auto">
          <a:xfrm>
            <a:off x="1187624" y="2852936"/>
            <a:ext cx="2880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altLang="ru-RU" sz="1200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4427984" y="2852936"/>
            <a:ext cx="144016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44"/>
          <p:cNvSpPr txBox="1">
            <a:spLocks noChangeArrowheads="1"/>
          </p:cNvSpPr>
          <p:nvPr/>
        </p:nvSpPr>
        <p:spPr bwMode="auto">
          <a:xfrm>
            <a:off x="4283968" y="2636912"/>
            <a:ext cx="2880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200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altLang="ru-RU" sz="1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5896227" y="1097544"/>
            <a:ext cx="2880320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n-US" sz="1600" dirty="0"/>
              <a:t>A.N. </a:t>
            </a:r>
            <a:r>
              <a:rPr lang="en-US" sz="1600" dirty="0" err="1"/>
              <a:t>Karpov</a:t>
            </a:r>
            <a:r>
              <a:rPr lang="en-US" sz="1600" dirty="0"/>
              <a:t>, A.V. </a:t>
            </a:r>
            <a:r>
              <a:rPr lang="en-US" sz="1600" dirty="0" err="1"/>
              <a:t>Zverev</a:t>
            </a:r>
            <a:r>
              <a:rPr lang="en-US" sz="1600" dirty="0"/>
              <a:t>, A.G. </a:t>
            </a:r>
            <a:r>
              <a:rPr lang="en-US" sz="1600" dirty="0" err="1"/>
              <a:t>Nastovjak</a:t>
            </a:r>
            <a:r>
              <a:rPr lang="en-US" sz="1600" dirty="0"/>
              <a:t>, S.V. </a:t>
            </a:r>
            <a:r>
              <a:rPr lang="en-US" sz="1600" dirty="0" err="1"/>
              <a:t>Usenkov</a:t>
            </a:r>
            <a:r>
              <a:rPr lang="en-US" sz="1600" dirty="0"/>
              <a:t>, and N. L. </a:t>
            </a:r>
            <a:r>
              <a:rPr lang="en-US" sz="1600" dirty="0" err="1"/>
              <a:t>Shwartz</a:t>
            </a:r>
            <a:r>
              <a:rPr lang="en-US" sz="1600" dirty="0"/>
              <a:t>, </a:t>
            </a:r>
            <a:r>
              <a:rPr lang="en-US" sz="1600" i="1" dirty="0" err="1"/>
              <a:t>Vychisl</a:t>
            </a:r>
            <a:r>
              <a:rPr lang="en-US" sz="1600" i="1" dirty="0"/>
              <a:t>. </a:t>
            </a:r>
            <a:r>
              <a:rPr lang="en-US" sz="1600" i="1" dirty="0" err="1"/>
              <a:t>Metody</a:t>
            </a:r>
            <a:r>
              <a:rPr lang="en-US" sz="1600" i="1" dirty="0"/>
              <a:t> </a:t>
            </a:r>
            <a:r>
              <a:rPr lang="en-US" sz="1600" i="1" dirty="0" err="1"/>
              <a:t>Programm</a:t>
            </a:r>
            <a:r>
              <a:rPr lang="en-US" sz="1600" dirty="0"/>
              <a:t>., </a:t>
            </a:r>
            <a:r>
              <a:rPr lang="en-US" sz="1600" b="1" dirty="0"/>
              <a:t>15</a:t>
            </a:r>
            <a:r>
              <a:rPr lang="en-US" sz="1600" dirty="0"/>
              <a:t>, 3, 388 (2014).</a:t>
            </a:r>
            <a:endParaRPr lang="ru-RU" alt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9"/>
          <p:cNvSpPr txBox="1">
            <a:spLocks noChangeArrowheads="1"/>
          </p:cNvSpPr>
          <p:nvPr/>
        </p:nvSpPr>
        <p:spPr bwMode="auto">
          <a:xfrm>
            <a:off x="5940003" y="304894"/>
            <a:ext cx="27643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>
                <a:latin typeface="+mn-lt"/>
                <a:cs typeface="Times New Roman" panose="02020603050405020304" pitchFamily="18" charset="0"/>
              </a:rPr>
              <a:t>Program package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>
                <a:latin typeface="+mn-lt"/>
                <a:cs typeface="Times New Roman" panose="02020603050405020304" pitchFamily="18" charset="0"/>
              </a:rPr>
              <a:t>SilSim3D </a:t>
            </a:r>
            <a:endParaRPr lang="ru-RU" altLang="ru-RU" sz="2400" b="1" dirty="0">
              <a:latin typeface="+mn-lt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 descr="Fig_1_new.jpg"/>
          <p:cNvPicPr>
            <a:picLocks noChangeAspect="1"/>
          </p:cNvPicPr>
          <p:nvPr/>
        </p:nvPicPr>
        <p:blipFill>
          <a:blip r:embed="rId2" cstate="print"/>
          <a:srcRect l="49671"/>
          <a:stretch>
            <a:fillRect/>
          </a:stretch>
        </p:blipFill>
        <p:spPr>
          <a:xfrm>
            <a:off x="2411760" y="3718773"/>
            <a:ext cx="2699537" cy="13884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44624"/>
            <a:ext cx="8676456" cy="864096"/>
          </a:xfrm>
        </p:spPr>
        <p:txBody>
          <a:bodyPr>
            <a:normAutofit/>
          </a:bodyPr>
          <a:lstStyle/>
          <a:p>
            <a:r>
              <a:rPr lang="en-US" dirty="0"/>
              <a:t>Simulation results</a:t>
            </a:r>
            <a:endParaRPr lang="ru-RU" dirty="0"/>
          </a:p>
        </p:txBody>
      </p:sp>
      <p:sp>
        <p:nvSpPr>
          <p:cNvPr id="59" name="Номер слайда 5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sz="1800" dirty="0" smtClean="0"/>
              <a:t>8</a:t>
            </a:r>
            <a:endParaRPr lang="ru-RU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B26BA7A-3979-42F6-8DFB-033BABF372B7}"/>
              </a:ext>
            </a:extLst>
          </p:cNvPr>
          <p:cNvSpPr txBox="1"/>
          <p:nvPr/>
        </p:nvSpPr>
        <p:spPr>
          <a:xfrm>
            <a:off x="107504" y="5345921"/>
            <a:ext cx="2276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>
                <a:latin typeface="Arial" pitchFamily="34" charset="0"/>
                <a:cs typeface="Arial" pitchFamily="34" charset="0"/>
              </a:rPr>
              <a:t>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= 890 K</a:t>
            </a:r>
          </a:p>
          <a:p>
            <a:pPr algn="just"/>
            <a:r>
              <a:rPr lang="en-US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As2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= 25 ML/s</a:t>
            </a:r>
          </a:p>
          <a:p>
            <a:pPr algn="just"/>
            <a:r>
              <a:rPr lang="en-US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en-US" sz="2000" baseline="-25000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ML/s</a:t>
            </a:r>
          </a:p>
          <a:p>
            <a:pPr algn="just"/>
            <a:r>
              <a:rPr lang="en-US" sz="2000" i="1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= 120</a:t>
            </a:r>
            <a:r>
              <a:rPr lang="en-US" sz="2000" dirty="0">
                <a:latin typeface="Symbol" pitchFamily="18" charset="2"/>
                <a:cs typeface="Arial" pitchFamily="34" charset="0"/>
              </a:rPr>
              <a:t>×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100 nm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915A2AD-4045-4C56-80C8-00185F801F51}"/>
              </a:ext>
            </a:extLst>
          </p:cNvPr>
          <p:cNvSpPr txBox="1"/>
          <p:nvPr/>
        </p:nvSpPr>
        <p:spPr>
          <a:xfrm>
            <a:off x="3059832" y="3140968"/>
            <a:ext cx="14406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latin typeface="Arial" pitchFamily="34" charset="0"/>
                <a:cs typeface="Arial" pitchFamily="34" charset="0"/>
              </a:rPr>
              <a:t>3D view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Fig_1_new.jpg"/>
          <p:cNvPicPr>
            <a:picLocks noChangeAspect="1"/>
          </p:cNvPicPr>
          <p:nvPr/>
        </p:nvPicPr>
        <p:blipFill>
          <a:blip r:embed="rId2" cstate="print"/>
          <a:srcRect r="50328"/>
          <a:stretch>
            <a:fillRect/>
          </a:stretch>
        </p:blipFill>
        <p:spPr>
          <a:xfrm>
            <a:off x="2411760" y="1628800"/>
            <a:ext cx="2664296" cy="138847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483768" y="1556792"/>
            <a:ext cx="2880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3574757"/>
            <a:ext cx="3600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15A2AD-4045-4C56-80C8-00185F801F51}"/>
              </a:ext>
            </a:extLst>
          </p:cNvPr>
          <p:cNvSpPr txBox="1"/>
          <p:nvPr/>
        </p:nvSpPr>
        <p:spPr>
          <a:xfrm>
            <a:off x="2555776" y="1052736"/>
            <a:ext cx="24487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Arial" pitchFamily="34" charset="0"/>
                <a:cs typeface="Arial" pitchFamily="34" charset="0"/>
              </a:rPr>
              <a:t>Without As diffusion flow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28184" y="2420888"/>
            <a:ext cx="21602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020272" y="1340768"/>
            <a:ext cx="648072" cy="36004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1628800"/>
            <a:ext cx="50405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372200" y="2348880"/>
            <a:ext cx="5760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6948264" y="1844824"/>
            <a:ext cx="0" cy="504056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6372200" y="220486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228184" y="4653136"/>
            <a:ext cx="21602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020272" y="3573016"/>
            <a:ext cx="648072" cy="36004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092280" y="3861048"/>
            <a:ext cx="50405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372200" y="4581128"/>
            <a:ext cx="5760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6948264" y="4077072"/>
            <a:ext cx="0" cy="504056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6372200" y="443711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па 38"/>
          <p:cNvGrpSpPr/>
          <p:nvPr/>
        </p:nvGrpSpPr>
        <p:grpSpPr>
          <a:xfrm>
            <a:off x="6804248" y="2060848"/>
            <a:ext cx="216024" cy="216024"/>
            <a:chOff x="4427984" y="6309320"/>
            <a:chExt cx="216024" cy="216024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4427984" y="6309320"/>
              <a:ext cx="216024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4427984" y="6309320"/>
              <a:ext cx="216024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915A2AD-4045-4C56-80C8-00185F801F51}"/>
              </a:ext>
            </a:extLst>
          </p:cNvPr>
          <p:cNvSpPr txBox="1"/>
          <p:nvPr/>
        </p:nvSpPr>
        <p:spPr>
          <a:xfrm>
            <a:off x="2483768" y="5085184"/>
            <a:ext cx="24487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Arial" pitchFamily="34" charset="0"/>
                <a:cs typeface="Arial" pitchFamily="34" charset="0"/>
              </a:rPr>
              <a:t>With As diffusion flow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7308304" y="980728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7308304" y="3212976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7182000" y="83671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7182000" y="306896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44624"/>
            <a:ext cx="8676456" cy="1080120"/>
          </a:xfrm>
        </p:spPr>
        <p:txBody>
          <a:bodyPr>
            <a:normAutofit/>
          </a:bodyPr>
          <a:lstStyle/>
          <a:p>
            <a:r>
              <a:rPr lang="en-US" dirty="0"/>
              <a:t>Simulation results</a:t>
            </a:r>
            <a:endParaRPr lang="ru-RU" dirty="0"/>
          </a:p>
        </p:txBody>
      </p:sp>
      <p:sp>
        <p:nvSpPr>
          <p:cNvPr id="59" name="Номер слайда 5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sz="1800" dirty="0" smtClean="0"/>
              <a:t>9</a:t>
            </a:r>
            <a:endParaRPr lang="ru-RU" sz="1800" dirty="0"/>
          </a:p>
        </p:txBody>
      </p:sp>
      <p:pic>
        <p:nvPicPr>
          <p:cNvPr id="10" name="Рисунок 9" descr="Fig2_new.jpg"/>
          <p:cNvPicPr>
            <a:picLocks noChangeAspect="1"/>
          </p:cNvPicPr>
          <p:nvPr/>
        </p:nvPicPr>
        <p:blipFill>
          <a:blip r:embed="rId2" cstate="print"/>
          <a:srcRect t="4214" b="53647"/>
          <a:stretch>
            <a:fillRect/>
          </a:stretch>
        </p:blipFill>
        <p:spPr>
          <a:xfrm>
            <a:off x="107504" y="1556792"/>
            <a:ext cx="4536504" cy="2160240"/>
          </a:xfrm>
          <a:prstGeom prst="rect">
            <a:avLst/>
          </a:prstGeom>
        </p:spPr>
      </p:pic>
      <p:pic>
        <p:nvPicPr>
          <p:cNvPr id="16" name="Рисунок 15" descr="Fig2_new.jpg"/>
          <p:cNvPicPr>
            <a:picLocks noChangeAspect="1"/>
          </p:cNvPicPr>
          <p:nvPr/>
        </p:nvPicPr>
        <p:blipFill>
          <a:blip r:embed="rId2" cstate="print"/>
          <a:srcRect t="54781"/>
          <a:stretch>
            <a:fillRect/>
          </a:stretch>
        </p:blipFill>
        <p:spPr>
          <a:xfrm>
            <a:off x="4607496" y="1686944"/>
            <a:ext cx="4536504" cy="23181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B26BA7A-3979-42F6-8DFB-033BABF372B7}"/>
              </a:ext>
            </a:extLst>
          </p:cNvPr>
          <p:cNvSpPr txBox="1"/>
          <p:nvPr/>
        </p:nvSpPr>
        <p:spPr>
          <a:xfrm>
            <a:off x="438067" y="5229200"/>
            <a:ext cx="2276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>
                <a:latin typeface="Arial" pitchFamily="34" charset="0"/>
                <a:cs typeface="Arial" pitchFamily="34" charset="0"/>
              </a:rPr>
              <a:t>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= 890 K</a:t>
            </a:r>
          </a:p>
          <a:p>
            <a:pPr algn="just"/>
            <a:r>
              <a:rPr lang="en-US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As2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= 25 ML/s</a:t>
            </a:r>
          </a:p>
          <a:p>
            <a:pPr algn="just"/>
            <a:r>
              <a:rPr lang="en-US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en-US" sz="2000" baseline="-25000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= 5 ML/s</a:t>
            </a:r>
          </a:p>
          <a:p>
            <a:pPr algn="just"/>
            <a:r>
              <a:rPr lang="en-US" sz="2000" i="1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= 120</a:t>
            </a:r>
            <a:r>
              <a:rPr lang="en-US" sz="2000" dirty="0">
                <a:latin typeface="Symbol" pitchFamily="18" charset="2"/>
                <a:cs typeface="Arial" pitchFamily="34" charset="0"/>
              </a:rPr>
              <a:t>×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100 nm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915A2AD-4045-4C56-80C8-00185F801F51}"/>
              </a:ext>
            </a:extLst>
          </p:cNvPr>
          <p:cNvSpPr txBox="1"/>
          <p:nvPr/>
        </p:nvSpPr>
        <p:spPr>
          <a:xfrm>
            <a:off x="2843300" y="1135686"/>
            <a:ext cx="14406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i="1" dirty="0">
                <a:latin typeface="Arial" pitchFamily="34" charset="0"/>
                <a:cs typeface="Arial" pitchFamily="34" charset="0"/>
              </a:rPr>
              <a:t>top views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89001EB-2991-4978-9A76-9F7C27596FD0}"/>
              </a:ext>
            </a:extLst>
          </p:cNvPr>
          <p:cNvSpPr txBox="1"/>
          <p:nvPr/>
        </p:nvSpPr>
        <p:spPr>
          <a:xfrm>
            <a:off x="7703332" y="1430270"/>
            <a:ext cx="14406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i="1" dirty="0">
                <a:latin typeface="Arial" pitchFamily="34" charset="0"/>
                <a:cs typeface="Arial" pitchFamily="34" charset="0"/>
              </a:rPr>
              <a:t>3D view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: вправо 2">
            <a:extLst>
              <a:ext uri="{FF2B5EF4-FFF2-40B4-BE49-F238E27FC236}">
                <a16:creationId xmlns="" xmlns:a16="http://schemas.microsoft.com/office/drawing/2014/main" id="{9584F1FB-F6FC-41E5-9ACA-9D0C0102EC48}"/>
              </a:ext>
            </a:extLst>
          </p:cNvPr>
          <p:cNvSpPr/>
          <p:nvPr/>
        </p:nvSpPr>
        <p:spPr>
          <a:xfrm>
            <a:off x="1079612" y="4221088"/>
            <a:ext cx="4392488" cy="199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BA6ACBA-CC0F-4232-9EDE-3D933E9C943E}"/>
              </a:ext>
            </a:extLst>
          </p:cNvPr>
          <p:cNvSpPr txBox="1"/>
          <p:nvPr/>
        </p:nvSpPr>
        <p:spPr>
          <a:xfrm>
            <a:off x="2483768" y="4453157"/>
            <a:ext cx="14406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time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Овал 147"/>
          <p:cNvSpPr/>
          <p:nvPr/>
        </p:nvSpPr>
        <p:spPr>
          <a:xfrm flipV="1">
            <a:off x="4644008" y="4708219"/>
            <a:ext cx="792088" cy="792088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6" name="Овал 135"/>
          <p:cNvSpPr/>
          <p:nvPr/>
        </p:nvSpPr>
        <p:spPr>
          <a:xfrm flipV="1">
            <a:off x="7668344" y="4829090"/>
            <a:ext cx="648072" cy="504056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-27384"/>
            <a:ext cx="7704856" cy="792088"/>
          </a:xfrm>
        </p:spPr>
        <p:txBody>
          <a:bodyPr>
            <a:normAutofit/>
          </a:bodyPr>
          <a:lstStyle/>
          <a:p>
            <a:r>
              <a:rPr lang="en-US" dirty="0"/>
              <a:t>Crystallite formation</a:t>
            </a:r>
            <a:r>
              <a:rPr lang="ru-RU" dirty="0"/>
              <a:t> </a:t>
            </a:r>
            <a:r>
              <a:rPr lang="en-US" dirty="0"/>
              <a:t>model </a:t>
            </a:r>
            <a:endParaRPr lang="ru-RU" dirty="0"/>
          </a:p>
        </p:txBody>
      </p:sp>
      <p:grpSp>
        <p:nvGrpSpPr>
          <p:cNvPr id="121" name="Группа 120"/>
          <p:cNvGrpSpPr/>
          <p:nvPr/>
        </p:nvGrpSpPr>
        <p:grpSpPr>
          <a:xfrm>
            <a:off x="35496" y="1156682"/>
            <a:ext cx="2699792" cy="1512168"/>
            <a:chOff x="0" y="836712"/>
            <a:chExt cx="3600400" cy="2016224"/>
          </a:xfrm>
        </p:grpSpPr>
        <p:sp>
          <p:nvSpPr>
            <p:cNvPr id="51" name="Овал 50"/>
            <p:cNvSpPr/>
            <p:nvPr/>
          </p:nvSpPr>
          <p:spPr>
            <a:xfrm flipV="1">
              <a:off x="2016224" y="1628800"/>
              <a:ext cx="648072" cy="50405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 flipV="1">
              <a:off x="936104" y="2060848"/>
              <a:ext cx="2664296" cy="25202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 flipV="1">
              <a:off x="936104" y="2276872"/>
              <a:ext cx="2664296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 flipV="1">
              <a:off x="936104" y="1916832"/>
              <a:ext cx="2664296" cy="144016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86354" y="2348880"/>
              <a:ext cx="15572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itchFamily="34" charset="0"/>
                  <a:cs typeface="Arial" pitchFamily="34" charset="0"/>
                </a:rPr>
                <a:t>GaAs(111)B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0" y="1660738"/>
              <a:ext cx="7072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itchFamily="34" charset="0"/>
                  <a:cs typeface="Arial" pitchFamily="34" charset="0"/>
                </a:rPr>
                <a:t>SiO</a:t>
              </a:r>
              <a:r>
                <a:rPr lang="en-US" sz="2000" baseline="-25000" dirty="0">
                  <a:latin typeface="Arial" pitchFamily="34" charset="0"/>
                  <a:cs typeface="Arial" pitchFamily="34" charset="0"/>
                </a:rPr>
                <a:t>2</a:t>
              </a:r>
              <a:endParaRPr lang="ru-RU" sz="20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2048" y="2204864"/>
              <a:ext cx="4138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itchFamily="34" charset="0"/>
                  <a:cs typeface="Arial" pitchFamily="34" charset="0"/>
                </a:rPr>
                <a:t>Si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5" name="Прямая со стрелкой 44"/>
            <p:cNvCxnSpPr>
              <a:stCxn id="37" idx="3"/>
              <a:endCxn id="35" idx="1"/>
            </p:cNvCxnSpPr>
            <p:nvPr/>
          </p:nvCxnSpPr>
          <p:spPr>
            <a:xfrm>
              <a:off x="707245" y="1860793"/>
              <a:ext cx="228859" cy="12804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>
              <a:endCxn id="33" idx="1"/>
            </p:cNvCxnSpPr>
            <p:nvPr/>
          </p:nvCxnSpPr>
          <p:spPr>
            <a:xfrm flipV="1">
              <a:off x="792088" y="2186862"/>
              <a:ext cx="144016" cy="1620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Стрелка вниз 46"/>
            <p:cNvSpPr/>
            <p:nvPr/>
          </p:nvSpPr>
          <p:spPr>
            <a:xfrm>
              <a:off x="1512168" y="908720"/>
              <a:ext cx="216024" cy="648072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Стрелка вниз 47"/>
            <p:cNvSpPr/>
            <p:nvPr/>
          </p:nvSpPr>
          <p:spPr>
            <a:xfrm>
              <a:off x="2592288" y="908720"/>
              <a:ext cx="216024" cy="648072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043608" y="836712"/>
              <a:ext cx="52610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itchFamily="34" charset="0"/>
                  <a:cs typeface="Arial" pitchFamily="34" charset="0"/>
                </a:rPr>
                <a:t>Ga</a:t>
              </a:r>
              <a:endParaRPr lang="ru-RU" sz="20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16603" y="836712"/>
              <a:ext cx="579005" cy="4001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itchFamily="34" charset="0"/>
                  <a:cs typeface="Arial" pitchFamily="34" charset="0"/>
                </a:rPr>
                <a:t>As</a:t>
              </a:r>
              <a:r>
                <a:rPr lang="en-US" sz="2000" baseline="-25000" dirty="0">
                  <a:latin typeface="Arial" pitchFamily="34" charset="0"/>
                  <a:cs typeface="Arial" pitchFamily="34" charset="0"/>
                </a:rPr>
                <a:t>2</a:t>
              </a:r>
              <a:endParaRPr lang="ru-RU" sz="2000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5" name="Стрелка вправо 64"/>
          <p:cNvSpPr/>
          <p:nvPr/>
        </p:nvSpPr>
        <p:spPr>
          <a:xfrm>
            <a:off x="2915816" y="1516722"/>
            <a:ext cx="504056" cy="43204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2" name="Группа 121"/>
          <p:cNvGrpSpPr/>
          <p:nvPr/>
        </p:nvGrpSpPr>
        <p:grpSpPr>
          <a:xfrm>
            <a:off x="3635896" y="1156682"/>
            <a:ext cx="2016224" cy="1512168"/>
            <a:chOff x="5508104" y="908720"/>
            <a:chExt cx="2664296" cy="2016224"/>
          </a:xfrm>
        </p:grpSpPr>
        <p:sp>
          <p:nvSpPr>
            <p:cNvPr id="90" name="Прямоугольник 89"/>
            <p:cNvSpPr/>
            <p:nvPr/>
          </p:nvSpPr>
          <p:spPr>
            <a:xfrm flipV="1">
              <a:off x="5508104" y="2348880"/>
              <a:ext cx="2664296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 flipV="1">
              <a:off x="5508104" y="1988840"/>
              <a:ext cx="2664296" cy="144016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058354" y="2420888"/>
              <a:ext cx="15572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itchFamily="34" charset="0"/>
                  <a:cs typeface="Arial" pitchFamily="34" charset="0"/>
                </a:rPr>
                <a:t>GaAs(111)B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Стрелка вниз 96"/>
            <p:cNvSpPr/>
            <p:nvPr/>
          </p:nvSpPr>
          <p:spPr>
            <a:xfrm>
              <a:off x="6084168" y="980728"/>
              <a:ext cx="216024" cy="648072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Стрелка вниз 97"/>
            <p:cNvSpPr/>
            <p:nvPr/>
          </p:nvSpPr>
          <p:spPr>
            <a:xfrm>
              <a:off x="7164288" y="980728"/>
              <a:ext cx="216024" cy="648072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615608" y="908720"/>
              <a:ext cx="52610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itchFamily="34" charset="0"/>
                  <a:cs typeface="Arial" pitchFamily="34" charset="0"/>
                </a:rPr>
                <a:t>Ga</a:t>
              </a:r>
              <a:endParaRPr lang="ru-RU" sz="20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641861" y="908720"/>
              <a:ext cx="579005" cy="4001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itchFamily="34" charset="0"/>
                  <a:cs typeface="Arial" pitchFamily="34" charset="0"/>
                </a:rPr>
                <a:t>As</a:t>
              </a:r>
              <a:r>
                <a:rPr lang="en-US" sz="2000" baseline="-25000" dirty="0">
                  <a:latin typeface="Arial" pitchFamily="34" charset="0"/>
                  <a:cs typeface="Arial" pitchFamily="34" charset="0"/>
                </a:rPr>
                <a:t>2</a:t>
              </a:r>
              <a:endParaRPr lang="ru-RU" sz="20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Овал 87"/>
            <p:cNvSpPr/>
            <p:nvPr/>
          </p:nvSpPr>
          <p:spPr>
            <a:xfrm flipV="1">
              <a:off x="6588224" y="1700808"/>
              <a:ext cx="648072" cy="50405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 flipV="1">
              <a:off x="5508104" y="2132856"/>
              <a:ext cx="2664296" cy="25202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25" name="Группа 124"/>
          <p:cNvGrpSpPr/>
          <p:nvPr/>
        </p:nvGrpSpPr>
        <p:grpSpPr>
          <a:xfrm>
            <a:off x="6660232" y="1084674"/>
            <a:ext cx="2016224" cy="1584176"/>
            <a:chOff x="5461910" y="4365104"/>
            <a:chExt cx="2664296" cy="2016224"/>
          </a:xfrm>
        </p:grpSpPr>
        <p:sp>
          <p:nvSpPr>
            <p:cNvPr id="101" name="Прямоугольник 100"/>
            <p:cNvSpPr/>
            <p:nvPr/>
          </p:nvSpPr>
          <p:spPr>
            <a:xfrm flipV="1">
              <a:off x="5461910" y="5805264"/>
              <a:ext cx="2664296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 flipV="1">
              <a:off x="5461910" y="5445224"/>
              <a:ext cx="2664296" cy="144016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012160" y="5877272"/>
              <a:ext cx="15572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itchFamily="34" charset="0"/>
                  <a:cs typeface="Arial" pitchFamily="34" charset="0"/>
                </a:rPr>
                <a:t>GaAs(111)B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Стрелка вниз 103"/>
            <p:cNvSpPr/>
            <p:nvPr/>
          </p:nvSpPr>
          <p:spPr>
            <a:xfrm>
              <a:off x="6037974" y="4437112"/>
              <a:ext cx="216024" cy="648072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Стрелка вниз 104"/>
            <p:cNvSpPr/>
            <p:nvPr/>
          </p:nvSpPr>
          <p:spPr>
            <a:xfrm>
              <a:off x="7118094" y="4437112"/>
              <a:ext cx="216024" cy="648072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569414" y="4365104"/>
              <a:ext cx="52610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itchFamily="34" charset="0"/>
                  <a:cs typeface="Arial" pitchFamily="34" charset="0"/>
                </a:rPr>
                <a:t>Ga</a:t>
              </a:r>
              <a:endParaRPr lang="ru-RU" sz="20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603751" y="4365104"/>
              <a:ext cx="57900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itchFamily="34" charset="0"/>
                  <a:cs typeface="Arial" pitchFamily="34" charset="0"/>
                </a:rPr>
                <a:t>As</a:t>
              </a:r>
              <a:r>
                <a:rPr lang="en-US" sz="2000" baseline="-25000" dirty="0">
                  <a:latin typeface="Arial" pitchFamily="34" charset="0"/>
                  <a:cs typeface="Arial" pitchFamily="34" charset="0"/>
                </a:rPr>
                <a:t>2</a:t>
              </a:r>
              <a:endParaRPr lang="ru-RU" sz="20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Овал 107"/>
            <p:cNvSpPr/>
            <p:nvPr/>
          </p:nvSpPr>
          <p:spPr>
            <a:xfrm flipV="1">
              <a:off x="6542030" y="5157192"/>
              <a:ext cx="648072" cy="50405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9" name="Прямоугольник 108"/>
            <p:cNvSpPr/>
            <p:nvPr/>
          </p:nvSpPr>
          <p:spPr>
            <a:xfrm flipV="1">
              <a:off x="5461910" y="5589240"/>
              <a:ext cx="2664296" cy="25202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10" name="Стрелка вниз 109"/>
          <p:cNvSpPr/>
          <p:nvPr/>
        </p:nvSpPr>
        <p:spPr>
          <a:xfrm>
            <a:off x="7380312" y="3244914"/>
            <a:ext cx="432048" cy="43204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 flipV="1">
            <a:off x="6588224" y="5436015"/>
            <a:ext cx="2016224" cy="473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 flipV="1">
            <a:off x="6588224" y="5140267"/>
            <a:ext cx="2016224" cy="11829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004629" y="5495164"/>
            <a:ext cx="1178438" cy="328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GaAs(111)B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Стрелка вниз 113"/>
          <p:cNvSpPr/>
          <p:nvPr/>
        </p:nvSpPr>
        <p:spPr>
          <a:xfrm>
            <a:off x="7024164" y="4168159"/>
            <a:ext cx="163478" cy="53234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Стрелка вниз 114"/>
          <p:cNvSpPr/>
          <p:nvPr/>
        </p:nvSpPr>
        <p:spPr>
          <a:xfrm>
            <a:off x="7841552" y="4168159"/>
            <a:ext cx="163478" cy="53234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TextBox 115"/>
          <p:cNvSpPr txBox="1"/>
          <p:nvPr/>
        </p:nvSpPr>
        <p:spPr>
          <a:xfrm>
            <a:off x="6605592" y="4109010"/>
            <a:ext cx="52610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Ga</a:t>
            </a:r>
            <a:endParaRPr lang="ru-RU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377370" y="4109010"/>
            <a:ext cx="57900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As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2</a:t>
            </a:r>
            <a:endParaRPr lang="ru-RU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Овал 117"/>
          <p:cNvSpPr/>
          <p:nvPr/>
        </p:nvSpPr>
        <p:spPr>
          <a:xfrm flipV="1">
            <a:off x="7753975" y="4903670"/>
            <a:ext cx="490433" cy="414046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 flipV="1">
            <a:off x="6588224" y="5258566"/>
            <a:ext cx="2016224" cy="20702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4" name="Стрелка вправо 123"/>
          <p:cNvSpPr/>
          <p:nvPr/>
        </p:nvSpPr>
        <p:spPr>
          <a:xfrm>
            <a:off x="5868144" y="1444714"/>
            <a:ext cx="504056" cy="43204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Овал 136"/>
          <p:cNvSpPr/>
          <p:nvPr/>
        </p:nvSpPr>
        <p:spPr>
          <a:xfrm flipV="1">
            <a:off x="4716016" y="4829090"/>
            <a:ext cx="648072" cy="504056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>
          <a:xfrm flipV="1">
            <a:off x="3635896" y="5436015"/>
            <a:ext cx="2016224" cy="473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>
          <a:xfrm flipV="1">
            <a:off x="3635896" y="5140267"/>
            <a:ext cx="2016224" cy="11829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052301" y="5495164"/>
            <a:ext cx="1178438" cy="328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GaAs(111)B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Стрелка вниз 141"/>
          <p:cNvSpPr/>
          <p:nvPr/>
        </p:nvSpPr>
        <p:spPr>
          <a:xfrm>
            <a:off x="4290802" y="3976775"/>
            <a:ext cx="163478" cy="53234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Стрелка вниз 142"/>
          <p:cNvSpPr/>
          <p:nvPr/>
        </p:nvSpPr>
        <p:spPr>
          <a:xfrm>
            <a:off x="5108190" y="3976775"/>
            <a:ext cx="163478" cy="53234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TextBox 143"/>
          <p:cNvSpPr txBox="1"/>
          <p:nvPr/>
        </p:nvSpPr>
        <p:spPr>
          <a:xfrm>
            <a:off x="3829870" y="3944837"/>
            <a:ext cx="52610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Ga</a:t>
            </a:r>
            <a:endParaRPr lang="ru-RU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4644008" y="3917626"/>
            <a:ext cx="57900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As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2</a:t>
            </a:r>
            <a:endParaRPr lang="ru-RU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Овал 145"/>
          <p:cNvSpPr/>
          <p:nvPr/>
        </p:nvSpPr>
        <p:spPr>
          <a:xfrm flipV="1">
            <a:off x="4801647" y="4903670"/>
            <a:ext cx="490433" cy="414046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7" name="Прямоугольник 146"/>
          <p:cNvSpPr/>
          <p:nvPr/>
        </p:nvSpPr>
        <p:spPr>
          <a:xfrm flipV="1">
            <a:off x="3635896" y="5258566"/>
            <a:ext cx="2016224" cy="20702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0" name="Стрелка вправо 149"/>
          <p:cNvSpPr/>
          <p:nvPr/>
        </p:nvSpPr>
        <p:spPr>
          <a:xfrm rot="10800000">
            <a:off x="5796137" y="4397042"/>
            <a:ext cx="504056" cy="43204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83"/>
          <p:cNvSpPr txBox="1"/>
          <p:nvPr/>
        </p:nvSpPr>
        <p:spPr>
          <a:xfrm>
            <a:off x="1619672" y="2812866"/>
            <a:ext cx="34977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i="1" baseline="-25000" dirty="0">
                <a:latin typeface="Arial" pitchFamily="34" charset="0"/>
                <a:cs typeface="Arial" pitchFamily="34" charset="0"/>
              </a:rPr>
              <a:t>1</a:t>
            </a:r>
            <a:endParaRPr lang="ru-RU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499992" y="2740858"/>
            <a:ext cx="34977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i="1" baseline="-25000" dirty="0">
                <a:latin typeface="Arial" pitchFamily="34" charset="0"/>
                <a:cs typeface="Arial" pitchFamily="34" charset="0"/>
              </a:rPr>
              <a:t>2</a:t>
            </a:r>
            <a:endParaRPr lang="ru-RU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740352" y="2740858"/>
            <a:ext cx="34977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i="1" baseline="-25000" dirty="0">
                <a:latin typeface="Arial" pitchFamily="34" charset="0"/>
                <a:cs typeface="Arial" pitchFamily="34" charset="0"/>
              </a:rPr>
              <a:t>3</a:t>
            </a:r>
            <a:endParaRPr lang="ru-RU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Номер слайда 8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sz="1800" dirty="0" smtClean="0"/>
              <a:t>10</a:t>
            </a:r>
            <a:endParaRPr lang="ru-RU" sz="1800" dirty="0"/>
          </a:p>
        </p:txBody>
      </p:sp>
      <p:sp>
        <p:nvSpPr>
          <p:cNvPr id="93" name="TextBox 92"/>
          <p:cNvSpPr txBox="1"/>
          <p:nvPr/>
        </p:nvSpPr>
        <p:spPr>
          <a:xfrm>
            <a:off x="7596336" y="6053226"/>
            <a:ext cx="34977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i="1" baseline="-25000" dirty="0">
                <a:latin typeface="Arial" pitchFamily="34" charset="0"/>
                <a:cs typeface="Arial" pitchFamily="34" charset="0"/>
              </a:rPr>
              <a:t>4</a:t>
            </a:r>
            <a:endParaRPr lang="ru-RU" sz="2000" baseline="-25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3" name="Рисунок 122" descr="Fig3.jpg"/>
          <p:cNvPicPr>
            <a:picLocks noChangeAspect="1"/>
          </p:cNvPicPr>
          <p:nvPr/>
        </p:nvPicPr>
        <p:blipFill>
          <a:blip r:embed="rId3" cstate="print"/>
          <a:srcRect r="43568" b="68650"/>
          <a:stretch>
            <a:fillRect/>
          </a:stretch>
        </p:blipFill>
        <p:spPr>
          <a:xfrm>
            <a:off x="395536" y="4109010"/>
            <a:ext cx="2602575" cy="1656184"/>
          </a:xfrm>
          <a:prstGeom prst="rect">
            <a:avLst/>
          </a:prstGeom>
        </p:spPr>
      </p:pic>
      <p:sp>
        <p:nvSpPr>
          <p:cNvPr id="126" name="Овал 125"/>
          <p:cNvSpPr/>
          <p:nvPr/>
        </p:nvSpPr>
        <p:spPr>
          <a:xfrm flipV="1">
            <a:off x="6732240" y="4901098"/>
            <a:ext cx="485963" cy="37804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7" name="Овал 126"/>
          <p:cNvSpPr/>
          <p:nvPr/>
        </p:nvSpPr>
        <p:spPr>
          <a:xfrm flipV="1">
            <a:off x="3635896" y="4469050"/>
            <a:ext cx="485963" cy="37804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355976" y="5981218"/>
            <a:ext cx="34977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i="1" baseline="-25000" dirty="0">
                <a:latin typeface="Arial" pitchFamily="34" charset="0"/>
                <a:cs typeface="Arial" pitchFamily="34" charset="0"/>
              </a:rPr>
              <a:t>5</a:t>
            </a:r>
            <a:endParaRPr lang="ru-RU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3707904" y="4780226"/>
            <a:ext cx="360040" cy="480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44624"/>
            <a:ext cx="8676456" cy="1080120"/>
          </a:xfrm>
        </p:spPr>
        <p:txBody>
          <a:bodyPr>
            <a:normAutofit/>
          </a:bodyPr>
          <a:lstStyle/>
          <a:p>
            <a:r>
              <a:rPr lang="en-US" dirty="0"/>
              <a:t>Conclusions</a:t>
            </a:r>
            <a:endParaRPr lang="ru-RU" dirty="0"/>
          </a:p>
        </p:txBody>
      </p:sp>
      <p:sp>
        <p:nvSpPr>
          <p:cNvPr id="59" name="Номер слайда 58"/>
          <p:cNvSpPr>
            <a:spLocks noGrp="1"/>
          </p:cNvSpPr>
          <p:nvPr>
            <p:ph type="sldNum" sz="quarter" idx="12"/>
          </p:nvPr>
        </p:nvSpPr>
        <p:spPr>
          <a:xfrm>
            <a:off x="6995472" y="6448251"/>
            <a:ext cx="2133600" cy="365125"/>
          </a:xfrm>
        </p:spPr>
        <p:txBody>
          <a:bodyPr/>
          <a:lstStyle/>
          <a:p>
            <a:r>
              <a:rPr lang="en-US" sz="1800" dirty="0" smtClean="0"/>
              <a:t>11</a:t>
            </a:r>
            <a:endParaRPr lang="ru-RU" sz="18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E03D8C4-4FCD-4DB6-9EF0-12376515DAC5}"/>
              </a:ext>
            </a:extLst>
          </p:cNvPr>
          <p:cNvSpPr txBox="1"/>
          <p:nvPr/>
        </p:nvSpPr>
        <p:spPr>
          <a:xfrm>
            <a:off x="1187624" y="979777"/>
            <a:ext cx="6696744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endParaRPr lang="en-US" dirty="0"/>
          </a:p>
          <a:p>
            <a:pPr marL="342900" indent="-342900" algn="just">
              <a:buAutoNum type="arabicPeriod"/>
            </a:pPr>
            <a:r>
              <a:rPr lang="en-US" dirty="0" err="1"/>
              <a:t>Nanowire</a:t>
            </a:r>
            <a:r>
              <a:rPr lang="en-US" dirty="0"/>
              <a:t> formation was demonstrated to be accompanied by the parasitic structure growth – massive GaAs clusters and tilted nanowires.</a:t>
            </a:r>
          </a:p>
          <a:p>
            <a:pPr marL="342900" indent="-342900" algn="just">
              <a:buAutoNum type="arabicPeriod"/>
            </a:pPr>
            <a:r>
              <a:rPr lang="en-US" dirty="0"/>
              <a:t>The qualitative model of GaAs cluster formation was proposed and proved by simulation.</a:t>
            </a:r>
            <a:endParaRPr lang="ru-RU" dirty="0"/>
          </a:p>
          <a:p>
            <a:pPr marL="342900" indent="-342900" algn="just">
              <a:buAutoNum type="arabicPeriod"/>
            </a:pPr>
            <a:r>
              <a:rPr lang="en-US" dirty="0"/>
              <a:t>During the growth process the growth conditions change: under high arsenic flux the first Ga droplets yield clusters, which collect part of the deposited material, so the subsequent Ga droplets are resulted in nanowire growth.</a:t>
            </a:r>
            <a:endParaRPr lang="ru-RU" dirty="0"/>
          </a:p>
          <a:p>
            <a:pPr marL="342900" indent="-342900" algn="just">
              <a:buAutoNum type="arabicPeriod"/>
            </a:pPr>
            <a:r>
              <a:rPr lang="en-US" dirty="0"/>
              <a:t>The self-catalyzed GaAs NW growth is a self-regulated process in which not only external fluxes determine arsenic and gallium flows to a catalyst drop, but these flows are also adjusted by the surface morphology.</a:t>
            </a:r>
          </a:p>
          <a:p>
            <a:pPr marL="342900" indent="-342900" algn="just">
              <a:buAutoNum type="arabicPeriod"/>
            </a:pPr>
            <a:endParaRPr lang="en-US" dirty="0">
              <a:cs typeface="Arial" pitchFamily="34" charset="0"/>
            </a:endParaRPr>
          </a:p>
          <a:p>
            <a:pPr algn="just"/>
            <a:endParaRPr lang="en-US" dirty="0">
              <a:cs typeface="Arial" pitchFamily="34" charset="0"/>
            </a:endParaRPr>
          </a:p>
          <a:p>
            <a:r>
              <a:rPr lang="en-US" b="1" dirty="0"/>
              <a:t>ACKNOWLEDGEMENTS</a:t>
            </a:r>
            <a:endParaRPr lang="ru-RU" b="1" dirty="0"/>
          </a:p>
          <a:p>
            <a:r>
              <a:rPr lang="en-US" i="1" dirty="0"/>
              <a:t>Authors are grateful to T. </a:t>
            </a:r>
            <a:r>
              <a:rPr lang="en-US" i="1" dirty="0" err="1"/>
              <a:t>Gavrilova</a:t>
            </a:r>
            <a:r>
              <a:rPr lang="en-US" i="1" dirty="0"/>
              <a:t> for acquiring SEM micrographs</a:t>
            </a:r>
            <a:r>
              <a:rPr lang="en-US" dirty="0"/>
              <a:t>.</a:t>
            </a:r>
          </a:p>
          <a:p>
            <a:pPr algn="just"/>
            <a:endParaRPr lang="en-US" i="1" dirty="0">
              <a:cs typeface="Arial" pitchFamily="34" charset="0"/>
            </a:endParaRPr>
          </a:p>
          <a:p>
            <a:pPr algn="just"/>
            <a:r>
              <a:rPr lang="en-US" i="1" dirty="0">
                <a:cs typeface="Arial" pitchFamily="34" charset="0"/>
              </a:rPr>
              <a:t>This work was supported by RFBR (grant 18-02-00764)</a:t>
            </a:r>
            <a:r>
              <a:rPr lang="ru-RU" i="1" dirty="0">
                <a:cs typeface="Arial" pitchFamily="34" charset="0"/>
              </a:rPr>
              <a:t> </a:t>
            </a:r>
            <a:endParaRPr lang="ru-RU" sz="1800" i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996952"/>
            <a:ext cx="7772400" cy="864096"/>
          </a:xfrm>
        </p:spPr>
        <p:txBody>
          <a:bodyPr>
            <a:normAutofit/>
          </a:bodyPr>
          <a:lstStyle/>
          <a:p>
            <a:r>
              <a:rPr lang="en-US" dirty="0"/>
              <a:t>Thank you for your attention!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864096"/>
          </a:xfrm>
        </p:spPr>
        <p:txBody>
          <a:bodyPr>
            <a:normAutofit/>
          </a:bodyPr>
          <a:lstStyle/>
          <a:p>
            <a:r>
              <a:rPr lang="en-US" dirty="0"/>
              <a:t>Problem statement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340768"/>
            <a:ext cx="7416824" cy="576064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chemeClr val="tx1"/>
                </a:solidFill>
              </a:rPr>
              <a:t>Massive GaAs crystallites form between GaAs NWs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sz="1800" dirty="0"/>
              <a:t>3</a:t>
            </a:r>
            <a:endParaRPr lang="ru-RU" sz="18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b="32000"/>
          <a:stretch>
            <a:fillRect/>
          </a:stretch>
        </p:blipFill>
        <p:spPr bwMode="auto">
          <a:xfrm>
            <a:off x="539552" y="4941168"/>
            <a:ext cx="247227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203848" y="5085184"/>
            <a:ext cx="2430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F.Bastiman</a:t>
            </a:r>
            <a:r>
              <a:rPr lang="en-US" i="1" dirty="0"/>
              <a:t> et al, Nanotechnology </a:t>
            </a:r>
            <a:r>
              <a:rPr lang="en-US" b="1" i="1" dirty="0"/>
              <a:t>27</a:t>
            </a:r>
            <a:r>
              <a:rPr lang="en-US" i="1" dirty="0"/>
              <a:t>, 095601 (2016)</a:t>
            </a:r>
            <a:endParaRPr lang="ru-RU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695" y="2426023"/>
            <a:ext cx="1939081" cy="193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718048" y="3146103"/>
            <a:ext cx="1997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F. </a:t>
            </a:r>
            <a:r>
              <a:rPr lang="en-US" i="1" dirty="0" err="1"/>
              <a:t>Matteini</a:t>
            </a:r>
            <a:r>
              <a:rPr lang="en-US" i="1" dirty="0"/>
              <a:t> et al. </a:t>
            </a:r>
            <a:r>
              <a:rPr lang="en-US" i="1" dirty="0" err="1"/>
              <a:t>Cryst</a:t>
            </a:r>
            <a:r>
              <a:rPr lang="en-US" i="1" dirty="0"/>
              <a:t>. Growth Des., </a:t>
            </a:r>
            <a:r>
              <a:rPr lang="en-US" b="1" i="1" dirty="0"/>
              <a:t>16</a:t>
            </a:r>
            <a:r>
              <a:rPr lang="en-US" i="1" dirty="0"/>
              <a:t>, 5781 (2016)</a:t>
            </a:r>
            <a:endParaRPr lang="ru-R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636912"/>
            <a:ext cx="20383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6084168" y="1988840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H.Küpers</a:t>
            </a:r>
            <a:r>
              <a:rPr lang="en-US" i="1" dirty="0"/>
              <a:t> et al, J. </a:t>
            </a:r>
            <a:r>
              <a:rPr lang="en-US" i="1" dirty="0" err="1"/>
              <a:t>Cryst</a:t>
            </a:r>
            <a:r>
              <a:rPr lang="en-US" i="1" dirty="0"/>
              <a:t>. Growth, </a:t>
            </a:r>
            <a:r>
              <a:rPr lang="en-US" b="1" i="1" dirty="0"/>
              <a:t>459</a:t>
            </a:r>
            <a:r>
              <a:rPr lang="en-US" i="1" dirty="0"/>
              <a:t>, 43-49 (2017)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75656" y="6237312"/>
            <a:ext cx="1440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95736" y="5733256"/>
            <a:ext cx="7024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Symbol" panose="05050102010706020507" pitchFamily="18" charset="2"/>
                <a:cs typeface="Arial" pitchFamily="34" charset="0"/>
              </a:rPr>
              <a:t>m</a:t>
            </a:r>
            <a:r>
              <a:rPr lang="en-US" dirty="0">
                <a:latin typeface="Arial" pitchFamily="34" charset="0"/>
                <a:cs typeface="Arial" pitchFamily="34" charset="0"/>
              </a:rPr>
              <a:t>m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2296" y="116632"/>
            <a:ext cx="5108104" cy="1080120"/>
          </a:xfrm>
        </p:spPr>
        <p:txBody>
          <a:bodyPr>
            <a:normAutofit fontScale="90000"/>
          </a:bodyPr>
          <a:lstStyle/>
          <a:p>
            <a:r>
              <a:rPr lang="en-US" dirty="0"/>
              <a:t>Experiment</a:t>
            </a:r>
            <a:br>
              <a:rPr lang="en-US" dirty="0"/>
            </a:br>
            <a:r>
              <a:rPr lang="en-US" sz="4000" dirty="0"/>
              <a:t>Nanowire growth</a:t>
            </a:r>
            <a:endParaRPr lang="ru-RU" sz="4000" dirty="0"/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sz="1800" dirty="0"/>
              <a:t>6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08591"/>
            <a:ext cx="3168352" cy="2378134"/>
          </a:xfrm>
          <a:prstGeom prst="rect">
            <a:avLst/>
          </a:prstGeom>
          <a:noFill/>
        </p:spPr>
      </p:pic>
      <p:grpSp>
        <p:nvGrpSpPr>
          <p:cNvPr id="3" name="Группа 15"/>
          <p:cNvGrpSpPr>
            <a:grpSpLocks noChangeAspect="1"/>
          </p:cNvGrpSpPr>
          <p:nvPr/>
        </p:nvGrpSpPr>
        <p:grpSpPr bwMode="auto">
          <a:xfrm>
            <a:off x="2391792" y="1452260"/>
            <a:ext cx="1872208" cy="1216198"/>
            <a:chOff x="0" y="-476"/>
            <a:chExt cx="24193" cy="15716"/>
          </a:xfrm>
        </p:grpSpPr>
        <p:sp>
          <p:nvSpPr>
            <p:cNvPr id="8" name="Прямоугольник 5"/>
            <p:cNvSpPr>
              <a:spLocks noChangeArrowheads="1"/>
            </p:cNvSpPr>
            <p:nvPr/>
          </p:nvSpPr>
          <p:spPr bwMode="auto">
            <a:xfrm>
              <a:off x="0" y="12096"/>
              <a:ext cx="3238" cy="3144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Группа 11"/>
            <p:cNvGrpSpPr>
              <a:grpSpLocks/>
            </p:cNvGrpSpPr>
            <p:nvPr/>
          </p:nvGrpSpPr>
          <p:grpSpPr bwMode="auto">
            <a:xfrm>
              <a:off x="11865" y="-476"/>
              <a:ext cx="12328" cy="12096"/>
              <a:chOff x="-2898" y="-476"/>
              <a:chExt cx="12328" cy="12096"/>
            </a:xfrm>
          </p:grpSpPr>
          <p:pic>
            <p:nvPicPr>
              <p:cNvPr id="12" name="Рисунок 4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2898" y="-476"/>
                <a:ext cx="12328" cy="12096"/>
              </a:xfrm>
              <a:prstGeom prst="rect">
                <a:avLst/>
              </a:prstGeom>
              <a:noFill/>
            </p:spPr>
          </p:pic>
          <p:sp>
            <p:nvSpPr>
              <p:cNvPr id="13" name="Прямоугольник 6"/>
              <p:cNvSpPr>
                <a:spLocks noChangeArrowheads="1"/>
              </p:cNvSpPr>
              <p:nvPr/>
            </p:nvSpPr>
            <p:spPr bwMode="auto">
              <a:xfrm>
                <a:off x="-2898" y="-476"/>
                <a:ext cx="12327" cy="12096"/>
              </a:xfrm>
              <a:prstGeom prst="rect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" name="Прямая соединительная линия 13"/>
            <p:cNvSpPr>
              <a:spLocks noChangeShapeType="1"/>
            </p:cNvSpPr>
            <p:nvPr/>
          </p:nvSpPr>
          <p:spPr bwMode="auto">
            <a:xfrm flipV="1">
              <a:off x="0" y="-476"/>
              <a:ext cx="11865" cy="1257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Прямая соединительная линия 14"/>
            <p:cNvSpPr>
              <a:spLocks noChangeShapeType="1"/>
            </p:cNvSpPr>
            <p:nvPr/>
          </p:nvSpPr>
          <p:spPr bwMode="auto">
            <a:xfrm flipV="1">
              <a:off x="3238" y="11620"/>
              <a:ext cx="20955" cy="362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043608" y="4100879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Arial" pitchFamily="34" charset="0"/>
                <a:cs typeface="Arial" pitchFamily="34" charset="0"/>
              </a:rPr>
              <a:t>GaAs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(111)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B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i="1" dirty="0" err="1"/>
              <a:t>t</a:t>
            </a:r>
            <a:r>
              <a:rPr lang="en-US" sz="1800" baseline="-25000" dirty="0" err="1"/>
              <a:t>gr</a:t>
            </a:r>
            <a:r>
              <a:rPr lang="en-US" sz="1800" baseline="-25000" dirty="0"/>
              <a:t> </a:t>
            </a:r>
            <a:r>
              <a:rPr lang="ru-RU" sz="1800" dirty="0"/>
              <a:t>=</a:t>
            </a:r>
            <a:r>
              <a:rPr lang="en-US" sz="1800" dirty="0"/>
              <a:t> 15 min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800" i="1" dirty="0">
                <a:latin typeface="Arial" pitchFamily="34" charset="0"/>
                <a:cs typeface="Arial" pitchFamily="34" charset="0"/>
              </a:rPr>
              <a:t>L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~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1 </a:t>
            </a:r>
            <a:r>
              <a:rPr lang="en-US" sz="1800" dirty="0">
                <a:latin typeface="Symbol" panose="05050102010706020507" pitchFamily="18" charset="2"/>
                <a:cs typeface="Arial" pitchFamily="34" charset="0"/>
              </a:rPr>
              <a:t>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m,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d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~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30 nm.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800" dirty="0">
                <a:latin typeface="Arial" pitchFamily="34" charset="0"/>
                <a:cs typeface="Arial" pitchFamily="34" charset="0"/>
              </a:rPr>
              <a:t>NW density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~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2·10</a:t>
            </a:r>
            <a:r>
              <a:rPr lang="ru-RU" sz="1800" baseline="30000" dirty="0">
                <a:latin typeface="Arial" pitchFamily="34" charset="0"/>
                <a:cs typeface="Arial" pitchFamily="34" charset="0"/>
              </a:rPr>
              <a:t>7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m</a:t>
            </a:r>
            <a:r>
              <a:rPr lang="ru-RU" sz="1800" baseline="30000" dirty="0">
                <a:latin typeface="Arial" pitchFamily="34" charset="0"/>
                <a:cs typeface="Arial" pitchFamily="34" charset="0"/>
              </a:rPr>
              <a:t>-2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48064" y="4149080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Arial" pitchFamily="34" charset="0"/>
                <a:cs typeface="Arial" pitchFamily="34" charset="0"/>
              </a:rPr>
              <a:t>GaAs(100)</a:t>
            </a:r>
          </a:p>
          <a:p>
            <a:pPr algn="just"/>
            <a:r>
              <a:rPr lang="en-US" sz="1800" i="1" dirty="0" err="1"/>
              <a:t>t</a:t>
            </a:r>
            <a:r>
              <a:rPr lang="en-US" sz="1800" baseline="-25000" dirty="0" err="1"/>
              <a:t>gr</a:t>
            </a:r>
            <a:r>
              <a:rPr lang="en-US" sz="1800" baseline="-25000" dirty="0"/>
              <a:t> </a:t>
            </a:r>
            <a:r>
              <a:rPr lang="ru-RU" sz="1800" dirty="0"/>
              <a:t>=</a:t>
            </a:r>
            <a:r>
              <a:rPr lang="en-US" sz="1800" dirty="0"/>
              <a:t> 60 min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800" i="1" dirty="0">
                <a:latin typeface="Arial" pitchFamily="34" charset="0"/>
                <a:cs typeface="Arial" pitchFamily="34" charset="0"/>
              </a:rPr>
              <a:t>L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~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6-8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Symbol" panose="05050102010706020507" pitchFamily="18" charset="2"/>
                <a:cs typeface="Arial" pitchFamily="34" charset="0"/>
              </a:rPr>
              <a:t>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m,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d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~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9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0 nm.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800" dirty="0">
                <a:latin typeface="Arial" pitchFamily="34" charset="0"/>
                <a:cs typeface="Arial" pitchFamily="34" charset="0"/>
              </a:rPr>
              <a:t>NW density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~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3·10</a:t>
            </a:r>
            <a:r>
              <a:rPr lang="ru-RU" sz="1800" baseline="30000" dirty="0">
                <a:latin typeface="Arial" pitchFamily="34" charset="0"/>
                <a:cs typeface="Arial" pitchFamily="34" charset="0"/>
              </a:rPr>
              <a:t>7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с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m</a:t>
            </a:r>
            <a:r>
              <a:rPr lang="ru-RU" sz="1800" baseline="30000" dirty="0">
                <a:latin typeface="Arial" pitchFamily="34" charset="0"/>
                <a:cs typeface="Arial" pitchFamily="34" charset="0"/>
              </a:rPr>
              <a:t>-2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5816" y="5805264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NW length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– NW diameter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412776"/>
            <a:ext cx="3600400" cy="251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3059832" y="3645024"/>
            <a:ext cx="100811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03848" y="3212976"/>
            <a:ext cx="7024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Symbol" panose="05050102010706020507" pitchFamily="18" charset="2"/>
                <a:cs typeface="Arial" pitchFamily="34" charset="0"/>
              </a:rPr>
              <a:t>m</a:t>
            </a:r>
            <a:r>
              <a:rPr lang="en-US" dirty="0">
                <a:latin typeface="Arial" pitchFamily="34" charset="0"/>
                <a:cs typeface="Arial" pitchFamily="34" charset="0"/>
              </a:rPr>
              <a:t>m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18257" y="322635"/>
            <a:ext cx="8002215" cy="504056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ru-RU" dirty="0" smtClean="0">
                <a:cs typeface="Times New Roman" panose="02020603050405020304" pitchFamily="18" charset="0"/>
              </a:rPr>
              <a:t>Semiconductor nanowires</a:t>
            </a:r>
            <a:endParaRPr lang="ru-RU" altLang="ru-RU" dirty="0" smtClean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88" name="Freeform 4"/>
          <p:cNvSpPr>
            <a:spLocks noEditPoints="1"/>
          </p:cNvSpPr>
          <p:nvPr/>
        </p:nvSpPr>
        <p:spPr bwMode="auto">
          <a:xfrm>
            <a:off x="0" y="0"/>
            <a:ext cx="809625" cy="677863"/>
          </a:xfrm>
          <a:custGeom>
            <a:avLst/>
            <a:gdLst>
              <a:gd name="T0" fmla="*/ 2147483647 w 611"/>
              <a:gd name="T1" fmla="*/ 2147483647 h 669"/>
              <a:gd name="T2" fmla="*/ 2147483647 w 611"/>
              <a:gd name="T3" fmla="*/ 2147483647 h 669"/>
              <a:gd name="T4" fmla="*/ 2147483647 w 611"/>
              <a:gd name="T5" fmla="*/ 2147483647 h 669"/>
              <a:gd name="T6" fmla="*/ 2147483647 w 611"/>
              <a:gd name="T7" fmla="*/ 2147483647 h 669"/>
              <a:gd name="T8" fmla="*/ 2147483647 w 611"/>
              <a:gd name="T9" fmla="*/ 2147483647 h 669"/>
              <a:gd name="T10" fmla="*/ 2147483647 w 611"/>
              <a:gd name="T11" fmla="*/ 0 h 669"/>
              <a:gd name="T12" fmla="*/ 2147483647 w 611"/>
              <a:gd name="T13" fmla="*/ 2147483647 h 669"/>
              <a:gd name="T14" fmla="*/ 2147483647 w 611"/>
              <a:gd name="T15" fmla="*/ 2147483647 h 669"/>
              <a:gd name="T16" fmla="*/ 2147483647 w 611"/>
              <a:gd name="T17" fmla="*/ 2147483647 h 669"/>
              <a:gd name="T18" fmla="*/ 2147483647 w 611"/>
              <a:gd name="T19" fmla="*/ 2147483647 h 669"/>
              <a:gd name="T20" fmla="*/ 2147483647 w 611"/>
              <a:gd name="T21" fmla="*/ 2147483647 h 669"/>
              <a:gd name="T22" fmla="*/ 2147483647 w 611"/>
              <a:gd name="T23" fmla="*/ 2147483647 h 669"/>
              <a:gd name="T24" fmla="*/ 2147483647 w 611"/>
              <a:gd name="T25" fmla="*/ 2147483647 h 669"/>
              <a:gd name="T26" fmla="*/ 2147483647 w 611"/>
              <a:gd name="T27" fmla="*/ 2147483647 h 669"/>
              <a:gd name="T28" fmla="*/ 2147483647 w 611"/>
              <a:gd name="T29" fmla="*/ 2147483647 h 669"/>
              <a:gd name="T30" fmla="*/ 2147483647 w 611"/>
              <a:gd name="T31" fmla="*/ 2147483647 h 669"/>
              <a:gd name="T32" fmla="*/ 2147483647 w 611"/>
              <a:gd name="T33" fmla="*/ 2147483647 h 669"/>
              <a:gd name="T34" fmla="*/ 2147483647 w 611"/>
              <a:gd name="T35" fmla="*/ 2147483647 h 669"/>
              <a:gd name="T36" fmla="*/ 2147483647 w 611"/>
              <a:gd name="T37" fmla="*/ 2147483647 h 669"/>
              <a:gd name="T38" fmla="*/ 2147483647 w 611"/>
              <a:gd name="T39" fmla="*/ 2147483647 h 669"/>
              <a:gd name="T40" fmla="*/ 2147483647 w 611"/>
              <a:gd name="T41" fmla="*/ 2147483647 h 669"/>
              <a:gd name="T42" fmla="*/ 2147483647 w 611"/>
              <a:gd name="T43" fmla="*/ 2147483647 h 669"/>
              <a:gd name="T44" fmla="*/ 2147483647 w 611"/>
              <a:gd name="T45" fmla="*/ 2147483647 h 669"/>
              <a:gd name="T46" fmla="*/ 2147483647 w 611"/>
              <a:gd name="T47" fmla="*/ 2147483647 h 669"/>
              <a:gd name="T48" fmla="*/ 2147483647 w 611"/>
              <a:gd name="T49" fmla="*/ 2147483647 h 669"/>
              <a:gd name="T50" fmla="*/ 2147483647 w 611"/>
              <a:gd name="T51" fmla="*/ 2147483647 h 669"/>
              <a:gd name="T52" fmla="*/ 2147483647 w 611"/>
              <a:gd name="T53" fmla="*/ 2147483647 h 669"/>
              <a:gd name="T54" fmla="*/ 2147483647 w 611"/>
              <a:gd name="T55" fmla="*/ 2147483647 h 669"/>
              <a:gd name="T56" fmla="*/ 2147483647 w 611"/>
              <a:gd name="T57" fmla="*/ 2147483647 h 669"/>
              <a:gd name="T58" fmla="*/ 2147483647 w 611"/>
              <a:gd name="T59" fmla="*/ 2147483647 h 669"/>
              <a:gd name="T60" fmla="*/ 2147483647 w 611"/>
              <a:gd name="T61" fmla="*/ 2147483647 h 669"/>
              <a:gd name="T62" fmla="*/ 2147483647 w 611"/>
              <a:gd name="T63" fmla="*/ 2147483647 h 669"/>
              <a:gd name="T64" fmla="*/ 2147483647 w 611"/>
              <a:gd name="T65" fmla="*/ 2147483647 h 669"/>
              <a:gd name="T66" fmla="*/ 2147483647 w 611"/>
              <a:gd name="T67" fmla="*/ 2147483647 h 669"/>
              <a:gd name="T68" fmla="*/ 2147483647 w 611"/>
              <a:gd name="T69" fmla="*/ 2147483647 h 669"/>
              <a:gd name="T70" fmla="*/ 2147483647 w 611"/>
              <a:gd name="T71" fmla="*/ 2147483647 h 669"/>
              <a:gd name="T72" fmla="*/ 2147483647 w 611"/>
              <a:gd name="T73" fmla="*/ 2147483647 h 669"/>
              <a:gd name="T74" fmla="*/ 2147483647 w 611"/>
              <a:gd name="T75" fmla="*/ 2147483647 h 669"/>
              <a:gd name="T76" fmla="*/ 2147483647 w 611"/>
              <a:gd name="T77" fmla="*/ 2147483647 h 669"/>
              <a:gd name="T78" fmla="*/ 2147483647 w 611"/>
              <a:gd name="T79" fmla="*/ 2147483647 h 669"/>
              <a:gd name="T80" fmla="*/ 2147483647 w 611"/>
              <a:gd name="T81" fmla="*/ 2147483647 h 669"/>
              <a:gd name="T82" fmla="*/ 2147483647 w 611"/>
              <a:gd name="T83" fmla="*/ 2147483647 h 669"/>
              <a:gd name="T84" fmla="*/ 2147483647 w 611"/>
              <a:gd name="T85" fmla="*/ 2147483647 h 669"/>
              <a:gd name="T86" fmla="*/ 2147483647 w 611"/>
              <a:gd name="T87" fmla="*/ 2147483647 h 669"/>
              <a:gd name="T88" fmla="*/ 2147483647 w 611"/>
              <a:gd name="T89" fmla="*/ 2147483647 h 669"/>
              <a:gd name="T90" fmla="*/ 2147483647 w 611"/>
              <a:gd name="T91" fmla="*/ 2147483647 h 669"/>
              <a:gd name="T92" fmla="*/ 2147483647 w 611"/>
              <a:gd name="T93" fmla="*/ 2147483647 h 669"/>
              <a:gd name="T94" fmla="*/ 2147483647 w 611"/>
              <a:gd name="T95" fmla="*/ 2147483647 h 669"/>
              <a:gd name="T96" fmla="*/ 2147483647 w 611"/>
              <a:gd name="T97" fmla="*/ 2147483647 h 669"/>
              <a:gd name="T98" fmla="*/ 2147483647 w 611"/>
              <a:gd name="T99" fmla="*/ 2147483647 h 669"/>
              <a:gd name="T100" fmla="*/ 2147483647 w 611"/>
              <a:gd name="T101" fmla="*/ 2147483647 h 669"/>
              <a:gd name="T102" fmla="*/ 2147483647 w 611"/>
              <a:gd name="T103" fmla="*/ 2147483647 h 669"/>
              <a:gd name="T104" fmla="*/ 2147483647 w 611"/>
              <a:gd name="T105" fmla="*/ 2147483647 h 669"/>
              <a:gd name="T106" fmla="*/ 2147483647 w 611"/>
              <a:gd name="T107" fmla="*/ 2147483647 h 669"/>
              <a:gd name="T108" fmla="*/ 2147483647 w 611"/>
              <a:gd name="T109" fmla="*/ 2147483647 h 669"/>
              <a:gd name="T110" fmla="*/ 2147483647 w 611"/>
              <a:gd name="T111" fmla="*/ 2147483647 h 669"/>
              <a:gd name="T112" fmla="*/ 2147483647 w 611"/>
              <a:gd name="T113" fmla="*/ 2147483647 h 669"/>
              <a:gd name="T114" fmla="*/ 2147483647 w 611"/>
              <a:gd name="T115" fmla="*/ 2147483647 h 669"/>
              <a:gd name="T116" fmla="*/ 2147483647 w 611"/>
              <a:gd name="T117" fmla="*/ 2147483647 h 66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11"/>
              <a:gd name="T178" fmla="*/ 0 h 669"/>
              <a:gd name="T179" fmla="*/ 611 w 611"/>
              <a:gd name="T180" fmla="*/ 669 h 66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11" h="669">
                <a:moveTo>
                  <a:pt x="371" y="39"/>
                </a:moveTo>
                <a:lnTo>
                  <a:pt x="598" y="533"/>
                </a:lnTo>
                <a:lnTo>
                  <a:pt x="604" y="549"/>
                </a:lnTo>
                <a:lnTo>
                  <a:pt x="609" y="565"/>
                </a:lnTo>
                <a:lnTo>
                  <a:pt x="611" y="581"/>
                </a:lnTo>
                <a:lnTo>
                  <a:pt x="611" y="594"/>
                </a:lnTo>
                <a:lnTo>
                  <a:pt x="611" y="607"/>
                </a:lnTo>
                <a:lnTo>
                  <a:pt x="609" y="620"/>
                </a:lnTo>
                <a:lnTo>
                  <a:pt x="604" y="630"/>
                </a:lnTo>
                <a:lnTo>
                  <a:pt x="596" y="640"/>
                </a:lnTo>
                <a:lnTo>
                  <a:pt x="588" y="646"/>
                </a:lnTo>
                <a:lnTo>
                  <a:pt x="580" y="652"/>
                </a:lnTo>
                <a:lnTo>
                  <a:pt x="570" y="659"/>
                </a:lnTo>
                <a:lnTo>
                  <a:pt x="560" y="662"/>
                </a:lnTo>
                <a:lnTo>
                  <a:pt x="536" y="669"/>
                </a:lnTo>
                <a:lnTo>
                  <a:pt x="511" y="669"/>
                </a:lnTo>
                <a:lnTo>
                  <a:pt x="100" y="669"/>
                </a:lnTo>
                <a:lnTo>
                  <a:pt x="75" y="665"/>
                </a:lnTo>
                <a:lnTo>
                  <a:pt x="51" y="662"/>
                </a:lnTo>
                <a:lnTo>
                  <a:pt x="33" y="652"/>
                </a:lnTo>
                <a:lnTo>
                  <a:pt x="15" y="640"/>
                </a:lnTo>
                <a:lnTo>
                  <a:pt x="10" y="630"/>
                </a:lnTo>
                <a:lnTo>
                  <a:pt x="5" y="620"/>
                </a:lnTo>
                <a:lnTo>
                  <a:pt x="2" y="611"/>
                </a:lnTo>
                <a:lnTo>
                  <a:pt x="0" y="598"/>
                </a:lnTo>
                <a:lnTo>
                  <a:pt x="2" y="581"/>
                </a:lnTo>
                <a:lnTo>
                  <a:pt x="2" y="569"/>
                </a:lnTo>
                <a:lnTo>
                  <a:pt x="7" y="549"/>
                </a:lnTo>
                <a:lnTo>
                  <a:pt x="15" y="533"/>
                </a:lnTo>
                <a:lnTo>
                  <a:pt x="240" y="39"/>
                </a:lnTo>
                <a:lnTo>
                  <a:pt x="247" y="29"/>
                </a:lnTo>
                <a:lnTo>
                  <a:pt x="253" y="20"/>
                </a:lnTo>
                <a:lnTo>
                  <a:pt x="260" y="13"/>
                </a:lnTo>
                <a:lnTo>
                  <a:pt x="271" y="10"/>
                </a:lnTo>
                <a:lnTo>
                  <a:pt x="289" y="0"/>
                </a:lnTo>
                <a:lnTo>
                  <a:pt x="309" y="0"/>
                </a:lnTo>
                <a:lnTo>
                  <a:pt x="330" y="4"/>
                </a:lnTo>
                <a:lnTo>
                  <a:pt x="348" y="10"/>
                </a:lnTo>
                <a:lnTo>
                  <a:pt x="356" y="16"/>
                </a:lnTo>
                <a:lnTo>
                  <a:pt x="361" y="23"/>
                </a:lnTo>
                <a:lnTo>
                  <a:pt x="366" y="29"/>
                </a:lnTo>
                <a:lnTo>
                  <a:pt x="371" y="39"/>
                </a:lnTo>
                <a:close/>
                <a:moveTo>
                  <a:pt x="353" y="52"/>
                </a:moveTo>
                <a:lnTo>
                  <a:pt x="580" y="549"/>
                </a:lnTo>
                <a:lnTo>
                  <a:pt x="588" y="572"/>
                </a:lnTo>
                <a:lnTo>
                  <a:pt x="588" y="588"/>
                </a:lnTo>
                <a:lnTo>
                  <a:pt x="585" y="604"/>
                </a:lnTo>
                <a:lnTo>
                  <a:pt x="580" y="617"/>
                </a:lnTo>
                <a:lnTo>
                  <a:pt x="570" y="630"/>
                </a:lnTo>
                <a:lnTo>
                  <a:pt x="557" y="636"/>
                </a:lnTo>
                <a:lnTo>
                  <a:pt x="542" y="640"/>
                </a:lnTo>
                <a:lnTo>
                  <a:pt x="526" y="643"/>
                </a:lnTo>
                <a:lnTo>
                  <a:pt x="524" y="643"/>
                </a:lnTo>
                <a:lnTo>
                  <a:pt x="521" y="643"/>
                </a:lnTo>
                <a:lnTo>
                  <a:pt x="518" y="643"/>
                </a:lnTo>
                <a:lnTo>
                  <a:pt x="516" y="643"/>
                </a:lnTo>
                <a:lnTo>
                  <a:pt x="513" y="643"/>
                </a:lnTo>
                <a:lnTo>
                  <a:pt x="511" y="643"/>
                </a:lnTo>
                <a:lnTo>
                  <a:pt x="98" y="643"/>
                </a:lnTo>
                <a:lnTo>
                  <a:pt x="87" y="643"/>
                </a:lnTo>
                <a:lnTo>
                  <a:pt x="69" y="640"/>
                </a:lnTo>
                <a:lnTo>
                  <a:pt x="56" y="636"/>
                </a:lnTo>
                <a:lnTo>
                  <a:pt x="44" y="630"/>
                </a:lnTo>
                <a:lnTo>
                  <a:pt x="33" y="617"/>
                </a:lnTo>
                <a:lnTo>
                  <a:pt x="26" y="604"/>
                </a:lnTo>
                <a:lnTo>
                  <a:pt x="23" y="588"/>
                </a:lnTo>
                <a:lnTo>
                  <a:pt x="26" y="572"/>
                </a:lnTo>
                <a:lnTo>
                  <a:pt x="31" y="549"/>
                </a:lnTo>
                <a:lnTo>
                  <a:pt x="258" y="52"/>
                </a:lnTo>
                <a:lnTo>
                  <a:pt x="268" y="39"/>
                </a:lnTo>
                <a:lnTo>
                  <a:pt x="278" y="33"/>
                </a:lnTo>
                <a:lnTo>
                  <a:pt x="294" y="26"/>
                </a:lnTo>
                <a:lnTo>
                  <a:pt x="307" y="26"/>
                </a:lnTo>
                <a:lnTo>
                  <a:pt x="322" y="29"/>
                </a:lnTo>
                <a:lnTo>
                  <a:pt x="335" y="33"/>
                </a:lnTo>
                <a:lnTo>
                  <a:pt x="345" y="42"/>
                </a:lnTo>
                <a:lnTo>
                  <a:pt x="353" y="52"/>
                </a:lnTo>
                <a:close/>
                <a:moveTo>
                  <a:pt x="284" y="394"/>
                </a:moveTo>
                <a:lnTo>
                  <a:pt x="296" y="249"/>
                </a:lnTo>
                <a:lnTo>
                  <a:pt x="294" y="249"/>
                </a:lnTo>
                <a:lnTo>
                  <a:pt x="291" y="252"/>
                </a:lnTo>
                <a:lnTo>
                  <a:pt x="289" y="252"/>
                </a:lnTo>
                <a:lnTo>
                  <a:pt x="289" y="255"/>
                </a:lnTo>
                <a:lnTo>
                  <a:pt x="286" y="255"/>
                </a:lnTo>
                <a:lnTo>
                  <a:pt x="271" y="271"/>
                </a:lnTo>
                <a:lnTo>
                  <a:pt x="258" y="288"/>
                </a:lnTo>
                <a:lnTo>
                  <a:pt x="247" y="307"/>
                </a:lnTo>
                <a:lnTo>
                  <a:pt x="237" y="323"/>
                </a:lnTo>
                <a:lnTo>
                  <a:pt x="232" y="339"/>
                </a:lnTo>
                <a:lnTo>
                  <a:pt x="227" y="355"/>
                </a:lnTo>
                <a:lnTo>
                  <a:pt x="227" y="372"/>
                </a:lnTo>
                <a:lnTo>
                  <a:pt x="229" y="385"/>
                </a:lnTo>
                <a:lnTo>
                  <a:pt x="232" y="391"/>
                </a:lnTo>
                <a:lnTo>
                  <a:pt x="237" y="394"/>
                </a:lnTo>
                <a:lnTo>
                  <a:pt x="242" y="397"/>
                </a:lnTo>
                <a:lnTo>
                  <a:pt x="250" y="401"/>
                </a:lnTo>
                <a:lnTo>
                  <a:pt x="258" y="401"/>
                </a:lnTo>
                <a:lnTo>
                  <a:pt x="265" y="401"/>
                </a:lnTo>
                <a:lnTo>
                  <a:pt x="276" y="397"/>
                </a:lnTo>
                <a:lnTo>
                  <a:pt x="284" y="394"/>
                </a:lnTo>
                <a:close/>
                <a:moveTo>
                  <a:pt x="299" y="388"/>
                </a:moveTo>
                <a:lnTo>
                  <a:pt x="302" y="385"/>
                </a:lnTo>
                <a:lnTo>
                  <a:pt x="304" y="385"/>
                </a:lnTo>
                <a:lnTo>
                  <a:pt x="307" y="381"/>
                </a:lnTo>
                <a:lnTo>
                  <a:pt x="309" y="378"/>
                </a:lnTo>
                <a:lnTo>
                  <a:pt x="312" y="378"/>
                </a:lnTo>
                <a:lnTo>
                  <a:pt x="307" y="278"/>
                </a:lnTo>
                <a:lnTo>
                  <a:pt x="299" y="388"/>
                </a:lnTo>
                <a:close/>
                <a:moveTo>
                  <a:pt x="315" y="236"/>
                </a:moveTo>
                <a:lnTo>
                  <a:pt x="325" y="230"/>
                </a:lnTo>
                <a:lnTo>
                  <a:pt x="338" y="223"/>
                </a:lnTo>
                <a:lnTo>
                  <a:pt x="348" y="220"/>
                </a:lnTo>
                <a:lnTo>
                  <a:pt x="358" y="220"/>
                </a:lnTo>
                <a:lnTo>
                  <a:pt x="366" y="223"/>
                </a:lnTo>
                <a:lnTo>
                  <a:pt x="374" y="226"/>
                </a:lnTo>
                <a:lnTo>
                  <a:pt x="379" y="230"/>
                </a:lnTo>
                <a:lnTo>
                  <a:pt x="384" y="239"/>
                </a:lnTo>
                <a:lnTo>
                  <a:pt x="384" y="242"/>
                </a:lnTo>
                <a:lnTo>
                  <a:pt x="384" y="246"/>
                </a:lnTo>
                <a:lnTo>
                  <a:pt x="387" y="249"/>
                </a:lnTo>
                <a:lnTo>
                  <a:pt x="387" y="252"/>
                </a:lnTo>
                <a:lnTo>
                  <a:pt x="387" y="259"/>
                </a:lnTo>
                <a:lnTo>
                  <a:pt x="384" y="262"/>
                </a:lnTo>
                <a:lnTo>
                  <a:pt x="384" y="268"/>
                </a:lnTo>
                <a:lnTo>
                  <a:pt x="384" y="275"/>
                </a:lnTo>
                <a:lnTo>
                  <a:pt x="382" y="278"/>
                </a:lnTo>
                <a:lnTo>
                  <a:pt x="379" y="284"/>
                </a:lnTo>
                <a:lnTo>
                  <a:pt x="379" y="291"/>
                </a:lnTo>
                <a:lnTo>
                  <a:pt x="376" y="291"/>
                </a:lnTo>
                <a:lnTo>
                  <a:pt x="376" y="288"/>
                </a:lnTo>
                <a:lnTo>
                  <a:pt x="374" y="288"/>
                </a:lnTo>
                <a:lnTo>
                  <a:pt x="371" y="288"/>
                </a:lnTo>
                <a:lnTo>
                  <a:pt x="369" y="288"/>
                </a:lnTo>
                <a:lnTo>
                  <a:pt x="364" y="288"/>
                </a:lnTo>
                <a:lnTo>
                  <a:pt x="358" y="291"/>
                </a:lnTo>
                <a:lnTo>
                  <a:pt x="353" y="294"/>
                </a:lnTo>
                <a:lnTo>
                  <a:pt x="351" y="297"/>
                </a:lnTo>
                <a:lnTo>
                  <a:pt x="348" y="301"/>
                </a:lnTo>
                <a:lnTo>
                  <a:pt x="345" y="307"/>
                </a:lnTo>
                <a:lnTo>
                  <a:pt x="343" y="313"/>
                </a:lnTo>
                <a:lnTo>
                  <a:pt x="343" y="317"/>
                </a:lnTo>
                <a:lnTo>
                  <a:pt x="343" y="320"/>
                </a:lnTo>
                <a:lnTo>
                  <a:pt x="343" y="323"/>
                </a:lnTo>
                <a:lnTo>
                  <a:pt x="343" y="326"/>
                </a:lnTo>
                <a:lnTo>
                  <a:pt x="345" y="330"/>
                </a:lnTo>
                <a:lnTo>
                  <a:pt x="345" y="333"/>
                </a:lnTo>
                <a:lnTo>
                  <a:pt x="348" y="336"/>
                </a:lnTo>
                <a:lnTo>
                  <a:pt x="351" y="339"/>
                </a:lnTo>
                <a:lnTo>
                  <a:pt x="348" y="343"/>
                </a:lnTo>
                <a:lnTo>
                  <a:pt x="345" y="346"/>
                </a:lnTo>
                <a:lnTo>
                  <a:pt x="340" y="349"/>
                </a:lnTo>
                <a:lnTo>
                  <a:pt x="338" y="352"/>
                </a:lnTo>
                <a:lnTo>
                  <a:pt x="335" y="355"/>
                </a:lnTo>
                <a:lnTo>
                  <a:pt x="333" y="359"/>
                </a:lnTo>
                <a:lnTo>
                  <a:pt x="330" y="362"/>
                </a:lnTo>
                <a:lnTo>
                  <a:pt x="327" y="365"/>
                </a:lnTo>
                <a:lnTo>
                  <a:pt x="325" y="365"/>
                </a:lnTo>
                <a:lnTo>
                  <a:pt x="325" y="368"/>
                </a:lnTo>
                <a:lnTo>
                  <a:pt x="315" y="236"/>
                </a:lnTo>
                <a:close/>
                <a:moveTo>
                  <a:pt x="384" y="297"/>
                </a:moveTo>
                <a:lnTo>
                  <a:pt x="387" y="297"/>
                </a:lnTo>
                <a:lnTo>
                  <a:pt x="389" y="301"/>
                </a:lnTo>
                <a:lnTo>
                  <a:pt x="389" y="304"/>
                </a:lnTo>
                <a:lnTo>
                  <a:pt x="389" y="307"/>
                </a:lnTo>
                <a:lnTo>
                  <a:pt x="392" y="310"/>
                </a:lnTo>
                <a:lnTo>
                  <a:pt x="392" y="313"/>
                </a:lnTo>
                <a:lnTo>
                  <a:pt x="392" y="317"/>
                </a:lnTo>
                <a:lnTo>
                  <a:pt x="392" y="323"/>
                </a:lnTo>
                <a:lnTo>
                  <a:pt x="389" y="330"/>
                </a:lnTo>
                <a:lnTo>
                  <a:pt x="389" y="336"/>
                </a:lnTo>
                <a:lnTo>
                  <a:pt x="384" y="339"/>
                </a:lnTo>
                <a:lnTo>
                  <a:pt x="382" y="343"/>
                </a:lnTo>
                <a:lnTo>
                  <a:pt x="376" y="346"/>
                </a:lnTo>
                <a:lnTo>
                  <a:pt x="374" y="349"/>
                </a:lnTo>
                <a:lnTo>
                  <a:pt x="369" y="349"/>
                </a:lnTo>
                <a:lnTo>
                  <a:pt x="366" y="349"/>
                </a:lnTo>
                <a:lnTo>
                  <a:pt x="364" y="349"/>
                </a:lnTo>
                <a:lnTo>
                  <a:pt x="361" y="349"/>
                </a:lnTo>
                <a:lnTo>
                  <a:pt x="358" y="346"/>
                </a:lnTo>
                <a:lnTo>
                  <a:pt x="356" y="346"/>
                </a:lnTo>
                <a:lnTo>
                  <a:pt x="353" y="349"/>
                </a:lnTo>
                <a:lnTo>
                  <a:pt x="351" y="352"/>
                </a:lnTo>
                <a:lnTo>
                  <a:pt x="348" y="359"/>
                </a:lnTo>
                <a:lnTo>
                  <a:pt x="343" y="362"/>
                </a:lnTo>
                <a:lnTo>
                  <a:pt x="340" y="365"/>
                </a:lnTo>
                <a:lnTo>
                  <a:pt x="338" y="368"/>
                </a:lnTo>
                <a:lnTo>
                  <a:pt x="333" y="372"/>
                </a:lnTo>
                <a:lnTo>
                  <a:pt x="330" y="375"/>
                </a:lnTo>
                <a:lnTo>
                  <a:pt x="330" y="378"/>
                </a:lnTo>
                <a:lnTo>
                  <a:pt x="327" y="378"/>
                </a:lnTo>
                <a:lnTo>
                  <a:pt x="327" y="381"/>
                </a:lnTo>
                <a:lnTo>
                  <a:pt x="325" y="381"/>
                </a:lnTo>
                <a:lnTo>
                  <a:pt x="340" y="585"/>
                </a:lnTo>
                <a:lnTo>
                  <a:pt x="353" y="585"/>
                </a:lnTo>
                <a:lnTo>
                  <a:pt x="353" y="446"/>
                </a:lnTo>
                <a:lnTo>
                  <a:pt x="369" y="446"/>
                </a:lnTo>
                <a:lnTo>
                  <a:pt x="384" y="446"/>
                </a:lnTo>
                <a:lnTo>
                  <a:pt x="397" y="446"/>
                </a:lnTo>
                <a:lnTo>
                  <a:pt x="407" y="446"/>
                </a:lnTo>
                <a:lnTo>
                  <a:pt x="420" y="446"/>
                </a:lnTo>
                <a:lnTo>
                  <a:pt x="433" y="446"/>
                </a:lnTo>
                <a:lnTo>
                  <a:pt x="449" y="446"/>
                </a:lnTo>
                <a:lnTo>
                  <a:pt x="464" y="446"/>
                </a:lnTo>
                <a:lnTo>
                  <a:pt x="464" y="585"/>
                </a:lnTo>
                <a:lnTo>
                  <a:pt x="482" y="585"/>
                </a:lnTo>
                <a:lnTo>
                  <a:pt x="482" y="601"/>
                </a:lnTo>
                <a:lnTo>
                  <a:pt x="410" y="601"/>
                </a:lnTo>
                <a:lnTo>
                  <a:pt x="410" y="462"/>
                </a:lnTo>
                <a:lnTo>
                  <a:pt x="369" y="462"/>
                </a:lnTo>
                <a:lnTo>
                  <a:pt x="369" y="601"/>
                </a:lnTo>
                <a:lnTo>
                  <a:pt x="327" y="601"/>
                </a:lnTo>
                <a:lnTo>
                  <a:pt x="315" y="391"/>
                </a:lnTo>
                <a:lnTo>
                  <a:pt x="312" y="391"/>
                </a:lnTo>
                <a:lnTo>
                  <a:pt x="309" y="394"/>
                </a:lnTo>
                <a:lnTo>
                  <a:pt x="307" y="394"/>
                </a:lnTo>
                <a:lnTo>
                  <a:pt x="304" y="397"/>
                </a:lnTo>
                <a:lnTo>
                  <a:pt x="302" y="397"/>
                </a:lnTo>
                <a:lnTo>
                  <a:pt x="299" y="401"/>
                </a:lnTo>
                <a:lnTo>
                  <a:pt x="284" y="601"/>
                </a:lnTo>
                <a:lnTo>
                  <a:pt x="242" y="601"/>
                </a:lnTo>
                <a:lnTo>
                  <a:pt x="242" y="491"/>
                </a:lnTo>
                <a:lnTo>
                  <a:pt x="201" y="601"/>
                </a:lnTo>
                <a:lnTo>
                  <a:pt x="149" y="601"/>
                </a:lnTo>
                <a:lnTo>
                  <a:pt x="149" y="462"/>
                </a:lnTo>
                <a:lnTo>
                  <a:pt x="129" y="462"/>
                </a:lnTo>
                <a:lnTo>
                  <a:pt x="129" y="446"/>
                </a:lnTo>
                <a:lnTo>
                  <a:pt x="201" y="446"/>
                </a:lnTo>
                <a:lnTo>
                  <a:pt x="201" y="559"/>
                </a:lnTo>
                <a:lnTo>
                  <a:pt x="242" y="446"/>
                </a:lnTo>
                <a:lnTo>
                  <a:pt x="258" y="446"/>
                </a:lnTo>
                <a:lnTo>
                  <a:pt x="258" y="585"/>
                </a:lnTo>
                <a:lnTo>
                  <a:pt x="271" y="585"/>
                </a:lnTo>
                <a:lnTo>
                  <a:pt x="284" y="410"/>
                </a:lnTo>
                <a:lnTo>
                  <a:pt x="273" y="414"/>
                </a:lnTo>
                <a:lnTo>
                  <a:pt x="263" y="414"/>
                </a:lnTo>
                <a:lnTo>
                  <a:pt x="253" y="414"/>
                </a:lnTo>
                <a:lnTo>
                  <a:pt x="245" y="414"/>
                </a:lnTo>
                <a:lnTo>
                  <a:pt x="237" y="410"/>
                </a:lnTo>
                <a:lnTo>
                  <a:pt x="229" y="407"/>
                </a:lnTo>
                <a:lnTo>
                  <a:pt x="224" y="401"/>
                </a:lnTo>
                <a:lnTo>
                  <a:pt x="219" y="391"/>
                </a:lnTo>
                <a:lnTo>
                  <a:pt x="216" y="378"/>
                </a:lnTo>
                <a:lnTo>
                  <a:pt x="216" y="359"/>
                </a:lnTo>
                <a:lnTo>
                  <a:pt x="222" y="343"/>
                </a:lnTo>
                <a:lnTo>
                  <a:pt x="229" y="323"/>
                </a:lnTo>
                <a:lnTo>
                  <a:pt x="237" y="304"/>
                </a:lnTo>
                <a:lnTo>
                  <a:pt x="250" y="281"/>
                </a:lnTo>
                <a:lnTo>
                  <a:pt x="265" y="265"/>
                </a:lnTo>
                <a:lnTo>
                  <a:pt x="281" y="246"/>
                </a:lnTo>
                <a:lnTo>
                  <a:pt x="284" y="246"/>
                </a:lnTo>
                <a:lnTo>
                  <a:pt x="286" y="242"/>
                </a:lnTo>
                <a:lnTo>
                  <a:pt x="289" y="242"/>
                </a:lnTo>
                <a:lnTo>
                  <a:pt x="289" y="239"/>
                </a:lnTo>
                <a:lnTo>
                  <a:pt x="291" y="239"/>
                </a:lnTo>
                <a:lnTo>
                  <a:pt x="294" y="236"/>
                </a:lnTo>
                <a:lnTo>
                  <a:pt x="296" y="233"/>
                </a:lnTo>
                <a:lnTo>
                  <a:pt x="304" y="142"/>
                </a:lnTo>
                <a:lnTo>
                  <a:pt x="304" y="139"/>
                </a:lnTo>
                <a:lnTo>
                  <a:pt x="307" y="139"/>
                </a:lnTo>
                <a:lnTo>
                  <a:pt x="307" y="142"/>
                </a:lnTo>
                <a:lnTo>
                  <a:pt x="315" y="223"/>
                </a:lnTo>
                <a:lnTo>
                  <a:pt x="327" y="217"/>
                </a:lnTo>
                <a:lnTo>
                  <a:pt x="340" y="210"/>
                </a:lnTo>
                <a:lnTo>
                  <a:pt x="351" y="207"/>
                </a:lnTo>
                <a:lnTo>
                  <a:pt x="364" y="207"/>
                </a:lnTo>
                <a:lnTo>
                  <a:pt x="371" y="210"/>
                </a:lnTo>
                <a:lnTo>
                  <a:pt x="382" y="213"/>
                </a:lnTo>
                <a:lnTo>
                  <a:pt x="387" y="220"/>
                </a:lnTo>
                <a:lnTo>
                  <a:pt x="392" y="230"/>
                </a:lnTo>
                <a:lnTo>
                  <a:pt x="395" y="236"/>
                </a:lnTo>
                <a:lnTo>
                  <a:pt x="395" y="246"/>
                </a:lnTo>
                <a:lnTo>
                  <a:pt x="395" y="252"/>
                </a:lnTo>
                <a:lnTo>
                  <a:pt x="395" y="262"/>
                </a:lnTo>
                <a:lnTo>
                  <a:pt x="395" y="268"/>
                </a:lnTo>
                <a:lnTo>
                  <a:pt x="392" y="278"/>
                </a:lnTo>
                <a:lnTo>
                  <a:pt x="389" y="288"/>
                </a:lnTo>
                <a:lnTo>
                  <a:pt x="384" y="297"/>
                </a:lnTo>
                <a:close/>
                <a:moveTo>
                  <a:pt x="366" y="284"/>
                </a:moveTo>
                <a:lnTo>
                  <a:pt x="371" y="284"/>
                </a:lnTo>
                <a:lnTo>
                  <a:pt x="376" y="284"/>
                </a:lnTo>
                <a:lnTo>
                  <a:pt x="382" y="288"/>
                </a:lnTo>
                <a:lnTo>
                  <a:pt x="384" y="294"/>
                </a:lnTo>
                <a:lnTo>
                  <a:pt x="389" y="297"/>
                </a:lnTo>
                <a:lnTo>
                  <a:pt x="392" y="304"/>
                </a:lnTo>
                <a:lnTo>
                  <a:pt x="392" y="310"/>
                </a:lnTo>
                <a:lnTo>
                  <a:pt x="395" y="317"/>
                </a:lnTo>
                <a:lnTo>
                  <a:pt x="392" y="323"/>
                </a:lnTo>
                <a:lnTo>
                  <a:pt x="392" y="330"/>
                </a:lnTo>
                <a:lnTo>
                  <a:pt x="389" y="336"/>
                </a:lnTo>
                <a:lnTo>
                  <a:pt x="384" y="339"/>
                </a:lnTo>
                <a:lnTo>
                  <a:pt x="382" y="346"/>
                </a:lnTo>
                <a:lnTo>
                  <a:pt x="376" y="349"/>
                </a:lnTo>
                <a:lnTo>
                  <a:pt x="371" y="349"/>
                </a:lnTo>
                <a:lnTo>
                  <a:pt x="366" y="349"/>
                </a:lnTo>
                <a:lnTo>
                  <a:pt x="361" y="349"/>
                </a:lnTo>
                <a:lnTo>
                  <a:pt x="356" y="349"/>
                </a:lnTo>
                <a:lnTo>
                  <a:pt x="351" y="346"/>
                </a:lnTo>
                <a:lnTo>
                  <a:pt x="348" y="339"/>
                </a:lnTo>
                <a:lnTo>
                  <a:pt x="343" y="336"/>
                </a:lnTo>
                <a:lnTo>
                  <a:pt x="340" y="330"/>
                </a:lnTo>
                <a:lnTo>
                  <a:pt x="340" y="323"/>
                </a:lnTo>
                <a:lnTo>
                  <a:pt x="340" y="317"/>
                </a:lnTo>
                <a:lnTo>
                  <a:pt x="340" y="310"/>
                </a:lnTo>
                <a:lnTo>
                  <a:pt x="340" y="304"/>
                </a:lnTo>
                <a:lnTo>
                  <a:pt x="343" y="297"/>
                </a:lnTo>
                <a:lnTo>
                  <a:pt x="348" y="294"/>
                </a:lnTo>
                <a:lnTo>
                  <a:pt x="351" y="288"/>
                </a:lnTo>
                <a:lnTo>
                  <a:pt x="356" y="284"/>
                </a:lnTo>
                <a:lnTo>
                  <a:pt x="361" y="284"/>
                </a:lnTo>
                <a:lnTo>
                  <a:pt x="366" y="284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1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FAEC462-670D-4558-8834-D35FE2D7317C}" type="slidenum">
              <a:rPr lang="ru-RU" altLang="ru-RU">
                <a:solidFill>
                  <a:srgbClr val="008000"/>
                </a:solidFill>
                <a:latin typeface="+mn-lt"/>
              </a:rPr>
              <a:pPr eaLnBrk="1" hangingPunct="1"/>
              <a:t>2</a:t>
            </a:fld>
            <a:endParaRPr lang="ru-RU" altLang="ru-RU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204789" y="2187699"/>
            <a:ext cx="8759700" cy="37615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400">
              <a:solidFill>
                <a:srgbClr val="FFFF00"/>
              </a:solidFill>
            </a:endParaRPr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420888"/>
            <a:ext cx="2388249" cy="179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347864" y="4365104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 smtClean="0"/>
              <a:t>Oehler</a:t>
            </a:r>
            <a:r>
              <a:rPr lang="en-US" sz="1600" i="1" dirty="0" smtClean="0"/>
              <a:t>, F. et. al, </a:t>
            </a:r>
            <a:r>
              <a:rPr lang="en-US" sz="1600" i="1" dirty="0" err="1" smtClean="0"/>
              <a:t>Nano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Lett</a:t>
            </a:r>
            <a:r>
              <a:rPr lang="en-US" sz="1600" i="1" dirty="0" smtClean="0"/>
              <a:t>., 2018, 18, 701-708 </a:t>
            </a:r>
            <a:endParaRPr lang="ru-RU" sz="1600" i="1" dirty="0"/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995936" y="1628800"/>
            <a:ext cx="129614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 dirty="0" err="1" smtClean="0">
                <a:latin typeface="+mn-lt"/>
                <a:cs typeface="Times New Roman" panose="02020603050405020304" pitchFamily="18" charset="0"/>
              </a:rPr>
              <a:t>GaP</a:t>
            </a:r>
            <a:endParaRPr lang="ru-RU" altLang="ru-RU" sz="2000" b="1" dirty="0">
              <a:latin typeface="+mn-lt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1754_0037.tif"/>
          <p:cNvPicPr>
            <a:picLocks noChangeAspect="1"/>
          </p:cNvPicPr>
          <p:nvPr/>
        </p:nvPicPr>
        <p:blipFill>
          <a:blip r:embed="rId3" cstate="print"/>
          <a:srcRect l="39374" t="46200"/>
          <a:stretch>
            <a:fillRect/>
          </a:stretch>
        </p:blipFill>
        <p:spPr>
          <a:xfrm>
            <a:off x="6084168" y="2348880"/>
            <a:ext cx="2771800" cy="184482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012160" y="4368006"/>
            <a:ext cx="280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 smtClean="0"/>
              <a:t>Preobrazenskii</a:t>
            </a:r>
            <a:r>
              <a:rPr lang="ru-RU" sz="1600" i="1" dirty="0" smtClean="0"/>
              <a:t> </a:t>
            </a:r>
            <a:r>
              <a:rPr lang="en-US" sz="1600" i="1" dirty="0" smtClean="0"/>
              <a:t>V</a:t>
            </a:r>
            <a:r>
              <a:rPr lang="ru-RU" sz="1600" i="1" dirty="0" smtClean="0"/>
              <a:t>.</a:t>
            </a:r>
            <a:r>
              <a:rPr lang="en-US" sz="1600" i="1" dirty="0" smtClean="0"/>
              <a:t>V</a:t>
            </a:r>
            <a:r>
              <a:rPr lang="ru-RU" sz="1600" i="1" dirty="0" smtClean="0"/>
              <a:t>,, </a:t>
            </a:r>
            <a:r>
              <a:rPr lang="en-US" sz="1600" i="1" dirty="0" err="1" smtClean="0"/>
              <a:t>Putyato</a:t>
            </a:r>
            <a:r>
              <a:rPr lang="ru-RU" sz="1600" i="1" dirty="0" smtClean="0"/>
              <a:t> </a:t>
            </a:r>
            <a:r>
              <a:rPr lang="en-US" sz="1600" i="1" dirty="0" smtClean="0"/>
              <a:t>M</a:t>
            </a:r>
            <a:r>
              <a:rPr lang="ru-RU" sz="1600" i="1" dirty="0" smtClean="0"/>
              <a:t>.</a:t>
            </a:r>
            <a:r>
              <a:rPr lang="en-US" sz="1600" i="1" dirty="0" smtClean="0"/>
              <a:t>A</a:t>
            </a:r>
            <a:r>
              <a:rPr lang="ru-RU" sz="1600" i="1" dirty="0" smtClean="0"/>
              <a:t>, </a:t>
            </a:r>
            <a:r>
              <a:rPr lang="en-US" sz="1600" i="1" dirty="0" err="1" smtClean="0"/>
              <a:t>Emelaynov</a:t>
            </a:r>
            <a:r>
              <a:rPr lang="ru-RU" sz="1600" i="1" dirty="0" smtClean="0"/>
              <a:t> Е.А., </a:t>
            </a:r>
            <a:r>
              <a:rPr lang="en-US" sz="1600" i="1" dirty="0" err="1" smtClean="0"/>
              <a:t>Petrushkov</a:t>
            </a:r>
            <a:r>
              <a:rPr lang="ru-RU" sz="1600" i="1" dirty="0" smtClean="0"/>
              <a:t> М.О. (</a:t>
            </a:r>
            <a:r>
              <a:rPr lang="en-US" sz="1600" i="1" dirty="0" smtClean="0"/>
              <a:t>ISP</a:t>
            </a:r>
            <a:r>
              <a:rPr lang="ru-RU" sz="1600" i="1" dirty="0" smtClean="0"/>
              <a:t> </a:t>
            </a:r>
            <a:r>
              <a:rPr lang="en-US" sz="1600" i="1" dirty="0" smtClean="0"/>
              <a:t>SB</a:t>
            </a:r>
            <a:r>
              <a:rPr lang="ru-RU" sz="1600" i="1" dirty="0" smtClean="0"/>
              <a:t> </a:t>
            </a:r>
            <a:r>
              <a:rPr lang="en-US" sz="1600" i="1" dirty="0" smtClean="0"/>
              <a:t>RAS</a:t>
            </a:r>
            <a:r>
              <a:rPr lang="ru-RU" sz="1600" i="1" dirty="0" smtClean="0"/>
              <a:t>)</a:t>
            </a:r>
            <a:endParaRPr lang="ru-RU" sz="1600" i="1" dirty="0"/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7020272" y="1599764"/>
            <a:ext cx="129614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 dirty="0" smtClean="0">
                <a:latin typeface="+mj-lt"/>
                <a:cs typeface="Times New Roman" panose="02020603050405020304" pitchFamily="18" charset="0"/>
              </a:rPr>
              <a:t>GaAs</a:t>
            </a:r>
            <a:endParaRPr lang="ru-RU" altLang="ru-RU" sz="2000" b="1" dirty="0">
              <a:latin typeface="+mj-lt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1187624" y="1671772"/>
            <a:ext cx="129614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 dirty="0" smtClean="0">
                <a:latin typeface="+mn-lt"/>
                <a:cs typeface="Times New Roman" panose="02020603050405020304" pitchFamily="18" charset="0"/>
              </a:rPr>
              <a:t>Si</a:t>
            </a:r>
            <a:endParaRPr lang="ru-RU" altLang="ru-RU" sz="2000" b="1" dirty="0">
              <a:latin typeface="+mn-lt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7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037" y="2362325"/>
            <a:ext cx="2656038" cy="185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520700" y="4376862"/>
            <a:ext cx="26146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fr-FR" sz="1600" i="1" dirty="0">
                <a:solidFill>
                  <a:schemeClr val="tx1"/>
                </a:solidFill>
              </a:rPr>
              <a:t>R. Dujardin, </a:t>
            </a:r>
            <a:r>
              <a:rPr lang="fr-FR" sz="1600" i="1" dirty="0" smtClean="0">
                <a:solidFill>
                  <a:schemeClr val="tx1"/>
                </a:solidFill>
              </a:rPr>
              <a:t>et. Aa. </a:t>
            </a:r>
            <a:r>
              <a:rPr lang="en-US" sz="1600" i="1" dirty="0" smtClean="0">
                <a:solidFill>
                  <a:schemeClr val="tx1"/>
                </a:solidFill>
              </a:rPr>
              <a:t>APL</a:t>
            </a:r>
            <a:r>
              <a:rPr lang="en-US" sz="1600" i="1" dirty="0">
                <a:solidFill>
                  <a:schemeClr val="tx1"/>
                </a:solidFill>
              </a:rPr>
              <a:t>, 89, 153129 (2006) P. 1-3</a:t>
            </a:r>
            <a:endParaRPr lang="ru-RU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4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988424" cy="1080120"/>
          </a:xfrm>
        </p:spPr>
        <p:txBody>
          <a:bodyPr>
            <a:no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Vapor-liquid-solid growth of A</a:t>
            </a:r>
            <a:r>
              <a:rPr lang="en-US" baseline="30000" dirty="0">
                <a:cs typeface="Times New Roman" panose="02020603050405020304" pitchFamily="18" charset="0"/>
              </a:rPr>
              <a:t>III</a:t>
            </a:r>
            <a:r>
              <a:rPr lang="en-US" dirty="0">
                <a:cs typeface="Times New Roman" panose="02020603050405020304" pitchFamily="18" charset="0"/>
              </a:rPr>
              <a:t>B</a:t>
            </a:r>
            <a:r>
              <a:rPr lang="en-US" baseline="30000" dirty="0">
                <a:cs typeface="Times New Roman" panose="02020603050405020304" pitchFamily="18" charset="0"/>
              </a:rPr>
              <a:t>V</a:t>
            </a:r>
            <a:r>
              <a:rPr lang="en-US" dirty="0">
                <a:cs typeface="Times New Roman" panose="02020603050405020304" pitchFamily="18" charset="0"/>
              </a:rPr>
              <a:t> nanowires</a:t>
            </a:r>
            <a:r>
              <a:rPr lang="ru-RU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F2718CD-9F6C-41F6-8B64-074F5EDC19C5}" type="slidenum">
              <a:rPr lang="ru-RU" sz="1800" smtClean="0"/>
              <a:pPr/>
              <a:t>3</a:t>
            </a:fld>
            <a:endParaRPr lang="ru-RU" sz="18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483768" y="1844824"/>
            <a:ext cx="3816424" cy="3960440"/>
          </a:xfrm>
          <a:prstGeom prst="rect">
            <a:avLst/>
          </a:prstGeom>
          <a:solidFill>
            <a:srgbClr val="FFFFFF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2555776" y="5085184"/>
            <a:ext cx="3312368" cy="52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>
              <a:defRPr/>
            </a:pPr>
            <a:r>
              <a:rPr lang="en-US" sz="1400" dirty="0" err="1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Morral</a:t>
            </a:r>
            <a:r>
              <a:rPr lang="en-US" sz="1400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A., IEEE journal of selected topics in quantum electronics, </a:t>
            </a:r>
            <a:r>
              <a:rPr lang="en-US" sz="1400" b="1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2011</a:t>
            </a:r>
            <a:r>
              <a:rPr lang="en-US" sz="1400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, 17, 819 -828 </a:t>
            </a:r>
            <a:endParaRPr lang="ru-RU" sz="1400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44" descr="Ga-assister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276871"/>
            <a:ext cx="3600400" cy="263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2699792" y="1844824"/>
            <a:ext cx="34909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Self-catalyzed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44624"/>
            <a:ext cx="5616624" cy="648072"/>
          </a:xfrm>
        </p:spPr>
        <p:txBody>
          <a:bodyPr>
            <a:noAutofit/>
          </a:bodyPr>
          <a:lstStyle/>
          <a:p>
            <a:r>
              <a:rPr lang="en-US" dirty="0"/>
              <a:t>Experiment description</a:t>
            </a:r>
            <a:endParaRPr lang="ru-RU" dirty="0"/>
          </a:p>
        </p:txBody>
      </p:sp>
      <p:sp>
        <p:nvSpPr>
          <p:cNvPr id="89" name="Прямоугольник 88"/>
          <p:cNvSpPr/>
          <p:nvPr/>
        </p:nvSpPr>
        <p:spPr>
          <a:xfrm flipV="1">
            <a:off x="765390" y="1627059"/>
            <a:ext cx="26642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743511" y="1658997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GaAs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179512" y="2203123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Arial" pitchFamily="34" charset="0"/>
                <a:cs typeface="Arial" pitchFamily="34" charset="0"/>
              </a:rPr>
              <a:t>Oxide removing, buffer deposition</a:t>
            </a:r>
          </a:p>
        </p:txBody>
      </p:sp>
      <p:sp>
        <p:nvSpPr>
          <p:cNvPr id="6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F2718CD-9F6C-41F6-8B64-074F5EDC19C5}" type="slidenum">
              <a:rPr lang="ru-RU" sz="1800" smtClean="0"/>
              <a:pPr/>
              <a:t>4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88"/>
          <p:cNvSpPr/>
          <p:nvPr/>
        </p:nvSpPr>
        <p:spPr>
          <a:xfrm flipV="1">
            <a:off x="765390" y="1627059"/>
            <a:ext cx="26642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 flipV="1">
            <a:off x="4932040" y="1393267"/>
            <a:ext cx="2664000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743511" y="1658997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GaAs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419872" y="8994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latin typeface="Arial" pitchFamily="34" charset="0"/>
                <a:cs typeface="Arial" pitchFamily="34" charset="0"/>
              </a:rPr>
              <a:t>Si deposition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932040" y="1321259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Si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98"/>
          <p:cNvGrpSpPr/>
          <p:nvPr/>
        </p:nvGrpSpPr>
        <p:grpSpPr>
          <a:xfrm>
            <a:off x="7668344" y="1196752"/>
            <a:ext cx="288032" cy="700571"/>
            <a:chOff x="3996656" y="16095600"/>
            <a:chExt cx="288032" cy="700571"/>
          </a:xfrm>
        </p:grpSpPr>
        <p:cxnSp>
          <p:nvCxnSpPr>
            <p:cNvPr id="100" name="Прямая со стрелкой 99"/>
            <p:cNvCxnSpPr/>
            <p:nvPr/>
          </p:nvCxnSpPr>
          <p:spPr>
            <a:xfrm>
              <a:off x="4140672" y="16095600"/>
              <a:ext cx="0" cy="2160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 стрелкой 100"/>
            <p:cNvCxnSpPr/>
            <p:nvPr/>
          </p:nvCxnSpPr>
          <p:spPr>
            <a:xfrm>
              <a:off x="4140672" y="16580147"/>
              <a:ext cx="0" cy="21602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>
              <a:off x="3996656" y="16326000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>
              <a:off x="3996656" y="16580147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Box 103"/>
          <p:cNvSpPr txBox="1"/>
          <p:nvPr/>
        </p:nvSpPr>
        <p:spPr>
          <a:xfrm>
            <a:off x="7884368" y="137141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latin typeface="Arial" pitchFamily="34" charset="0"/>
                <a:cs typeface="Arial" pitchFamily="34" charset="0"/>
              </a:rPr>
              <a:t>2.7 nm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 flipV="1">
            <a:off x="4932040" y="1681299"/>
            <a:ext cx="26642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847967" y="1753307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GaAs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179512" y="2203123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Arial" pitchFamily="34" charset="0"/>
                <a:cs typeface="Arial" pitchFamily="34" charset="0"/>
              </a:rPr>
              <a:t>Oxide removing, buffer deposition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4788024" y="2276872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i="1" dirty="0" err="1">
                <a:latin typeface="Arial" pitchFamily="34" charset="0"/>
                <a:cs typeface="Arial" pitchFamily="34" charset="0"/>
              </a:rPr>
              <a:t>V</a:t>
            </a:r>
            <a:r>
              <a:rPr lang="en-US" sz="1800" baseline="-25000" dirty="0" err="1">
                <a:latin typeface="Arial" pitchFamily="34" charset="0"/>
                <a:cs typeface="Arial" pitchFamily="34" charset="0"/>
              </a:rPr>
              <a:t>grSi</a:t>
            </a:r>
            <a:r>
              <a:rPr lang="en-US" sz="1800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= 0.014 </a:t>
            </a:r>
            <a:r>
              <a:rPr lang="en-US" dirty="0">
                <a:latin typeface="Arial" pitchFamily="34" charset="0"/>
                <a:cs typeface="Arial" pitchFamily="34" charset="0"/>
              </a:rPr>
              <a:t>ML</a:t>
            </a:r>
            <a:r>
              <a:rPr lang="ru-RU" dirty="0">
                <a:latin typeface="Arial" pitchFamily="34" charset="0"/>
                <a:cs typeface="Arial" pitchFamily="34" charset="0"/>
              </a:rPr>
              <a:t>/</a:t>
            </a: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800" i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1800" baseline="-25000" dirty="0">
                <a:latin typeface="Arial" pitchFamily="34" charset="0"/>
                <a:cs typeface="Arial" pitchFamily="34" charset="0"/>
              </a:rPr>
              <a:t>s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=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410</a:t>
            </a:r>
            <a:r>
              <a:rPr lang="ru-RU" sz="1800" baseline="30000" dirty="0">
                <a:latin typeface="Arial" pitchFamily="34" charset="0"/>
                <a:cs typeface="Arial" pitchFamily="34" charset="0"/>
              </a:rPr>
              <a:t>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С,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800" baseline="-25000" dirty="0">
                <a:latin typeface="Arial" pitchFamily="34" charset="0"/>
                <a:cs typeface="Arial" pitchFamily="34" charset="0"/>
              </a:rPr>
              <a:t>As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&lt;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1·10</a:t>
            </a:r>
            <a:r>
              <a:rPr lang="ru-RU" sz="1800" baseline="30000" dirty="0">
                <a:latin typeface="Arial" pitchFamily="34" charset="0"/>
                <a:cs typeface="Arial" pitchFamily="34" charset="0"/>
              </a:rPr>
              <a:t>-10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Torr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sz="1800" dirty="0"/>
              <a:t>4</a:t>
            </a:r>
            <a:endParaRPr lang="ru-RU" sz="1800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907704" y="44624"/>
            <a:ext cx="561662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 description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трелка вниз 32"/>
          <p:cNvSpPr/>
          <p:nvPr/>
        </p:nvSpPr>
        <p:spPr>
          <a:xfrm>
            <a:off x="5687616" y="4185756"/>
            <a:ext cx="216024" cy="64807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6767736" y="4185756"/>
            <a:ext cx="216024" cy="64807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5543600" y="3681700"/>
            <a:ext cx="52610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Ga</a:t>
            </a:r>
            <a:endParaRPr lang="ru-RU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 flipV="1">
            <a:off x="765390" y="1627059"/>
            <a:ext cx="26642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 flipV="1">
            <a:off x="4932040" y="1393267"/>
            <a:ext cx="2664000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 flipV="1">
            <a:off x="5076056" y="5013176"/>
            <a:ext cx="2664296" cy="2520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 flipV="1">
            <a:off x="5076056" y="5229200"/>
            <a:ext cx="26642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 flipV="1">
            <a:off x="5076056" y="4869160"/>
            <a:ext cx="2664296" cy="1440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743511" y="1658997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GaAs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419872" y="8994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latin typeface="Arial" pitchFamily="34" charset="0"/>
                <a:cs typeface="Arial" pitchFamily="34" charset="0"/>
              </a:rPr>
              <a:t>Si deposition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932040" y="1321259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Si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98"/>
          <p:cNvGrpSpPr/>
          <p:nvPr/>
        </p:nvGrpSpPr>
        <p:grpSpPr>
          <a:xfrm>
            <a:off x="7668344" y="1196752"/>
            <a:ext cx="288032" cy="700571"/>
            <a:chOff x="3996656" y="16095600"/>
            <a:chExt cx="288032" cy="700571"/>
          </a:xfrm>
        </p:grpSpPr>
        <p:cxnSp>
          <p:nvCxnSpPr>
            <p:cNvPr id="100" name="Прямая со стрелкой 99"/>
            <p:cNvCxnSpPr/>
            <p:nvPr/>
          </p:nvCxnSpPr>
          <p:spPr>
            <a:xfrm>
              <a:off x="4140672" y="16095600"/>
              <a:ext cx="0" cy="2160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 стрелкой 100"/>
            <p:cNvCxnSpPr/>
            <p:nvPr/>
          </p:nvCxnSpPr>
          <p:spPr>
            <a:xfrm>
              <a:off x="4140672" y="16580147"/>
              <a:ext cx="0" cy="21602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>
              <a:off x="3996656" y="16326000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>
              <a:off x="3996656" y="16580147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Box 103"/>
          <p:cNvSpPr txBox="1"/>
          <p:nvPr/>
        </p:nvSpPr>
        <p:spPr>
          <a:xfrm>
            <a:off x="7884368" y="137141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latin typeface="Arial" pitchFamily="34" charset="0"/>
                <a:cs typeface="Arial" pitchFamily="34" charset="0"/>
              </a:rPr>
              <a:t>2.7 nm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 flipV="1">
            <a:off x="4932040" y="1681299"/>
            <a:ext cx="26642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847967" y="1753307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GaAs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991983" y="5301208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GaAs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427984" y="4257764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SiO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2</a:t>
            </a:r>
            <a:endParaRPr lang="ru-RU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572000" y="5157192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Si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110"/>
          <p:cNvGrpSpPr/>
          <p:nvPr/>
        </p:nvGrpSpPr>
        <p:grpSpPr>
          <a:xfrm>
            <a:off x="7740352" y="4725144"/>
            <a:ext cx="288032" cy="432048"/>
            <a:chOff x="3996656" y="16095600"/>
            <a:chExt cx="288032" cy="700571"/>
          </a:xfrm>
        </p:grpSpPr>
        <p:cxnSp>
          <p:nvCxnSpPr>
            <p:cNvPr id="112" name="Прямая со стрелкой 111"/>
            <p:cNvCxnSpPr/>
            <p:nvPr/>
          </p:nvCxnSpPr>
          <p:spPr>
            <a:xfrm>
              <a:off x="4140672" y="16095600"/>
              <a:ext cx="0" cy="2160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 стрелкой 112"/>
            <p:cNvCxnSpPr/>
            <p:nvPr/>
          </p:nvCxnSpPr>
          <p:spPr>
            <a:xfrm>
              <a:off x="4140672" y="16580147"/>
              <a:ext cx="0" cy="21602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>
              <a:off x="3996656" y="16326000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>
              <a:off x="3996656" y="16580147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TextBox 115"/>
          <p:cNvSpPr txBox="1"/>
          <p:nvPr/>
        </p:nvSpPr>
        <p:spPr>
          <a:xfrm>
            <a:off x="8028384" y="479715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latin typeface="Arial" pitchFamily="34" charset="0"/>
                <a:cs typeface="Arial" pitchFamily="34" charset="0"/>
              </a:rPr>
              <a:t>0.5 </a:t>
            </a:r>
            <a:r>
              <a:rPr lang="en-US" dirty="0">
                <a:latin typeface="Arial" pitchFamily="34" charset="0"/>
                <a:cs typeface="Arial" pitchFamily="34" charset="0"/>
              </a:rPr>
              <a:t>nm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7" name="Прямая со стрелкой 116"/>
          <p:cNvCxnSpPr/>
          <p:nvPr/>
        </p:nvCxnSpPr>
        <p:spPr>
          <a:xfrm>
            <a:off x="4932040" y="4689812"/>
            <a:ext cx="144017" cy="2673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>
            <a:endCxn id="91" idx="1"/>
          </p:cNvCxnSpPr>
          <p:nvPr/>
        </p:nvCxnSpPr>
        <p:spPr>
          <a:xfrm flipV="1">
            <a:off x="4932040" y="5139190"/>
            <a:ext cx="144016" cy="1620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Прямоугольник 131"/>
          <p:cNvSpPr/>
          <p:nvPr/>
        </p:nvSpPr>
        <p:spPr>
          <a:xfrm>
            <a:off x="179512" y="2203123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Arial" pitchFamily="34" charset="0"/>
                <a:cs typeface="Arial" pitchFamily="34" charset="0"/>
              </a:rPr>
              <a:t>Oxide removing, buffer deposition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4788024" y="2276872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i="1" dirty="0" err="1">
                <a:latin typeface="Arial" pitchFamily="34" charset="0"/>
                <a:cs typeface="Arial" pitchFamily="34" charset="0"/>
              </a:rPr>
              <a:t>V</a:t>
            </a:r>
            <a:r>
              <a:rPr lang="en-US" sz="1800" baseline="-25000" dirty="0" err="1">
                <a:latin typeface="Arial" pitchFamily="34" charset="0"/>
                <a:cs typeface="Arial" pitchFamily="34" charset="0"/>
              </a:rPr>
              <a:t>grSi</a:t>
            </a:r>
            <a:r>
              <a:rPr lang="en-US" sz="1800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= 0.014 </a:t>
            </a:r>
            <a:r>
              <a:rPr lang="en-US" dirty="0">
                <a:latin typeface="Arial" pitchFamily="34" charset="0"/>
                <a:cs typeface="Arial" pitchFamily="34" charset="0"/>
              </a:rPr>
              <a:t>ML</a:t>
            </a:r>
            <a:r>
              <a:rPr lang="ru-RU" dirty="0">
                <a:latin typeface="Arial" pitchFamily="34" charset="0"/>
                <a:cs typeface="Arial" pitchFamily="34" charset="0"/>
              </a:rPr>
              <a:t>/</a:t>
            </a: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800" i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1800" baseline="-25000" dirty="0">
                <a:latin typeface="Arial" pitchFamily="34" charset="0"/>
                <a:cs typeface="Arial" pitchFamily="34" charset="0"/>
              </a:rPr>
              <a:t>s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=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410</a:t>
            </a:r>
            <a:r>
              <a:rPr lang="ru-RU" sz="1800" baseline="30000" dirty="0">
                <a:latin typeface="Arial" pitchFamily="34" charset="0"/>
                <a:cs typeface="Arial" pitchFamily="34" charset="0"/>
              </a:rPr>
              <a:t>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С,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800" baseline="-25000" dirty="0">
                <a:latin typeface="Arial" pitchFamily="34" charset="0"/>
                <a:cs typeface="Arial" pitchFamily="34" charset="0"/>
              </a:rPr>
              <a:t>As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&lt;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1·10</a:t>
            </a:r>
            <a:r>
              <a:rPr lang="ru-RU" sz="1800" baseline="30000" dirty="0">
                <a:latin typeface="Arial" pitchFamily="34" charset="0"/>
                <a:cs typeface="Arial" pitchFamily="34" charset="0"/>
              </a:rPr>
              <a:t>-10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Torr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4" name="Прямоугольник 133"/>
          <p:cNvSpPr/>
          <p:nvPr/>
        </p:nvSpPr>
        <p:spPr>
          <a:xfrm>
            <a:off x="5364088" y="6165304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 err="1"/>
              <a:t>t</a:t>
            </a:r>
            <a:r>
              <a:rPr lang="en-US" sz="1800" baseline="-25000" dirty="0" err="1"/>
              <a:t>ox</a:t>
            </a:r>
            <a:r>
              <a:rPr lang="en-US" sz="1800" baseline="-25000" dirty="0"/>
              <a:t> </a:t>
            </a:r>
            <a:r>
              <a:rPr lang="en-US" sz="1800" dirty="0"/>
              <a:t>= </a:t>
            </a:r>
            <a:r>
              <a:rPr lang="ru-RU" sz="1800" dirty="0"/>
              <a:t>40 </a:t>
            </a:r>
            <a:r>
              <a:rPr lang="en-US" sz="1800" dirty="0"/>
              <a:t>min</a:t>
            </a:r>
            <a:endParaRPr lang="ru-RU" sz="1800" dirty="0"/>
          </a:p>
        </p:txBody>
      </p:sp>
      <p:sp>
        <p:nvSpPr>
          <p:cNvPr id="70" name="Номер слайда 3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sz="1800" dirty="0"/>
              <a:t>4</a:t>
            </a:r>
            <a:endParaRPr lang="ru-RU" sz="1800" dirty="0"/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907704" y="44624"/>
            <a:ext cx="561662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 description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16216" y="3681700"/>
            <a:ext cx="57900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As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2</a:t>
            </a:r>
            <a:endParaRPr lang="ru-RU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48264" y="3429000"/>
            <a:ext cx="2195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itchFamily="34" charset="0"/>
                <a:cs typeface="Arial" pitchFamily="34" charset="0"/>
              </a:rPr>
              <a:t>Si oxidation in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airlock MBE</a:t>
            </a:r>
            <a:r>
              <a:rPr lang="en-US" sz="1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chamber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(T=300 K)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трелка вниз 32"/>
          <p:cNvSpPr/>
          <p:nvPr/>
        </p:nvSpPr>
        <p:spPr>
          <a:xfrm>
            <a:off x="5687616" y="4185756"/>
            <a:ext cx="216024" cy="64807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6767736" y="4185756"/>
            <a:ext cx="216024" cy="64807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5543600" y="3681700"/>
            <a:ext cx="52610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Ga</a:t>
            </a:r>
            <a:endParaRPr lang="ru-RU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16216" y="3681700"/>
            <a:ext cx="57900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As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2</a:t>
            </a:r>
            <a:endParaRPr lang="ru-RU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 flipV="1">
            <a:off x="765390" y="1627059"/>
            <a:ext cx="26642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 flipV="1">
            <a:off x="4932040" y="1393267"/>
            <a:ext cx="2664000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 flipV="1">
            <a:off x="5076056" y="5013176"/>
            <a:ext cx="2664296" cy="2520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 flipV="1">
            <a:off x="5076056" y="5229200"/>
            <a:ext cx="26642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 flipV="1">
            <a:off x="5076056" y="4869160"/>
            <a:ext cx="2664296" cy="1440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743511" y="1658997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GaAs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419872" y="8994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latin typeface="Arial" pitchFamily="34" charset="0"/>
                <a:cs typeface="Arial" pitchFamily="34" charset="0"/>
              </a:rPr>
              <a:t>Si deposition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932040" y="1321259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Si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98"/>
          <p:cNvGrpSpPr/>
          <p:nvPr/>
        </p:nvGrpSpPr>
        <p:grpSpPr>
          <a:xfrm>
            <a:off x="7668344" y="1196752"/>
            <a:ext cx="288032" cy="700571"/>
            <a:chOff x="3996656" y="16095600"/>
            <a:chExt cx="288032" cy="700571"/>
          </a:xfrm>
        </p:grpSpPr>
        <p:cxnSp>
          <p:nvCxnSpPr>
            <p:cNvPr id="100" name="Прямая со стрелкой 99"/>
            <p:cNvCxnSpPr/>
            <p:nvPr/>
          </p:nvCxnSpPr>
          <p:spPr>
            <a:xfrm>
              <a:off x="4140672" y="16095600"/>
              <a:ext cx="0" cy="2160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 стрелкой 100"/>
            <p:cNvCxnSpPr/>
            <p:nvPr/>
          </p:nvCxnSpPr>
          <p:spPr>
            <a:xfrm>
              <a:off x="4140672" y="16580147"/>
              <a:ext cx="0" cy="21602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>
              <a:off x="3996656" y="16326000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>
              <a:off x="3996656" y="16580147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Box 103"/>
          <p:cNvSpPr txBox="1"/>
          <p:nvPr/>
        </p:nvSpPr>
        <p:spPr>
          <a:xfrm>
            <a:off x="7884368" y="137141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latin typeface="Arial" pitchFamily="34" charset="0"/>
                <a:cs typeface="Arial" pitchFamily="34" charset="0"/>
              </a:rPr>
              <a:t>2.7 nm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 flipV="1">
            <a:off x="4932040" y="1681299"/>
            <a:ext cx="26642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847967" y="1753307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GaAs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991983" y="5301208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GaAs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948264" y="3429000"/>
            <a:ext cx="2195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itchFamily="34" charset="0"/>
                <a:cs typeface="Arial" pitchFamily="34" charset="0"/>
              </a:rPr>
              <a:t>Si oxidation in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airlock MBE</a:t>
            </a:r>
            <a:r>
              <a:rPr lang="en-US" sz="1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chamber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(T=300 K)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427984" y="4257764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SiO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2</a:t>
            </a:r>
            <a:endParaRPr lang="ru-RU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572000" y="5157192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Si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110"/>
          <p:cNvGrpSpPr/>
          <p:nvPr/>
        </p:nvGrpSpPr>
        <p:grpSpPr>
          <a:xfrm>
            <a:off x="7740352" y="4725144"/>
            <a:ext cx="288032" cy="432048"/>
            <a:chOff x="3996656" y="16095600"/>
            <a:chExt cx="288032" cy="700571"/>
          </a:xfrm>
        </p:grpSpPr>
        <p:cxnSp>
          <p:nvCxnSpPr>
            <p:cNvPr id="112" name="Прямая со стрелкой 111"/>
            <p:cNvCxnSpPr/>
            <p:nvPr/>
          </p:nvCxnSpPr>
          <p:spPr>
            <a:xfrm>
              <a:off x="4140672" y="16095600"/>
              <a:ext cx="0" cy="2160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 стрелкой 112"/>
            <p:cNvCxnSpPr/>
            <p:nvPr/>
          </p:nvCxnSpPr>
          <p:spPr>
            <a:xfrm>
              <a:off x="4140672" y="16580147"/>
              <a:ext cx="0" cy="21602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>
              <a:off x="3996656" y="16326000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>
              <a:off x="3996656" y="16580147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TextBox 115"/>
          <p:cNvSpPr txBox="1"/>
          <p:nvPr/>
        </p:nvSpPr>
        <p:spPr>
          <a:xfrm>
            <a:off x="8028384" y="479715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latin typeface="Arial" pitchFamily="34" charset="0"/>
                <a:cs typeface="Arial" pitchFamily="34" charset="0"/>
              </a:rPr>
              <a:t>0.5 </a:t>
            </a:r>
            <a:r>
              <a:rPr lang="en-US" dirty="0">
                <a:latin typeface="Arial" pitchFamily="34" charset="0"/>
                <a:cs typeface="Arial" pitchFamily="34" charset="0"/>
              </a:rPr>
              <a:t>nm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7" name="Прямая со стрелкой 116"/>
          <p:cNvCxnSpPr/>
          <p:nvPr/>
        </p:nvCxnSpPr>
        <p:spPr>
          <a:xfrm>
            <a:off x="4932040" y="4689812"/>
            <a:ext cx="144017" cy="2673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>
            <a:endCxn id="91" idx="1"/>
          </p:cNvCxnSpPr>
          <p:nvPr/>
        </p:nvCxnSpPr>
        <p:spPr>
          <a:xfrm flipV="1">
            <a:off x="4932040" y="5139190"/>
            <a:ext cx="144016" cy="1620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Прямоугольник 131"/>
          <p:cNvSpPr/>
          <p:nvPr/>
        </p:nvSpPr>
        <p:spPr>
          <a:xfrm>
            <a:off x="179512" y="2203123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Arial" pitchFamily="34" charset="0"/>
                <a:cs typeface="Arial" pitchFamily="34" charset="0"/>
              </a:rPr>
              <a:t>Oxide removing, buffer deposition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4788024" y="2276872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i="1" dirty="0" err="1">
                <a:latin typeface="Arial" pitchFamily="34" charset="0"/>
                <a:cs typeface="Arial" pitchFamily="34" charset="0"/>
              </a:rPr>
              <a:t>V</a:t>
            </a:r>
            <a:r>
              <a:rPr lang="en-US" sz="1800" baseline="-25000" dirty="0" err="1">
                <a:latin typeface="Arial" pitchFamily="34" charset="0"/>
                <a:cs typeface="Arial" pitchFamily="34" charset="0"/>
              </a:rPr>
              <a:t>grSi</a:t>
            </a:r>
            <a:r>
              <a:rPr lang="en-US" sz="1800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= 0.014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ML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s</a:t>
            </a:r>
            <a:endParaRPr lang="ru-RU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800" i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1800" baseline="-25000" dirty="0">
                <a:latin typeface="Arial" pitchFamily="34" charset="0"/>
                <a:cs typeface="Arial" pitchFamily="34" charset="0"/>
              </a:rPr>
              <a:t>s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=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410</a:t>
            </a:r>
            <a:r>
              <a:rPr lang="ru-RU" sz="1800" baseline="30000" dirty="0">
                <a:latin typeface="Arial" pitchFamily="34" charset="0"/>
                <a:cs typeface="Arial" pitchFamily="34" charset="0"/>
              </a:rPr>
              <a:t>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С,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800" baseline="-25000" dirty="0">
                <a:latin typeface="Arial" pitchFamily="34" charset="0"/>
                <a:cs typeface="Arial" pitchFamily="34" charset="0"/>
              </a:rPr>
              <a:t>As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&lt;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1·10</a:t>
            </a:r>
            <a:r>
              <a:rPr lang="ru-RU" sz="1800" baseline="30000" dirty="0">
                <a:latin typeface="Arial" pitchFamily="34" charset="0"/>
                <a:cs typeface="Arial" pitchFamily="34" charset="0"/>
              </a:rPr>
              <a:t>-10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Torr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8" name="Выгнутая вправо стрелка 57"/>
          <p:cNvSpPr/>
          <p:nvPr/>
        </p:nvSpPr>
        <p:spPr>
          <a:xfrm>
            <a:off x="3491880" y="3068960"/>
            <a:ext cx="1800200" cy="1152128"/>
          </a:xfrm>
          <a:prstGeom prst="curvedLef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 flipV="1">
            <a:off x="1750991" y="3243168"/>
            <a:ext cx="648072" cy="5040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 flipV="1">
            <a:off x="742879" y="4977172"/>
            <a:ext cx="2664296" cy="2520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 flipV="1">
            <a:off x="755576" y="5229200"/>
            <a:ext cx="2664296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 flipV="1">
            <a:off x="742879" y="4869160"/>
            <a:ext cx="2664296" cy="1440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0" y="3131676"/>
            <a:ext cx="13331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latin typeface="Arial" pitchFamily="34" charset="0"/>
                <a:cs typeface="Arial" pitchFamily="34" charset="0"/>
              </a:rPr>
              <a:t>NW growth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30814" y="5261138"/>
            <a:ext cx="82586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GaAs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66815" y="4365104"/>
            <a:ext cx="70724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SiO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2</a:t>
            </a:r>
            <a:endParaRPr lang="ru-RU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38823" y="5157192"/>
            <a:ext cx="41389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Si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Прямая со стрелкой 63"/>
          <p:cNvCxnSpPr>
            <a:stCxn id="62" idx="2"/>
          </p:cNvCxnSpPr>
          <p:nvPr/>
        </p:nvCxnSpPr>
        <p:spPr>
          <a:xfrm>
            <a:off x="520438" y="4765214"/>
            <a:ext cx="222441" cy="1759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V="1">
            <a:off x="598863" y="5121188"/>
            <a:ext cx="144016" cy="1800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691680" y="4149080"/>
            <a:ext cx="82586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GaAs</a:t>
            </a:r>
            <a:endParaRPr lang="ru-RU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483768" y="3316922"/>
            <a:ext cx="52610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Ga</a:t>
            </a:r>
            <a:endParaRPr lang="ru-RU" sz="20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Прямая со стрелкой 67"/>
          <p:cNvCxnSpPr/>
          <p:nvPr/>
        </p:nvCxnSpPr>
        <p:spPr>
          <a:xfrm flipH="1" flipV="1">
            <a:off x="2195736" y="3429000"/>
            <a:ext cx="360041" cy="720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1750991" y="3531200"/>
            <a:ext cx="648072" cy="14819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0" name="Номер слайда 3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sz="1800" dirty="0"/>
              <a:t>4</a:t>
            </a:r>
            <a:endParaRPr lang="ru-RU" sz="1800" dirty="0"/>
          </a:p>
        </p:txBody>
      </p:sp>
      <p:sp>
        <p:nvSpPr>
          <p:cNvPr id="71" name="TextBox 70"/>
          <p:cNvSpPr txBox="1"/>
          <p:nvPr/>
        </p:nvSpPr>
        <p:spPr>
          <a:xfrm>
            <a:off x="851871" y="5805264"/>
            <a:ext cx="2276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>
                <a:latin typeface="Arial" pitchFamily="34" charset="0"/>
                <a:cs typeface="Arial" pitchFamily="34" charset="0"/>
              </a:rPr>
              <a:t>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= 620</a:t>
            </a:r>
            <a:r>
              <a:rPr lang="ru-RU" sz="2000" baseline="30000" dirty="0">
                <a:latin typeface="Arial" pitchFamily="34" charset="0"/>
                <a:cs typeface="Arial" pitchFamily="34" charset="0"/>
              </a:rPr>
              <a:t>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</a:t>
            </a:r>
          </a:p>
          <a:p>
            <a:pPr algn="just"/>
            <a:r>
              <a:rPr lang="en-US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As4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en-US" sz="2000" baseline="-25000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= 20</a:t>
            </a:r>
          </a:p>
          <a:p>
            <a:pPr algn="just"/>
            <a:r>
              <a:rPr lang="en-US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en-US" sz="2000" baseline="-25000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= 0.23 ML/s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Заголовок 1"/>
          <p:cNvSpPr txBox="1">
            <a:spLocks/>
          </p:cNvSpPr>
          <p:nvPr/>
        </p:nvSpPr>
        <p:spPr>
          <a:xfrm>
            <a:off x="1907704" y="44624"/>
            <a:ext cx="561662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 description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364088" y="6165304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 err="1"/>
              <a:t>t</a:t>
            </a:r>
            <a:r>
              <a:rPr lang="en-US" sz="1800" baseline="-25000" dirty="0" err="1"/>
              <a:t>ox</a:t>
            </a:r>
            <a:r>
              <a:rPr lang="en-US" sz="1800" baseline="-25000" dirty="0"/>
              <a:t> </a:t>
            </a:r>
            <a:r>
              <a:rPr lang="en-US" sz="1800" dirty="0"/>
              <a:t>= </a:t>
            </a:r>
            <a:r>
              <a:rPr lang="ru-RU" sz="1800" dirty="0"/>
              <a:t>40 </a:t>
            </a:r>
            <a:r>
              <a:rPr lang="en-US" sz="1800" dirty="0"/>
              <a:t>min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1_0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20888"/>
            <a:ext cx="3816424" cy="286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sz="1800" dirty="0"/>
              <a:t>5</a:t>
            </a:r>
            <a:endParaRPr lang="ru-RU" sz="18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211960" y="1988840"/>
            <a:ext cx="432048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347864" y="1988840"/>
            <a:ext cx="216024" cy="7920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483768" y="1988840"/>
            <a:ext cx="576064" cy="8640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403648" y="2420888"/>
            <a:ext cx="576064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902296" y="195874"/>
            <a:ext cx="510810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Problem statement</a:t>
            </a:r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47664" y="5450334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Arial" pitchFamily="34" charset="0"/>
                <a:cs typeface="Arial" pitchFamily="34" charset="0"/>
              </a:rPr>
              <a:t>GaAs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(111)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B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i="1" dirty="0" err="1"/>
              <a:t>t</a:t>
            </a:r>
            <a:r>
              <a:rPr lang="en-US" sz="1800" baseline="-25000" dirty="0" err="1"/>
              <a:t>gr</a:t>
            </a:r>
            <a:r>
              <a:rPr lang="en-US" sz="1800" baseline="-25000" dirty="0"/>
              <a:t> </a:t>
            </a:r>
            <a:r>
              <a:rPr lang="ru-RU" sz="1800" dirty="0"/>
              <a:t>=</a:t>
            </a:r>
            <a:r>
              <a:rPr lang="en-US" sz="1800" dirty="0"/>
              <a:t> 15 min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800" i="1" dirty="0">
                <a:latin typeface="Arial" pitchFamily="34" charset="0"/>
                <a:cs typeface="Arial" pitchFamily="34" charset="0"/>
              </a:rPr>
              <a:t>L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~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1 </a:t>
            </a:r>
            <a:r>
              <a:rPr lang="en-US" sz="1800" dirty="0">
                <a:latin typeface="Symbol" panose="05050102010706020507" pitchFamily="18" charset="2"/>
                <a:cs typeface="Arial" pitchFamily="34" charset="0"/>
              </a:rPr>
              <a:t>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m,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d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~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30 nm.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800" dirty="0">
                <a:latin typeface="Arial" pitchFamily="34" charset="0"/>
                <a:cs typeface="Arial" pitchFamily="34" charset="0"/>
              </a:rPr>
              <a:t>NW density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~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2·10</a:t>
            </a:r>
            <a:r>
              <a:rPr lang="ru-RU" sz="1800" baseline="30000" dirty="0">
                <a:latin typeface="Arial" pitchFamily="34" charset="0"/>
                <a:cs typeface="Arial" pitchFamily="34" charset="0"/>
              </a:rPr>
              <a:t>7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m</a:t>
            </a:r>
            <a:r>
              <a:rPr lang="ru-RU" sz="1800" baseline="30000" dirty="0">
                <a:latin typeface="Arial" pitchFamily="34" charset="0"/>
                <a:cs typeface="Arial" pitchFamily="34" charset="0"/>
              </a:rPr>
              <a:t>-2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923928" y="4941168"/>
            <a:ext cx="122413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11960" y="4509120"/>
            <a:ext cx="7024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Symbol" panose="05050102010706020507" pitchFamily="18" charset="2"/>
                <a:cs typeface="Arial" pitchFamily="34" charset="0"/>
              </a:rPr>
              <a:t>m</a:t>
            </a:r>
            <a:r>
              <a:rPr lang="en-US" dirty="0">
                <a:latin typeface="Arial" pitchFamily="34" charset="0"/>
                <a:cs typeface="Arial" pitchFamily="34" charset="0"/>
              </a:rPr>
              <a:t>m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7416824" cy="576064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chemeClr val="tx1"/>
                </a:solidFill>
              </a:rPr>
              <a:t>Massive GaAs crystallites form between GaAs NWs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00192" y="5530006"/>
            <a:ext cx="2430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F.Bastiman</a:t>
            </a:r>
            <a:r>
              <a:rPr lang="en-US" i="1" dirty="0"/>
              <a:t> et al, Nanotechnology </a:t>
            </a:r>
            <a:r>
              <a:rPr lang="en-US" b="1" i="1" dirty="0"/>
              <a:t>27</a:t>
            </a:r>
            <a:r>
              <a:rPr lang="en-US" i="1" dirty="0"/>
              <a:t>, 095601 (2016)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300192" y="4455021"/>
            <a:ext cx="1997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F. </a:t>
            </a:r>
            <a:r>
              <a:rPr lang="en-US" i="1" dirty="0" err="1"/>
              <a:t>Matteini</a:t>
            </a:r>
            <a:r>
              <a:rPr lang="en-US" i="1" dirty="0"/>
              <a:t> et al. </a:t>
            </a:r>
            <a:r>
              <a:rPr lang="en-US" i="1" dirty="0" err="1"/>
              <a:t>Cryst</a:t>
            </a:r>
            <a:r>
              <a:rPr lang="en-US" i="1" dirty="0"/>
              <a:t>. Growth Des., </a:t>
            </a:r>
            <a:r>
              <a:rPr lang="en-US" b="1" i="1" dirty="0"/>
              <a:t>16</a:t>
            </a:r>
            <a:r>
              <a:rPr lang="en-US" i="1" dirty="0"/>
              <a:t>, 5781 (2016)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300192" y="3731547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H.Küpers</a:t>
            </a:r>
            <a:r>
              <a:rPr lang="en-US" i="1" dirty="0"/>
              <a:t> et al, J. </a:t>
            </a:r>
            <a:r>
              <a:rPr lang="en-US" i="1" dirty="0" err="1"/>
              <a:t>Cryst</a:t>
            </a:r>
            <a:r>
              <a:rPr lang="en-US" i="1" dirty="0"/>
              <a:t>. Growth, </a:t>
            </a:r>
            <a:r>
              <a:rPr lang="en-US" b="1" i="1" dirty="0"/>
              <a:t>459</a:t>
            </a:r>
            <a:r>
              <a:rPr lang="en-US" i="1" dirty="0"/>
              <a:t>, 43-49 (2017)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9919"/>
            <a:ext cx="8459787" cy="5746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ru-RU" dirty="0" smtClean="0"/>
              <a:t>Program package</a:t>
            </a:r>
            <a:r>
              <a:rPr lang="ru-RU" altLang="ru-RU" dirty="0" smtClean="0"/>
              <a:t> </a:t>
            </a:r>
            <a:r>
              <a:rPr lang="en-US" altLang="ru-RU" dirty="0" smtClean="0"/>
              <a:t>SilSim3D</a:t>
            </a:r>
            <a:endParaRPr lang="ru-RU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Times New Roman" pitchFamily="18" charset="0"/>
            </a:endParaRPr>
          </a:p>
        </p:txBody>
      </p:sp>
      <p:sp>
        <p:nvSpPr>
          <p:cNvPr id="9219" name="Text Box 17"/>
          <p:cNvSpPr txBox="1">
            <a:spLocks noChangeArrowheads="1"/>
          </p:cNvSpPr>
          <p:nvPr/>
        </p:nvSpPr>
        <p:spPr bwMode="auto">
          <a:xfrm>
            <a:off x="2933056" y="834059"/>
            <a:ext cx="219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21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7020272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6</a:t>
            </a:r>
            <a:endParaRPr lang="ru-RU" altLang="ru-RU" sz="18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236" name="Freeform 4"/>
          <p:cNvSpPr>
            <a:spLocks noEditPoints="1"/>
          </p:cNvSpPr>
          <p:nvPr/>
        </p:nvSpPr>
        <p:spPr bwMode="auto">
          <a:xfrm>
            <a:off x="11113" y="79375"/>
            <a:ext cx="809625" cy="677863"/>
          </a:xfrm>
          <a:custGeom>
            <a:avLst/>
            <a:gdLst>
              <a:gd name="T0" fmla="*/ 2147483646 w 611"/>
              <a:gd name="T1" fmla="*/ 2147483646 h 669"/>
              <a:gd name="T2" fmla="*/ 2147483646 w 611"/>
              <a:gd name="T3" fmla="*/ 2147483646 h 669"/>
              <a:gd name="T4" fmla="*/ 2147483646 w 611"/>
              <a:gd name="T5" fmla="*/ 2147483646 h 669"/>
              <a:gd name="T6" fmla="*/ 2147483646 w 611"/>
              <a:gd name="T7" fmla="*/ 2147483646 h 669"/>
              <a:gd name="T8" fmla="*/ 2147483646 w 611"/>
              <a:gd name="T9" fmla="*/ 2147483646 h 669"/>
              <a:gd name="T10" fmla="*/ 2147483646 w 611"/>
              <a:gd name="T11" fmla="*/ 0 h 669"/>
              <a:gd name="T12" fmla="*/ 2147483646 w 611"/>
              <a:gd name="T13" fmla="*/ 2147483646 h 669"/>
              <a:gd name="T14" fmla="*/ 2147483646 w 611"/>
              <a:gd name="T15" fmla="*/ 2147483646 h 669"/>
              <a:gd name="T16" fmla="*/ 2147483646 w 611"/>
              <a:gd name="T17" fmla="*/ 2147483646 h 669"/>
              <a:gd name="T18" fmla="*/ 2147483646 w 611"/>
              <a:gd name="T19" fmla="*/ 2147483646 h 669"/>
              <a:gd name="T20" fmla="*/ 2147483646 w 611"/>
              <a:gd name="T21" fmla="*/ 2147483646 h 669"/>
              <a:gd name="T22" fmla="*/ 2147483646 w 611"/>
              <a:gd name="T23" fmla="*/ 2147483646 h 669"/>
              <a:gd name="T24" fmla="*/ 2147483646 w 611"/>
              <a:gd name="T25" fmla="*/ 2147483646 h 669"/>
              <a:gd name="T26" fmla="*/ 2147483646 w 611"/>
              <a:gd name="T27" fmla="*/ 2147483646 h 669"/>
              <a:gd name="T28" fmla="*/ 2147483646 w 611"/>
              <a:gd name="T29" fmla="*/ 2147483646 h 669"/>
              <a:gd name="T30" fmla="*/ 2147483646 w 611"/>
              <a:gd name="T31" fmla="*/ 2147483646 h 669"/>
              <a:gd name="T32" fmla="*/ 2147483646 w 611"/>
              <a:gd name="T33" fmla="*/ 2147483646 h 669"/>
              <a:gd name="T34" fmla="*/ 2147483646 w 611"/>
              <a:gd name="T35" fmla="*/ 2147483646 h 669"/>
              <a:gd name="T36" fmla="*/ 2147483646 w 611"/>
              <a:gd name="T37" fmla="*/ 2147483646 h 669"/>
              <a:gd name="T38" fmla="*/ 2147483646 w 611"/>
              <a:gd name="T39" fmla="*/ 2147483646 h 669"/>
              <a:gd name="T40" fmla="*/ 2147483646 w 611"/>
              <a:gd name="T41" fmla="*/ 2147483646 h 669"/>
              <a:gd name="T42" fmla="*/ 2147483646 w 611"/>
              <a:gd name="T43" fmla="*/ 2147483646 h 669"/>
              <a:gd name="T44" fmla="*/ 2147483646 w 611"/>
              <a:gd name="T45" fmla="*/ 2147483646 h 669"/>
              <a:gd name="T46" fmla="*/ 2147483646 w 611"/>
              <a:gd name="T47" fmla="*/ 2147483646 h 669"/>
              <a:gd name="T48" fmla="*/ 2147483646 w 611"/>
              <a:gd name="T49" fmla="*/ 2147483646 h 669"/>
              <a:gd name="T50" fmla="*/ 2147483646 w 611"/>
              <a:gd name="T51" fmla="*/ 2147483646 h 669"/>
              <a:gd name="T52" fmla="*/ 2147483646 w 611"/>
              <a:gd name="T53" fmla="*/ 2147483646 h 669"/>
              <a:gd name="T54" fmla="*/ 2147483646 w 611"/>
              <a:gd name="T55" fmla="*/ 2147483646 h 669"/>
              <a:gd name="T56" fmla="*/ 2147483646 w 611"/>
              <a:gd name="T57" fmla="*/ 2147483646 h 669"/>
              <a:gd name="T58" fmla="*/ 2147483646 w 611"/>
              <a:gd name="T59" fmla="*/ 2147483646 h 669"/>
              <a:gd name="T60" fmla="*/ 2147483646 w 611"/>
              <a:gd name="T61" fmla="*/ 2147483646 h 669"/>
              <a:gd name="T62" fmla="*/ 2147483646 w 611"/>
              <a:gd name="T63" fmla="*/ 2147483646 h 669"/>
              <a:gd name="T64" fmla="*/ 2147483646 w 611"/>
              <a:gd name="T65" fmla="*/ 2147483646 h 669"/>
              <a:gd name="T66" fmla="*/ 2147483646 w 611"/>
              <a:gd name="T67" fmla="*/ 2147483646 h 669"/>
              <a:gd name="T68" fmla="*/ 2147483646 w 611"/>
              <a:gd name="T69" fmla="*/ 2147483646 h 669"/>
              <a:gd name="T70" fmla="*/ 2147483646 w 611"/>
              <a:gd name="T71" fmla="*/ 2147483646 h 669"/>
              <a:gd name="T72" fmla="*/ 2147483646 w 611"/>
              <a:gd name="T73" fmla="*/ 2147483646 h 669"/>
              <a:gd name="T74" fmla="*/ 2147483646 w 611"/>
              <a:gd name="T75" fmla="*/ 2147483646 h 669"/>
              <a:gd name="T76" fmla="*/ 2147483646 w 611"/>
              <a:gd name="T77" fmla="*/ 2147483646 h 669"/>
              <a:gd name="T78" fmla="*/ 2147483646 w 611"/>
              <a:gd name="T79" fmla="*/ 2147483646 h 669"/>
              <a:gd name="T80" fmla="*/ 2147483646 w 611"/>
              <a:gd name="T81" fmla="*/ 2147483646 h 669"/>
              <a:gd name="T82" fmla="*/ 2147483646 w 611"/>
              <a:gd name="T83" fmla="*/ 2147483646 h 669"/>
              <a:gd name="T84" fmla="*/ 2147483646 w 611"/>
              <a:gd name="T85" fmla="*/ 2147483646 h 669"/>
              <a:gd name="T86" fmla="*/ 2147483646 w 611"/>
              <a:gd name="T87" fmla="*/ 2147483646 h 669"/>
              <a:gd name="T88" fmla="*/ 2147483646 w 611"/>
              <a:gd name="T89" fmla="*/ 2147483646 h 669"/>
              <a:gd name="T90" fmla="*/ 2147483646 w 611"/>
              <a:gd name="T91" fmla="*/ 2147483646 h 669"/>
              <a:gd name="T92" fmla="*/ 2147483646 w 611"/>
              <a:gd name="T93" fmla="*/ 2147483646 h 669"/>
              <a:gd name="T94" fmla="*/ 2147483646 w 611"/>
              <a:gd name="T95" fmla="*/ 2147483646 h 669"/>
              <a:gd name="T96" fmla="*/ 2147483646 w 611"/>
              <a:gd name="T97" fmla="*/ 2147483646 h 669"/>
              <a:gd name="T98" fmla="*/ 2147483646 w 611"/>
              <a:gd name="T99" fmla="*/ 2147483646 h 669"/>
              <a:gd name="T100" fmla="*/ 2147483646 w 611"/>
              <a:gd name="T101" fmla="*/ 2147483646 h 669"/>
              <a:gd name="T102" fmla="*/ 2147483646 w 611"/>
              <a:gd name="T103" fmla="*/ 2147483646 h 669"/>
              <a:gd name="T104" fmla="*/ 2147483646 w 611"/>
              <a:gd name="T105" fmla="*/ 2147483646 h 669"/>
              <a:gd name="T106" fmla="*/ 2147483646 w 611"/>
              <a:gd name="T107" fmla="*/ 2147483646 h 669"/>
              <a:gd name="T108" fmla="*/ 2147483646 w 611"/>
              <a:gd name="T109" fmla="*/ 2147483646 h 669"/>
              <a:gd name="T110" fmla="*/ 2147483646 w 611"/>
              <a:gd name="T111" fmla="*/ 2147483646 h 669"/>
              <a:gd name="T112" fmla="*/ 2147483646 w 611"/>
              <a:gd name="T113" fmla="*/ 2147483646 h 669"/>
              <a:gd name="T114" fmla="*/ 2147483646 w 611"/>
              <a:gd name="T115" fmla="*/ 2147483646 h 669"/>
              <a:gd name="T116" fmla="*/ 2147483646 w 611"/>
              <a:gd name="T117" fmla="*/ 2147483646 h 66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11"/>
              <a:gd name="T178" fmla="*/ 0 h 669"/>
              <a:gd name="T179" fmla="*/ 611 w 611"/>
              <a:gd name="T180" fmla="*/ 669 h 66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11" h="669">
                <a:moveTo>
                  <a:pt x="371" y="39"/>
                </a:moveTo>
                <a:lnTo>
                  <a:pt x="598" y="533"/>
                </a:lnTo>
                <a:lnTo>
                  <a:pt x="604" y="549"/>
                </a:lnTo>
                <a:lnTo>
                  <a:pt x="609" y="565"/>
                </a:lnTo>
                <a:lnTo>
                  <a:pt x="611" y="581"/>
                </a:lnTo>
                <a:lnTo>
                  <a:pt x="611" y="594"/>
                </a:lnTo>
                <a:lnTo>
                  <a:pt x="611" y="607"/>
                </a:lnTo>
                <a:lnTo>
                  <a:pt x="609" y="620"/>
                </a:lnTo>
                <a:lnTo>
                  <a:pt x="604" y="630"/>
                </a:lnTo>
                <a:lnTo>
                  <a:pt x="596" y="640"/>
                </a:lnTo>
                <a:lnTo>
                  <a:pt x="588" y="646"/>
                </a:lnTo>
                <a:lnTo>
                  <a:pt x="580" y="652"/>
                </a:lnTo>
                <a:lnTo>
                  <a:pt x="570" y="659"/>
                </a:lnTo>
                <a:lnTo>
                  <a:pt x="560" y="662"/>
                </a:lnTo>
                <a:lnTo>
                  <a:pt x="536" y="669"/>
                </a:lnTo>
                <a:lnTo>
                  <a:pt x="511" y="669"/>
                </a:lnTo>
                <a:lnTo>
                  <a:pt x="100" y="669"/>
                </a:lnTo>
                <a:lnTo>
                  <a:pt x="75" y="665"/>
                </a:lnTo>
                <a:lnTo>
                  <a:pt x="51" y="662"/>
                </a:lnTo>
                <a:lnTo>
                  <a:pt x="33" y="652"/>
                </a:lnTo>
                <a:lnTo>
                  <a:pt x="15" y="640"/>
                </a:lnTo>
                <a:lnTo>
                  <a:pt x="10" y="630"/>
                </a:lnTo>
                <a:lnTo>
                  <a:pt x="5" y="620"/>
                </a:lnTo>
                <a:lnTo>
                  <a:pt x="2" y="611"/>
                </a:lnTo>
                <a:lnTo>
                  <a:pt x="0" y="598"/>
                </a:lnTo>
                <a:lnTo>
                  <a:pt x="2" y="581"/>
                </a:lnTo>
                <a:lnTo>
                  <a:pt x="2" y="569"/>
                </a:lnTo>
                <a:lnTo>
                  <a:pt x="7" y="549"/>
                </a:lnTo>
                <a:lnTo>
                  <a:pt x="15" y="533"/>
                </a:lnTo>
                <a:lnTo>
                  <a:pt x="240" y="39"/>
                </a:lnTo>
                <a:lnTo>
                  <a:pt x="247" y="29"/>
                </a:lnTo>
                <a:lnTo>
                  <a:pt x="253" y="20"/>
                </a:lnTo>
                <a:lnTo>
                  <a:pt x="260" y="13"/>
                </a:lnTo>
                <a:lnTo>
                  <a:pt x="271" y="10"/>
                </a:lnTo>
                <a:lnTo>
                  <a:pt x="289" y="0"/>
                </a:lnTo>
                <a:lnTo>
                  <a:pt x="309" y="0"/>
                </a:lnTo>
                <a:lnTo>
                  <a:pt x="330" y="4"/>
                </a:lnTo>
                <a:lnTo>
                  <a:pt x="348" y="10"/>
                </a:lnTo>
                <a:lnTo>
                  <a:pt x="356" y="16"/>
                </a:lnTo>
                <a:lnTo>
                  <a:pt x="361" y="23"/>
                </a:lnTo>
                <a:lnTo>
                  <a:pt x="366" y="29"/>
                </a:lnTo>
                <a:lnTo>
                  <a:pt x="371" y="39"/>
                </a:lnTo>
                <a:close/>
                <a:moveTo>
                  <a:pt x="353" y="52"/>
                </a:moveTo>
                <a:lnTo>
                  <a:pt x="580" y="549"/>
                </a:lnTo>
                <a:lnTo>
                  <a:pt x="588" y="572"/>
                </a:lnTo>
                <a:lnTo>
                  <a:pt x="588" y="588"/>
                </a:lnTo>
                <a:lnTo>
                  <a:pt x="585" y="604"/>
                </a:lnTo>
                <a:lnTo>
                  <a:pt x="580" y="617"/>
                </a:lnTo>
                <a:lnTo>
                  <a:pt x="570" y="630"/>
                </a:lnTo>
                <a:lnTo>
                  <a:pt x="557" y="636"/>
                </a:lnTo>
                <a:lnTo>
                  <a:pt x="542" y="640"/>
                </a:lnTo>
                <a:lnTo>
                  <a:pt x="526" y="643"/>
                </a:lnTo>
                <a:lnTo>
                  <a:pt x="524" y="643"/>
                </a:lnTo>
                <a:lnTo>
                  <a:pt x="521" y="643"/>
                </a:lnTo>
                <a:lnTo>
                  <a:pt x="518" y="643"/>
                </a:lnTo>
                <a:lnTo>
                  <a:pt x="516" y="643"/>
                </a:lnTo>
                <a:lnTo>
                  <a:pt x="513" y="643"/>
                </a:lnTo>
                <a:lnTo>
                  <a:pt x="511" y="643"/>
                </a:lnTo>
                <a:lnTo>
                  <a:pt x="98" y="643"/>
                </a:lnTo>
                <a:lnTo>
                  <a:pt x="87" y="643"/>
                </a:lnTo>
                <a:lnTo>
                  <a:pt x="69" y="640"/>
                </a:lnTo>
                <a:lnTo>
                  <a:pt x="56" y="636"/>
                </a:lnTo>
                <a:lnTo>
                  <a:pt x="44" y="630"/>
                </a:lnTo>
                <a:lnTo>
                  <a:pt x="33" y="617"/>
                </a:lnTo>
                <a:lnTo>
                  <a:pt x="26" y="604"/>
                </a:lnTo>
                <a:lnTo>
                  <a:pt x="23" y="588"/>
                </a:lnTo>
                <a:lnTo>
                  <a:pt x="26" y="572"/>
                </a:lnTo>
                <a:lnTo>
                  <a:pt x="31" y="549"/>
                </a:lnTo>
                <a:lnTo>
                  <a:pt x="258" y="52"/>
                </a:lnTo>
                <a:lnTo>
                  <a:pt x="268" y="39"/>
                </a:lnTo>
                <a:lnTo>
                  <a:pt x="278" y="33"/>
                </a:lnTo>
                <a:lnTo>
                  <a:pt x="294" y="26"/>
                </a:lnTo>
                <a:lnTo>
                  <a:pt x="307" y="26"/>
                </a:lnTo>
                <a:lnTo>
                  <a:pt x="322" y="29"/>
                </a:lnTo>
                <a:lnTo>
                  <a:pt x="335" y="33"/>
                </a:lnTo>
                <a:lnTo>
                  <a:pt x="345" y="42"/>
                </a:lnTo>
                <a:lnTo>
                  <a:pt x="353" y="52"/>
                </a:lnTo>
                <a:close/>
                <a:moveTo>
                  <a:pt x="284" y="394"/>
                </a:moveTo>
                <a:lnTo>
                  <a:pt x="296" y="249"/>
                </a:lnTo>
                <a:lnTo>
                  <a:pt x="294" y="249"/>
                </a:lnTo>
                <a:lnTo>
                  <a:pt x="291" y="252"/>
                </a:lnTo>
                <a:lnTo>
                  <a:pt x="289" y="252"/>
                </a:lnTo>
                <a:lnTo>
                  <a:pt x="289" y="255"/>
                </a:lnTo>
                <a:lnTo>
                  <a:pt x="286" y="255"/>
                </a:lnTo>
                <a:lnTo>
                  <a:pt x="271" y="271"/>
                </a:lnTo>
                <a:lnTo>
                  <a:pt x="258" y="288"/>
                </a:lnTo>
                <a:lnTo>
                  <a:pt x="247" y="307"/>
                </a:lnTo>
                <a:lnTo>
                  <a:pt x="237" y="323"/>
                </a:lnTo>
                <a:lnTo>
                  <a:pt x="232" y="339"/>
                </a:lnTo>
                <a:lnTo>
                  <a:pt x="227" y="355"/>
                </a:lnTo>
                <a:lnTo>
                  <a:pt x="227" y="372"/>
                </a:lnTo>
                <a:lnTo>
                  <a:pt x="229" y="385"/>
                </a:lnTo>
                <a:lnTo>
                  <a:pt x="232" y="391"/>
                </a:lnTo>
                <a:lnTo>
                  <a:pt x="237" y="394"/>
                </a:lnTo>
                <a:lnTo>
                  <a:pt x="242" y="397"/>
                </a:lnTo>
                <a:lnTo>
                  <a:pt x="250" y="401"/>
                </a:lnTo>
                <a:lnTo>
                  <a:pt x="258" y="401"/>
                </a:lnTo>
                <a:lnTo>
                  <a:pt x="265" y="401"/>
                </a:lnTo>
                <a:lnTo>
                  <a:pt x="276" y="397"/>
                </a:lnTo>
                <a:lnTo>
                  <a:pt x="284" y="394"/>
                </a:lnTo>
                <a:close/>
                <a:moveTo>
                  <a:pt x="299" y="388"/>
                </a:moveTo>
                <a:lnTo>
                  <a:pt x="302" y="385"/>
                </a:lnTo>
                <a:lnTo>
                  <a:pt x="304" y="385"/>
                </a:lnTo>
                <a:lnTo>
                  <a:pt x="307" y="381"/>
                </a:lnTo>
                <a:lnTo>
                  <a:pt x="309" y="378"/>
                </a:lnTo>
                <a:lnTo>
                  <a:pt x="312" y="378"/>
                </a:lnTo>
                <a:lnTo>
                  <a:pt x="307" y="278"/>
                </a:lnTo>
                <a:lnTo>
                  <a:pt x="299" y="388"/>
                </a:lnTo>
                <a:close/>
                <a:moveTo>
                  <a:pt x="315" y="236"/>
                </a:moveTo>
                <a:lnTo>
                  <a:pt x="325" y="230"/>
                </a:lnTo>
                <a:lnTo>
                  <a:pt x="338" y="223"/>
                </a:lnTo>
                <a:lnTo>
                  <a:pt x="348" y="220"/>
                </a:lnTo>
                <a:lnTo>
                  <a:pt x="358" y="220"/>
                </a:lnTo>
                <a:lnTo>
                  <a:pt x="366" y="223"/>
                </a:lnTo>
                <a:lnTo>
                  <a:pt x="374" y="226"/>
                </a:lnTo>
                <a:lnTo>
                  <a:pt x="379" y="230"/>
                </a:lnTo>
                <a:lnTo>
                  <a:pt x="384" y="239"/>
                </a:lnTo>
                <a:lnTo>
                  <a:pt x="384" y="242"/>
                </a:lnTo>
                <a:lnTo>
                  <a:pt x="384" y="246"/>
                </a:lnTo>
                <a:lnTo>
                  <a:pt x="387" y="249"/>
                </a:lnTo>
                <a:lnTo>
                  <a:pt x="387" y="252"/>
                </a:lnTo>
                <a:lnTo>
                  <a:pt x="387" y="259"/>
                </a:lnTo>
                <a:lnTo>
                  <a:pt x="384" y="262"/>
                </a:lnTo>
                <a:lnTo>
                  <a:pt x="384" y="268"/>
                </a:lnTo>
                <a:lnTo>
                  <a:pt x="384" y="275"/>
                </a:lnTo>
                <a:lnTo>
                  <a:pt x="382" y="278"/>
                </a:lnTo>
                <a:lnTo>
                  <a:pt x="379" y="284"/>
                </a:lnTo>
                <a:lnTo>
                  <a:pt x="379" y="291"/>
                </a:lnTo>
                <a:lnTo>
                  <a:pt x="376" y="291"/>
                </a:lnTo>
                <a:lnTo>
                  <a:pt x="376" y="288"/>
                </a:lnTo>
                <a:lnTo>
                  <a:pt x="374" y="288"/>
                </a:lnTo>
                <a:lnTo>
                  <a:pt x="371" y="288"/>
                </a:lnTo>
                <a:lnTo>
                  <a:pt x="369" y="288"/>
                </a:lnTo>
                <a:lnTo>
                  <a:pt x="364" y="288"/>
                </a:lnTo>
                <a:lnTo>
                  <a:pt x="358" y="291"/>
                </a:lnTo>
                <a:lnTo>
                  <a:pt x="353" y="294"/>
                </a:lnTo>
                <a:lnTo>
                  <a:pt x="351" y="297"/>
                </a:lnTo>
                <a:lnTo>
                  <a:pt x="348" y="301"/>
                </a:lnTo>
                <a:lnTo>
                  <a:pt x="345" y="307"/>
                </a:lnTo>
                <a:lnTo>
                  <a:pt x="343" y="313"/>
                </a:lnTo>
                <a:lnTo>
                  <a:pt x="343" y="317"/>
                </a:lnTo>
                <a:lnTo>
                  <a:pt x="343" y="320"/>
                </a:lnTo>
                <a:lnTo>
                  <a:pt x="343" y="323"/>
                </a:lnTo>
                <a:lnTo>
                  <a:pt x="343" y="326"/>
                </a:lnTo>
                <a:lnTo>
                  <a:pt x="345" y="330"/>
                </a:lnTo>
                <a:lnTo>
                  <a:pt x="345" y="333"/>
                </a:lnTo>
                <a:lnTo>
                  <a:pt x="348" y="336"/>
                </a:lnTo>
                <a:lnTo>
                  <a:pt x="351" y="339"/>
                </a:lnTo>
                <a:lnTo>
                  <a:pt x="348" y="343"/>
                </a:lnTo>
                <a:lnTo>
                  <a:pt x="345" y="346"/>
                </a:lnTo>
                <a:lnTo>
                  <a:pt x="340" y="349"/>
                </a:lnTo>
                <a:lnTo>
                  <a:pt x="338" y="352"/>
                </a:lnTo>
                <a:lnTo>
                  <a:pt x="335" y="355"/>
                </a:lnTo>
                <a:lnTo>
                  <a:pt x="333" y="359"/>
                </a:lnTo>
                <a:lnTo>
                  <a:pt x="330" y="362"/>
                </a:lnTo>
                <a:lnTo>
                  <a:pt x="327" y="365"/>
                </a:lnTo>
                <a:lnTo>
                  <a:pt x="325" y="365"/>
                </a:lnTo>
                <a:lnTo>
                  <a:pt x="325" y="368"/>
                </a:lnTo>
                <a:lnTo>
                  <a:pt x="315" y="236"/>
                </a:lnTo>
                <a:close/>
                <a:moveTo>
                  <a:pt x="384" y="297"/>
                </a:moveTo>
                <a:lnTo>
                  <a:pt x="387" y="297"/>
                </a:lnTo>
                <a:lnTo>
                  <a:pt x="389" y="301"/>
                </a:lnTo>
                <a:lnTo>
                  <a:pt x="389" y="304"/>
                </a:lnTo>
                <a:lnTo>
                  <a:pt x="389" y="307"/>
                </a:lnTo>
                <a:lnTo>
                  <a:pt x="392" y="310"/>
                </a:lnTo>
                <a:lnTo>
                  <a:pt x="392" y="313"/>
                </a:lnTo>
                <a:lnTo>
                  <a:pt x="392" y="317"/>
                </a:lnTo>
                <a:lnTo>
                  <a:pt x="392" y="323"/>
                </a:lnTo>
                <a:lnTo>
                  <a:pt x="389" y="330"/>
                </a:lnTo>
                <a:lnTo>
                  <a:pt x="389" y="336"/>
                </a:lnTo>
                <a:lnTo>
                  <a:pt x="384" y="339"/>
                </a:lnTo>
                <a:lnTo>
                  <a:pt x="382" y="343"/>
                </a:lnTo>
                <a:lnTo>
                  <a:pt x="376" y="346"/>
                </a:lnTo>
                <a:lnTo>
                  <a:pt x="374" y="349"/>
                </a:lnTo>
                <a:lnTo>
                  <a:pt x="369" y="349"/>
                </a:lnTo>
                <a:lnTo>
                  <a:pt x="366" y="349"/>
                </a:lnTo>
                <a:lnTo>
                  <a:pt x="364" y="349"/>
                </a:lnTo>
                <a:lnTo>
                  <a:pt x="361" y="349"/>
                </a:lnTo>
                <a:lnTo>
                  <a:pt x="358" y="346"/>
                </a:lnTo>
                <a:lnTo>
                  <a:pt x="356" y="346"/>
                </a:lnTo>
                <a:lnTo>
                  <a:pt x="353" y="349"/>
                </a:lnTo>
                <a:lnTo>
                  <a:pt x="351" y="352"/>
                </a:lnTo>
                <a:lnTo>
                  <a:pt x="348" y="359"/>
                </a:lnTo>
                <a:lnTo>
                  <a:pt x="343" y="362"/>
                </a:lnTo>
                <a:lnTo>
                  <a:pt x="340" y="365"/>
                </a:lnTo>
                <a:lnTo>
                  <a:pt x="338" y="368"/>
                </a:lnTo>
                <a:lnTo>
                  <a:pt x="333" y="372"/>
                </a:lnTo>
                <a:lnTo>
                  <a:pt x="330" y="375"/>
                </a:lnTo>
                <a:lnTo>
                  <a:pt x="330" y="378"/>
                </a:lnTo>
                <a:lnTo>
                  <a:pt x="327" y="378"/>
                </a:lnTo>
                <a:lnTo>
                  <a:pt x="327" y="381"/>
                </a:lnTo>
                <a:lnTo>
                  <a:pt x="325" y="381"/>
                </a:lnTo>
                <a:lnTo>
                  <a:pt x="340" y="585"/>
                </a:lnTo>
                <a:lnTo>
                  <a:pt x="353" y="585"/>
                </a:lnTo>
                <a:lnTo>
                  <a:pt x="353" y="446"/>
                </a:lnTo>
                <a:lnTo>
                  <a:pt x="369" y="446"/>
                </a:lnTo>
                <a:lnTo>
                  <a:pt x="384" y="446"/>
                </a:lnTo>
                <a:lnTo>
                  <a:pt x="397" y="446"/>
                </a:lnTo>
                <a:lnTo>
                  <a:pt x="407" y="446"/>
                </a:lnTo>
                <a:lnTo>
                  <a:pt x="420" y="446"/>
                </a:lnTo>
                <a:lnTo>
                  <a:pt x="433" y="446"/>
                </a:lnTo>
                <a:lnTo>
                  <a:pt x="449" y="446"/>
                </a:lnTo>
                <a:lnTo>
                  <a:pt x="464" y="446"/>
                </a:lnTo>
                <a:lnTo>
                  <a:pt x="464" y="585"/>
                </a:lnTo>
                <a:lnTo>
                  <a:pt x="482" y="585"/>
                </a:lnTo>
                <a:lnTo>
                  <a:pt x="482" y="601"/>
                </a:lnTo>
                <a:lnTo>
                  <a:pt x="410" y="601"/>
                </a:lnTo>
                <a:lnTo>
                  <a:pt x="410" y="462"/>
                </a:lnTo>
                <a:lnTo>
                  <a:pt x="369" y="462"/>
                </a:lnTo>
                <a:lnTo>
                  <a:pt x="369" y="601"/>
                </a:lnTo>
                <a:lnTo>
                  <a:pt x="327" y="601"/>
                </a:lnTo>
                <a:lnTo>
                  <a:pt x="315" y="391"/>
                </a:lnTo>
                <a:lnTo>
                  <a:pt x="312" y="391"/>
                </a:lnTo>
                <a:lnTo>
                  <a:pt x="309" y="394"/>
                </a:lnTo>
                <a:lnTo>
                  <a:pt x="307" y="394"/>
                </a:lnTo>
                <a:lnTo>
                  <a:pt x="304" y="397"/>
                </a:lnTo>
                <a:lnTo>
                  <a:pt x="302" y="397"/>
                </a:lnTo>
                <a:lnTo>
                  <a:pt x="299" y="401"/>
                </a:lnTo>
                <a:lnTo>
                  <a:pt x="284" y="601"/>
                </a:lnTo>
                <a:lnTo>
                  <a:pt x="242" y="601"/>
                </a:lnTo>
                <a:lnTo>
                  <a:pt x="242" y="491"/>
                </a:lnTo>
                <a:lnTo>
                  <a:pt x="201" y="601"/>
                </a:lnTo>
                <a:lnTo>
                  <a:pt x="149" y="601"/>
                </a:lnTo>
                <a:lnTo>
                  <a:pt x="149" y="462"/>
                </a:lnTo>
                <a:lnTo>
                  <a:pt x="129" y="462"/>
                </a:lnTo>
                <a:lnTo>
                  <a:pt x="129" y="446"/>
                </a:lnTo>
                <a:lnTo>
                  <a:pt x="201" y="446"/>
                </a:lnTo>
                <a:lnTo>
                  <a:pt x="201" y="559"/>
                </a:lnTo>
                <a:lnTo>
                  <a:pt x="242" y="446"/>
                </a:lnTo>
                <a:lnTo>
                  <a:pt x="258" y="446"/>
                </a:lnTo>
                <a:lnTo>
                  <a:pt x="258" y="585"/>
                </a:lnTo>
                <a:lnTo>
                  <a:pt x="271" y="585"/>
                </a:lnTo>
                <a:lnTo>
                  <a:pt x="284" y="410"/>
                </a:lnTo>
                <a:lnTo>
                  <a:pt x="273" y="414"/>
                </a:lnTo>
                <a:lnTo>
                  <a:pt x="263" y="414"/>
                </a:lnTo>
                <a:lnTo>
                  <a:pt x="253" y="414"/>
                </a:lnTo>
                <a:lnTo>
                  <a:pt x="245" y="414"/>
                </a:lnTo>
                <a:lnTo>
                  <a:pt x="237" y="410"/>
                </a:lnTo>
                <a:lnTo>
                  <a:pt x="229" y="407"/>
                </a:lnTo>
                <a:lnTo>
                  <a:pt x="224" y="401"/>
                </a:lnTo>
                <a:lnTo>
                  <a:pt x="219" y="391"/>
                </a:lnTo>
                <a:lnTo>
                  <a:pt x="216" y="378"/>
                </a:lnTo>
                <a:lnTo>
                  <a:pt x="216" y="359"/>
                </a:lnTo>
                <a:lnTo>
                  <a:pt x="222" y="343"/>
                </a:lnTo>
                <a:lnTo>
                  <a:pt x="229" y="323"/>
                </a:lnTo>
                <a:lnTo>
                  <a:pt x="237" y="304"/>
                </a:lnTo>
                <a:lnTo>
                  <a:pt x="250" y="281"/>
                </a:lnTo>
                <a:lnTo>
                  <a:pt x="265" y="265"/>
                </a:lnTo>
                <a:lnTo>
                  <a:pt x="281" y="246"/>
                </a:lnTo>
                <a:lnTo>
                  <a:pt x="284" y="246"/>
                </a:lnTo>
                <a:lnTo>
                  <a:pt x="286" y="242"/>
                </a:lnTo>
                <a:lnTo>
                  <a:pt x="289" y="242"/>
                </a:lnTo>
                <a:lnTo>
                  <a:pt x="289" y="239"/>
                </a:lnTo>
                <a:lnTo>
                  <a:pt x="291" y="239"/>
                </a:lnTo>
                <a:lnTo>
                  <a:pt x="294" y="236"/>
                </a:lnTo>
                <a:lnTo>
                  <a:pt x="296" y="233"/>
                </a:lnTo>
                <a:lnTo>
                  <a:pt x="304" y="142"/>
                </a:lnTo>
                <a:lnTo>
                  <a:pt x="304" y="139"/>
                </a:lnTo>
                <a:lnTo>
                  <a:pt x="307" y="139"/>
                </a:lnTo>
                <a:lnTo>
                  <a:pt x="307" y="142"/>
                </a:lnTo>
                <a:lnTo>
                  <a:pt x="315" y="223"/>
                </a:lnTo>
                <a:lnTo>
                  <a:pt x="327" y="217"/>
                </a:lnTo>
                <a:lnTo>
                  <a:pt x="340" y="210"/>
                </a:lnTo>
                <a:lnTo>
                  <a:pt x="351" y="207"/>
                </a:lnTo>
                <a:lnTo>
                  <a:pt x="364" y="207"/>
                </a:lnTo>
                <a:lnTo>
                  <a:pt x="371" y="210"/>
                </a:lnTo>
                <a:lnTo>
                  <a:pt x="382" y="213"/>
                </a:lnTo>
                <a:lnTo>
                  <a:pt x="387" y="220"/>
                </a:lnTo>
                <a:lnTo>
                  <a:pt x="392" y="230"/>
                </a:lnTo>
                <a:lnTo>
                  <a:pt x="395" y="236"/>
                </a:lnTo>
                <a:lnTo>
                  <a:pt x="395" y="246"/>
                </a:lnTo>
                <a:lnTo>
                  <a:pt x="395" y="252"/>
                </a:lnTo>
                <a:lnTo>
                  <a:pt x="395" y="262"/>
                </a:lnTo>
                <a:lnTo>
                  <a:pt x="395" y="268"/>
                </a:lnTo>
                <a:lnTo>
                  <a:pt x="392" y="278"/>
                </a:lnTo>
                <a:lnTo>
                  <a:pt x="389" y="288"/>
                </a:lnTo>
                <a:lnTo>
                  <a:pt x="384" y="297"/>
                </a:lnTo>
                <a:close/>
                <a:moveTo>
                  <a:pt x="366" y="284"/>
                </a:moveTo>
                <a:lnTo>
                  <a:pt x="371" y="284"/>
                </a:lnTo>
                <a:lnTo>
                  <a:pt x="376" y="284"/>
                </a:lnTo>
                <a:lnTo>
                  <a:pt x="382" y="288"/>
                </a:lnTo>
                <a:lnTo>
                  <a:pt x="384" y="294"/>
                </a:lnTo>
                <a:lnTo>
                  <a:pt x="389" y="297"/>
                </a:lnTo>
                <a:lnTo>
                  <a:pt x="392" y="304"/>
                </a:lnTo>
                <a:lnTo>
                  <a:pt x="392" y="310"/>
                </a:lnTo>
                <a:lnTo>
                  <a:pt x="395" y="317"/>
                </a:lnTo>
                <a:lnTo>
                  <a:pt x="392" y="323"/>
                </a:lnTo>
                <a:lnTo>
                  <a:pt x="392" y="330"/>
                </a:lnTo>
                <a:lnTo>
                  <a:pt x="389" y="336"/>
                </a:lnTo>
                <a:lnTo>
                  <a:pt x="384" y="339"/>
                </a:lnTo>
                <a:lnTo>
                  <a:pt x="382" y="346"/>
                </a:lnTo>
                <a:lnTo>
                  <a:pt x="376" y="349"/>
                </a:lnTo>
                <a:lnTo>
                  <a:pt x="371" y="349"/>
                </a:lnTo>
                <a:lnTo>
                  <a:pt x="366" y="349"/>
                </a:lnTo>
                <a:lnTo>
                  <a:pt x="361" y="349"/>
                </a:lnTo>
                <a:lnTo>
                  <a:pt x="356" y="349"/>
                </a:lnTo>
                <a:lnTo>
                  <a:pt x="351" y="346"/>
                </a:lnTo>
                <a:lnTo>
                  <a:pt x="348" y="339"/>
                </a:lnTo>
                <a:lnTo>
                  <a:pt x="343" y="336"/>
                </a:lnTo>
                <a:lnTo>
                  <a:pt x="340" y="330"/>
                </a:lnTo>
                <a:lnTo>
                  <a:pt x="340" y="323"/>
                </a:lnTo>
                <a:lnTo>
                  <a:pt x="340" y="317"/>
                </a:lnTo>
                <a:lnTo>
                  <a:pt x="340" y="310"/>
                </a:lnTo>
                <a:lnTo>
                  <a:pt x="340" y="304"/>
                </a:lnTo>
                <a:lnTo>
                  <a:pt x="343" y="297"/>
                </a:lnTo>
                <a:lnTo>
                  <a:pt x="348" y="294"/>
                </a:lnTo>
                <a:lnTo>
                  <a:pt x="351" y="288"/>
                </a:lnTo>
                <a:lnTo>
                  <a:pt x="356" y="284"/>
                </a:lnTo>
                <a:lnTo>
                  <a:pt x="361" y="284"/>
                </a:lnTo>
                <a:lnTo>
                  <a:pt x="366" y="284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67544" y="908720"/>
            <a:ext cx="7992888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n-US" sz="1600" dirty="0" smtClean="0"/>
              <a:t>A.N. </a:t>
            </a:r>
            <a:r>
              <a:rPr lang="en-US" sz="1600" dirty="0" err="1" smtClean="0"/>
              <a:t>Karpov</a:t>
            </a:r>
            <a:r>
              <a:rPr lang="en-US" sz="1600" dirty="0" smtClean="0"/>
              <a:t>, A.V. </a:t>
            </a:r>
            <a:r>
              <a:rPr lang="en-US" sz="1600" dirty="0" err="1" smtClean="0"/>
              <a:t>Zverev</a:t>
            </a:r>
            <a:r>
              <a:rPr lang="en-US" sz="1600" dirty="0" smtClean="0"/>
              <a:t>, A.G. </a:t>
            </a:r>
            <a:r>
              <a:rPr lang="en-US" sz="1600" dirty="0" err="1" smtClean="0"/>
              <a:t>Nastovjak</a:t>
            </a:r>
            <a:r>
              <a:rPr lang="en-US" sz="1600" dirty="0" smtClean="0"/>
              <a:t>, S.V. </a:t>
            </a:r>
            <a:r>
              <a:rPr lang="en-US" sz="1600" dirty="0" err="1" smtClean="0"/>
              <a:t>Usenkov</a:t>
            </a:r>
            <a:r>
              <a:rPr lang="en-US" sz="1600" dirty="0" smtClean="0"/>
              <a:t>, and N. L. </a:t>
            </a:r>
            <a:r>
              <a:rPr lang="en-US" sz="1600" dirty="0" err="1" smtClean="0"/>
              <a:t>Shwartz</a:t>
            </a:r>
            <a:r>
              <a:rPr lang="en-US" sz="1600" dirty="0" smtClean="0"/>
              <a:t>, </a:t>
            </a:r>
            <a:r>
              <a:rPr lang="en-US" sz="1600" i="1" dirty="0" err="1" smtClean="0"/>
              <a:t>Vychisl</a:t>
            </a:r>
            <a:r>
              <a:rPr lang="en-US" sz="1600" i="1" dirty="0" smtClean="0"/>
              <a:t>. </a:t>
            </a:r>
            <a:r>
              <a:rPr lang="en-US" sz="1600" i="1" dirty="0" err="1" smtClean="0"/>
              <a:t>Metody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Programm</a:t>
            </a:r>
            <a:r>
              <a:rPr lang="en-US" sz="1600" dirty="0" smtClean="0"/>
              <a:t>., </a:t>
            </a:r>
            <a:r>
              <a:rPr lang="en-US" sz="1600" b="1" dirty="0" smtClean="0"/>
              <a:t>15</a:t>
            </a:r>
            <a:r>
              <a:rPr lang="en-US" sz="1600" dirty="0" smtClean="0"/>
              <a:t>, 3, 388 (2014).</a:t>
            </a:r>
            <a:endParaRPr lang="ru-RU" altLang="ru-RU" sz="1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251520" y="4365104"/>
            <a:ext cx="4752528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algn="just" eaLnBrk="0" hangingPunct="0">
              <a:spcBef>
                <a:spcPct val="20000"/>
              </a:spcBef>
              <a:buClr>
                <a:srgbClr val="FF0066"/>
              </a:buClr>
              <a:buSzPct val="75000"/>
              <a:buFont typeface="Monotype Sorts" pitchFamily="2" charset="2"/>
              <a:buNone/>
            </a:pPr>
            <a:r>
              <a:rPr kumimoji="1" lang="en-US" b="1" i="1" dirty="0">
                <a:latin typeface="+mn-lt"/>
                <a:cs typeface="Times New Roman" pitchFamily="18" charset="0"/>
              </a:rPr>
              <a:t>Input parameters of the model process</a:t>
            </a:r>
            <a:r>
              <a:rPr kumimoji="1" lang="ru-RU" b="1" i="1" dirty="0">
                <a:latin typeface="+mn-lt"/>
                <a:cs typeface="Times New Roman" pitchFamily="18" charset="0"/>
              </a:rPr>
              <a:t>:</a:t>
            </a:r>
          </a:p>
          <a:p>
            <a:pPr algn="just" eaLnBrk="0" hangingPunct="0">
              <a:spcBef>
                <a:spcPct val="20000"/>
              </a:spcBef>
              <a:buClr>
                <a:srgbClr val="FF0066"/>
              </a:buClr>
              <a:buSzPct val="75000"/>
            </a:pPr>
            <a:r>
              <a:rPr kumimoji="1" lang="en-US" dirty="0">
                <a:latin typeface="+mn-lt"/>
                <a:cs typeface="Times New Roman" pitchFamily="18" charset="0"/>
              </a:rPr>
              <a:t>- temperature</a:t>
            </a:r>
            <a:r>
              <a:rPr kumimoji="1" lang="ru-RU" dirty="0">
                <a:latin typeface="+mn-lt"/>
                <a:cs typeface="Times New Roman" pitchFamily="18" charset="0"/>
              </a:rPr>
              <a:t> </a:t>
            </a:r>
            <a:r>
              <a:rPr kumimoji="1" lang="en-US" i="1" dirty="0">
                <a:latin typeface="+mn-lt"/>
                <a:cs typeface="Times New Roman" pitchFamily="18" charset="0"/>
              </a:rPr>
              <a:t>T</a:t>
            </a:r>
            <a:r>
              <a:rPr kumimoji="1" lang="en-US" dirty="0">
                <a:latin typeface="+mn-lt"/>
                <a:cs typeface="Times New Roman" pitchFamily="18" charset="0"/>
              </a:rPr>
              <a:t>(K);</a:t>
            </a:r>
          </a:p>
          <a:p>
            <a:pPr algn="just" eaLnBrk="0" hangingPunct="0">
              <a:spcBef>
                <a:spcPct val="20000"/>
              </a:spcBef>
              <a:buClr>
                <a:srgbClr val="FF0066"/>
              </a:buClr>
              <a:buSzPct val="75000"/>
            </a:pPr>
            <a:r>
              <a:rPr kumimoji="1" lang="en-US" dirty="0" smtClean="0">
                <a:latin typeface="+mn-lt"/>
                <a:cs typeface="Times New Roman" pitchFamily="18" charset="0"/>
              </a:rPr>
              <a:t>- flux </a:t>
            </a:r>
            <a:r>
              <a:rPr kumimoji="1" lang="en-US" dirty="0">
                <a:latin typeface="+mn-lt"/>
                <a:cs typeface="Times New Roman" pitchFamily="18" charset="0"/>
              </a:rPr>
              <a:t>intensity </a:t>
            </a:r>
            <a:r>
              <a:rPr kumimoji="1" lang="en-US" i="1" dirty="0">
                <a:latin typeface="+mn-lt"/>
                <a:cs typeface="Times New Roman" pitchFamily="18" charset="0"/>
              </a:rPr>
              <a:t>F</a:t>
            </a:r>
            <a:r>
              <a:rPr kumimoji="1" lang="en-US" dirty="0">
                <a:latin typeface="+mn-lt"/>
                <a:cs typeface="Times New Roman" pitchFamily="18" charset="0"/>
              </a:rPr>
              <a:t>(ML/s);</a:t>
            </a:r>
          </a:p>
          <a:p>
            <a:pPr algn="just" eaLnBrk="0" hangingPunct="0">
              <a:spcBef>
                <a:spcPct val="20000"/>
              </a:spcBef>
              <a:buClr>
                <a:srgbClr val="FF0066"/>
              </a:buClr>
              <a:buSzPct val="75000"/>
            </a:pPr>
            <a:r>
              <a:rPr kumimoji="1" lang="en-US" dirty="0">
                <a:latin typeface="+mn-lt"/>
                <a:cs typeface="Times New Roman" pitchFamily="18" charset="0"/>
              </a:rPr>
              <a:t>- duration (s)</a:t>
            </a:r>
            <a:endParaRPr kumimoji="1" lang="ru-RU" dirty="0">
              <a:latin typeface="+mn-lt"/>
              <a:cs typeface="Times New Roman" pitchFamily="18" charset="0"/>
            </a:endParaRPr>
          </a:p>
        </p:txBody>
      </p:sp>
      <p:sp>
        <p:nvSpPr>
          <p:cNvPr id="15" name="Rectangle 1058"/>
          <p:cNvSpPr>
            <a:spLocks noChangeArrowheads="1"/>
          </p:cNvSpPr>
          <p:nvPr/>
        </p:nvSpPr>
        <p:spPr bwMode="auto">
          <a:xfrm>
            <a:off x="204663" y="2132856"/>
            <a:ext cx="5087417" cy="192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algn="just" eaLnBrk="0" hangingPunct="0">
              <a:spcBef>
                <a:spcPct val="20000"/>
              </a:spcBef>
            </a:pPr>
            <a:r>
              <a:rPr kumimoji="1" lang="en-US" b="1" i="1" dirty="0">
                <a:latin typeface="+mn-lt"/>
                <a:cs typeface="Times New Roman" pitchFamily="18" charset="0"/>
              </a:rPr>
              <a:t>Input parameters of the model system</a:t>
            </a:r>
            <a:r>
              <a:rPr kumimoji="1" lang="ru-RU" b="1" i="1" dirty="0">
                <a:latin typeface="+mn-lt"/>
                <a:cs typeface="Times New Roman" pitchFamily="18" charset="0"/>
              </a:rPr>
              <a:t>:</a:t>
            </a:r>
          </a:p>
          <a:p>
            <a:pPr algn="just" eaLnBrk="0" hangingPunct="0">
              <a:spcBef>
                <a:spcPct val="20000"/>
              </a:spcBef>
              <a:buFontTx/>
              <a:buChar char="-"/>
            </a:pPr>
            <a:r>
              <a:rPr kumimoji="1" lang="ru-RU" dirty="0">
                <a:latin typeface="+mn-lt"/>
                <a:cs typeface="Times New Roman" pitchFamily="18" charset="0"/>
              </a:rPr>
              <a:t> </a:t>
            </a:r>
            <a:r>
              <a:rPr kumimoji="1" lang="en-US" dirty="0">
                <a:latin typeface="+mn-lt"/>
                <a:cs typeface="Times New Roman" pitchFamily="18" charset="0"/>
              </a:rPr>
              <a:t>composition, crystal structure and orientation of the substrate;</a:t>
            </a:r>
            <a:endParaRPr kumimoji="1" lang="ru-RU" dirty="0">
              <a:latin typeface="+mn-lt"/>
              <a:cs typeface="Times New Roman" pitchFamily="18" charset="0"/>
            </a:endParaRPr>
          </a:p>
          <a:p>
            <a:pPr algn="just" eaLnBrk="0" hangingPunct="0">
              <a:spcBef>
                <a:spcPct val="20000"/>
              </a:spcBef>
              <a:buFontTx/>
              <a:buChar char="-"/>
            </a:pPr>
            <a:r>
              <a:rPr kumimoji="1" lang="ru-RU" dirty="0">
                <a:latin typeface="+mn-lt"/>
                <a:cs typeface="Times New Roman" pitchFamily="18" charset="0"/>
              </a:rPr>
              <a:t> </a:t>
            </a:r>
            <a:r>
              <a:rPr kumimoji="1" lang="en-US" dirty="0">
                <a:latin typeface="+mn-lt"/>
                <a:cs typeface="Times New Roman" pitchFamily="18" charset="0"/>
              </a:rPr>
              <a:t>initial layer morphology;</a:t>
            </a:r>
            <a:endParaRPr kumimoji="1" lang="ru-RU" dirty="0">
              <a:latin typeface="+mn-lt"/>
              <a:cs typeface="Times New Roman" pitchFamily="18" charset="0"/>
            </a:endParaRPr>
          </a:p>
          <a:p>
            <a:pPr algn="just" eaLnBrk="0" hangingPunct="0">
              <a:spcBef>
                <a:spcPct val="20000"/>
              </a:spcBef>
              <a:buFontTx/>
              <a:buChar char="-"/>
            </a:pPr>
            <a:r>
              <a:rPr kumimoji="1" lang="ru-RU" dirty="0">
                <a:latin typeface="+mn-lt"/>
                <a:cs typeface="Times New Roman" pitchFamily="18" charset="0"/>
              </a:rPr>
              <a:t> </a:t>
            </a:r>
            <a:r>
              <a:rPr kumimoji="1" lang="en-US" dirty="0">
                <a:latin typeface="+mn-lt"/>
                <a:cs typeface="Times New Roman" pitchFamily="18" charset="0"/>
              </a:rPr>
              <a:t>activation energies of possible elementary events (</a:t>
            </a:r>
            <a:r>
              <a:rPr kumimoji="1" lang="en-US" i="1" dirty="0" err="1">
                <a:latin typeface="+mn-lt"/>
                <a:cs typeface="Times New Roman" pitchFamily="18" charset="0"/>
              </a:rPr>
              <a:t>E</a:t>
            </a:r>
            <a:r>
              <a:rPr kumimoji="1" lang="en-US" i="1" baseline="-25000" dirty="0" err="1">
                <a:latin typeface="+mn-lt"/>
                <a:cs typeface="Times New Roman" pitchFamily="18" charset="0"/>
              </a:rPr>
              <a:t>event</a:t>
            </a:r>
            <a:r>
              <a:rPr kumimoji="1" lang="en-US" dirty="0">
                <a:latin typeface="+mn-lt"/>
                <a:cs typeface="Times New Roman" pitchFamily="18" charset="0"/>
              </a:rPr>
              <a:t>) </a:t>
            </a:r>
            <a:r>
              <a:rPr kumimoji="1" lang="ru-RU" dirty="0">
                <a:latin typeface="+mn-lt"/>
                <a:cs typeface="Times New Roman" pitchFamily="18" charset="0"/>
              </a:rPr>
              <a:t>.</a:t>
            </a:r>
          </a:p>
        </p:txBody>
      </p:sp>
      <p:sp>
        <p:nvSpPr>
          <p:cNvPr id="16" name="Rectangle 1058"/>
          <p:cNvSpPr>
            <a:spLocks noChangeArrowheads="1"/>
          </p:cNvSpPr>
          <p:nvPr/>
        </p:nvSpPr>
        <p:spPr bwMode="auto">
          <a:xfrm>
            <a:off x="5652120" y="4466509"/>
            <a:ext cx="3384376" cy="97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algn="just" eaLnBrk="0" hangingPunct="0">
              <a:spcBef>
                <a:spcPct val="20000"/>
              </a:spcBef>
            </a:pPr>
            <a:r>
              <a:rPr kumimoji="1" lang="en-US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Diamond-like crystal structure</a:t>
            </a:r>
          </a:p>
          <a:p>
            <a:pPr algn="just" eaLnBrk="0" hangingPunct="0">
              <a:spcBef>
                <a:spcPct val="20000"/>
              </a:spcBef>
            </a:pPr>
            <a:r>
              <a:rPr kumimoji="1" lang="en-US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Cyclic boundary conditions in the lateral directions</a:t>
            </a:r>
            <a:endParaRPr kumimoji="1"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5" descr="Model_subst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019" y="2348310"/>
            <a:ext cx="2801937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5868144" y="2276872"/>
            <a:ext cx="3084512" cy="2005013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rgbClr val="000000"/>
            </a:outerShdw>
          </a:effectLst>
        </p:spPr>
        <p:txBody>
          <a:bodyPr wrap="none" lIns="91425" tIns="45713" rIns="91425" bIns="45713" anchor="ctr"/>
          <a:lstStyle/>
          <a:p>
            <a:pPr eaLnBrk="0" hangingPunct="0">
              <a:defRPr/>
            </a:pPr>
            <a:endParaRPr lang="ru-RU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4829</TotalTime>
  <Words>958</Words>
  <Application>Microsoft Office PowerPoint</Application>
  <PresentationFormat>Экран (4:3)</PresentationFormat>
  <Paragraphs>204</Paragraphs>
  <Slides>17</Slides>
  <Notes>2</Notes>
  <HiddenSlides>2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Формула</vt:lpstr>
      <vt:lpstr>Reasons of crystallite formation during the GaAs nanowire self-catalyzed growth: Monte Carlo simulation</vt:lpstr>
      <vt:lpstr>Semiconductor nanowires</vt:lpstr>
      <vt:lpstr>Vapor-liquid-solid growth of AIIIBV nanowires </vt:lpstr>
      <vt:lpstr>Experiment description</vt:lpstr>
      <vt:lpstr>Слайд 5</vt:lpstr>
      <vt:lpstr>Слайд 6</vt:lpstr>
      <vt:lpstr>Слайд 7</vt:lpstr>
      <vt:lpstr>Слайд 8</vt:lpstr>
      <vt:lpstr>Program package SilSim3D</vt:lpstr>
      <vt:lpstr>      Monte Carlo model</vt:lpstr>
      <vt:lpstr>Simulation results</vt:lpstr>
      <vt:lpstr>Simulation results</vt:lpstr>
      <vt:lpstr>Crystallite formation model </vt:lpstr>
      <vt:lpstr>Conclusions</vt:lpstr>
      <vt:lpstr>Thank you for your attention!</vt:lpstr>
      <vt:lpstr>Problem statement</vt:lpstr>
      <vt:lpstr>Experiment Nanowire growth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Причины формирования кристаллитов при самокаталитическом росте нанопроволок GaAs</dc:title>
  <dc:creator>alla</dc:creator>
  <cp:lastModifiedBy>alla</cp:lastModifiedBy>
  <cp:revision>338</cp:revision>
  <dcterms:created xsi:type="dcterms:W3CDTF">2019-11-07T05:32:32Z</dcterms:created>
  <dcterms:modified xsi:type="dcterms:W3CDTF">2020-10-19T02:08:36Z</dcterms:modified>
</cp:coreProperties>
</file>