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1" r:id="rId1"/>
  </p:sldMasterIdLst>
  <p:notesMasterIdLst>
    <p:notesMasterId r:id="rId12"/>
  </p:notesMasterIdLst>
  <p:sldIdLst>
    <p:sldId id="256" r:id="rId2"/>
    <p:sldId id="273" r:id="rId3"/>
    <p:sldId id="319" r:id="rId4"/>
    <p:sldId id="276" r:id="rId5"/>
    <p:sldId id="321" r:id="rId6"/>
    <p:sldId id="322" r:id="rId7"/>
    <p:sldId id="323" r:id="rId8"/>
    <p:sldId id="324" r:id="rId9"/>
    <p:sldId id="325" r:id="rId10"/>
    <p:sldId id="326" r:id="rId11"/>
  </p:sldIdLst>
  <p:sldSz cx="9144000" cy="6858000" type="screen4x3"/>
  <p:notesSz cx="6870700" cy="96535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9" autoAdjust="0"/>
    <p:restoredTop sz="94660"/>
  </p:normalViewPr>
  <p:slideViewPr>
    <p:cSldViewPr>
      <p:cViewPr varScale="1">
        <p:scale>
          <a:sx n="87" d="100"/>
          <a:sy n="87" d="100"/>
        </p:scale>
        <p:origin x="2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82384AB4-F627-4B57-9076-65770AAD01A4}" type="datetimeFigureOut">
              <a:rPr lang="ru-RU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3650" y="1206500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645025"/>
            <a:ext cx="5495925" cy="3802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69400"/>
            <a:ext cx="2976563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2550" y="9169400"/>
            <a:ext cx="2976563" cy="4841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C69164-4ED6-45D4-9973-059A592FC7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7502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36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611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570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469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12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676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74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15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098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86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172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1182528-5129-4568-A0FA-8F09ADC0E05A}" type="datetimeFigureOut">
              <a:rPr lang="ru-RU" smtClean="0"/>
              <a:pPr>
                <a:defRPr/>
              </a:pPr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07EB24-514B-46B9-8352-28BB37F40D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2" r:id="rId1"/>
    <p:sldLayoutId id="2147484543" r:id="rId2"/>
    <p:sldLayoutId id="2147484544" r:id="rId3"/>
    <p:sldLayoutId id="2147484545" r:id="rId4"/>
    <p:sldLayoutId id="2147484546" r:id="rId5"/>
    <p:sldLayoutId id="2147484547" r:id="rId6"/>
    <p:sldLayoutId id="2147484548" r:id="rId7"/>
    <p:sldLayoutId id="2147484549" r:id="rId8"/>
    <p:sldLayoutId id="2147484550" r:id="rId9"/>
    <p:sldLayoutId id="2147484551" r:id="rId10"/>
    <p:sldLayoutId id="21474845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068960"/>
            <a:ext cx="7895628" cy="2959100"/>
          </a:xfrm>
        </p:spPr>
        <p:txBody>
          <a:bodyPr/>
          <a:lstStyle/>
          <a:p>
            <a:pPr marL="26988" algn="ctr" eaLnBrk="1" hangingPunct="1"/>
            <a:r>
              <a:rPr lang="ru-RU" altLang="ru-RU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.н.с</a:t>
            </a:r>
            <a:r>
              <a:rPr lang="ru-RU" alt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Уварова О.В</a:t>
            </a:r>
            <a:r>
              <a:rPr lang="en-US" alt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.н.с</a:t>
            </a:r>
            <a:r>
              <a:rPr lang="ru-RU" altLang="ru-RU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Уваров С.И.</a:t>
            </a:r>
            <a:endParaRPr lang="en-US" altLang="ru-RU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8" algn="r" eaLnBrk="1" hangingPunct="1"/>
            <a:endParaRPr lang="en-US" altLang="ru-RU" sz="20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8" algn="r" eaLnBrk="1" hangingPunct="1"/>
            <a:endParaRPr lang="en-US" altLang="ru-RU" sz="1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8" eaLnBrk="1" hangingPunct="1"/>
            <a:r>
              <a:rPr lang="ru-RU" alt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исследовательский центр «информатика и управление»</a:t>
            </a:r>
          </a:p>
          <a:p>
            <a:pPr marL="26988" eaLnBrk="1" hangingPunct="1"/>
            <a:r>
              <a:rPr lang="ru-RU" alt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Вычислительный центр им. А.А. </a:t>
            </a:r>
            <a:r>
              <a:rPr lang="ru-RU" altLang="ru-RU" sz="18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Дородницына</a:t>
            </a:r>
            <a:r>
              <a:rPr lang="ru-RU" altLang="ru-RU" sz="1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РАН</a:t>
            </a:r>
            <a:endParaRPr lang="en-US" altLang="ru-RU" sz="1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8" algn="r" eaLnBrk="1" hangingPunct="1"/>
            <a:endParaRPr lang="en-US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8" algn="r" eaLnBrk="1" hangingPunct="1"/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688" y="1412776"/>
            <a:ext cx="9104312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методов машинного обучения для</a:t>
            </a:r>
          </a:p>
          <a:p>
            <a:pPr algn="ctr" eaLnBrk="1" hangingPunct="1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свойств кристаллических структур</a:t>
            </a:r>
            <a:endParaRPr lang="ru-RU" sz="28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3538" y="142975"/>
            <a:ext cx="7543800" cy="69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1340768"/>
            <a:ext cx="8640960" cy="4968552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набор данных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основе подобранных параметров потенциала межатомного взаимодействия;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Построена модель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получать значение потенциальной энергии без расчета энергии с помощью потенциала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Терсоффа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MSE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0,00017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MAE =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0,0036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дальнейшем планируется использовать подход машинного обучения для получения потенциальной энергии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двухкомпонентных соединений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auto">
              <a:buFont typeface="Courier New" panose="02070309020205020404" pitchFamily="49" charset="0"/>
              <a:buChar char="o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r>
              <a:rPr lang="ru-RU" sz="1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выполнена при поддержке РФФИ проект №19-29-03051 </a:t>
            </a:r>
            <a:r>
              <a:rPr lang="ru-RU" sz="1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мк</a:t>
            </a:r>
            <a:r>
              <a:rPr lang="ru-RU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проведении расчетов использовался вычислительный кластер ФИЦ ИУ РАН.</a:t>
            </a:r>
            <a:endParaRPr lang="ru-RU" sz="1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fontAlgn="auto">
              <a:buFont typeface="Courier New" panose="02070309020205020404" pitchFamily="49" charset="0"/>
              <a:buChar char="o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  <p:extLst>
      <p:ext uri="{BB962C8B-B14F-4D97-AF65-F5344CB8AC3E}">
        <p14:creationId xmlns:p14="http://schemas.microsoft.com/office/powerpoint/2010/main" val="6238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683568" y="1296044"/>
            <a:ext cx="7886700" cy="60213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свойств структур и процессов, происходящих в структурах является важным направлением научных исследований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Молекулярно-динамический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применяется для моделирования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процессов как возникновении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дефектов, появлении вакансий,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дивакансий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состояния кристаллической структуры, которое используется в качестве отправной точки в процессе молекулярно-динамического моделирования, определяется с помощью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квантово-механических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расчетов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оделирование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систем, состоящих из тысяч и миллионов атомов с помощью квантово-механического моделирования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вычислительно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затратным.</a:t>
            </a:r>
            <a:endParaRPr lang="ru-RU" altLang="ru-RU" dirty="0" smtClean="0"/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5549900" y="591026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>
              <a:latin typeface="Corbel" panose="020B0503020204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39552" y="188640"/>
            <a:ext cx="7886700" cy="8763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normAutofit/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1556792"/>
                <a:ext cx="7543800" cy="46085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Потенциальная энергия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одна из важнейших характеристик структур</a:t>
                </a:r>
                <a:endPara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ru-RU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ru-RU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8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u-RU" sz="18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потенциальная энергия взаимодействия между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атомами </a:t>
                </a:r>
                <a14:m>
                  <m:oMath xmlns:m="http://schemas.openxmlformats.org/officeDocument/2006/math">
                    <m:r>
                      <a:rPr lang="ru-RU" sz="18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ru-RU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sz="18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18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ru-RU" sz="18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ru-RU" sz="1800" i="1">
                        <a:latin typeface="Cambria Math" panose="02040503050406030204" pitchFamily="18" charset="0"/>
                      </a:rPr>
                      <m:t>𝑉</m:t>
                    </m:r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𝑑𝑉</m:t>
                        </m:r>
                      </m:den>
                    </m:f>
                    <m:r>
                      <a:rPr lang="ru-RU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𝛺</m:t>
                        </m:r>
                      </m:den>
                    </m:f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- объемный модуль упругости</a:t>
                </a: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800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p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ru-RU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𝛺</m:t>
                        </m:r>
                      </m:den>
                    </m:f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модуль сдвига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44</m:t>
                        </m:r>
                      </m:sub>
                    </m:sSub>
                    <m:r>
                      <a:rPr lang="ru-RU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𝛺</m:t>
                        </m:r>
                      </m:den>
                    </m:f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ru-RU" sz="18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ru-RU" sz="1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sub>
                          <m:sup>
                            <m:r>
                              <a:rPr lang="ru-RU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ru-RU" sz="18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постоянная эластичность системы</a:t>
                </a: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1556792"/>
                <a:ext cx="7543800" cy="4608512"/>
              </a:xfrm>
              <a:blipFill rotWithShape="0">
                <a:blip r:embed="rId2"/>
                <a:stretch>
                  <a:fillRect l="-1940" t="-1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260649"/>
            <a:ext cx="75438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Характеристики структуры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  <p:extLst>
      <p:ext uri="{BB962C8B-B14F-4D97-AF65-F5344CB8AC3E}">
        <p14:creationId xmlns:p14="http://schemas.microsoft.com/office/powerpoint/2010/main" val="262482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1512" y="146547"/>
            <a:ext cx="7886700" cy="83185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Потенциал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Терсоффа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расчета энергии системы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8720" y="965276"/>
            <a:ext cx="7886700" cy="5329237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парного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потенциала: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проводить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когезионной энергии – энергии взаимодействия пары атомов в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присутствии третьего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атома.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41" y="2186814"/>
            <a:ext cx="8734747" cy="405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742" y="1317486"/>
            <a:ext cx="2448272" cy="30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2564904"/>
            <a:ext cx="3841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i="1" dirty="0" err="1"/>
              <a:t>coh</a:t>
            </a:r>
            <a:endParaRPr lang="ru-RU" sz="105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2961" y="1052736"/>
            <a:ext cx="7543801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рассмотрены конфигураци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атомов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структурах: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координаты атомов;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подобранные параметры потенциала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межатомного взаимодействия;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решетки;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рассчитаны значения энергий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пар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атомов.</a:t>
            </a:r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1" y="2060848"/>
            <a:ext cx="1256862" cy="113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36078"/>
            <a:ext cx="2021210" cy="158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71512" y="146547"/>
            <a:ext cx="7886700" cy="831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Исходные данные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  <p:extLst>
      <p:ext uri="{BB962C8B-B14F-4D97-AF65-F5344CB8AC3E}">
        <p14:creationId xmlns:p14="http://schemas.microsoft.com/office/powerpoint/2010/main" val="33674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7543800" cy="69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набора данных для обучения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831339" y="1003560"/>
            <a:ext cx="7560000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Сгенерировано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около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40 000 пар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атомов;</a:t>
            </a: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Применялась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кросс-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разбиение данных на несколько одинаковых частей для поочередного использования каждой части в качестве тестовой выборки, а оставшейся части - в качестве обучающей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выборки;</a:t>
            </a: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однострочного кодирования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закодирован тип взаимодействующих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атомов.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buFont typeface="Arial" panose="020B0604020202020204" pitchFamily="34" charset="0"/>
              <a:buChar char="•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E:\27 ВЦ\Конференции\ММЭК 2020\pict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2" b="3985"/>
          <a:stretch/>
        </p:blipFill>
        <p:spPr bwMode="auto">
          <a:xfrm>
            <a:off x="831340" y="2564904"/>
            <a:ext cx="6119495" cy="2679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  <p:extLst>
      <p:ext uri="{BB962C8B-B14F-4D97-AF65-F5344CB8AC3E}">
        <p14:creationId xmlns:p14="http://schemas.microsoft.com/office/powerpoint/2010/main" val="14887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990071"/>
              </p:ext>
            </p:extLst>
          </p:nvPr>
        </p:nvGraphicFramePr>
        <p:xfrm>
          <a:off x="827584" y="1268760"/>
          <a:ext cx="7543800" cy="2941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085"/>
                <a:gridCol w="573085"/>
                <a:gridCol w="573085"/>
                <a:gridCol w="575264"/>
                <a:gridCol w="575264"/>
                <a:gridCol w="575264"/>
                <a:gridCol w="575264"/>
                <a:gridCol w="575264"/>
                <a:gridCol w="575264"/>
                <a:gridCol w="542579"/>
                <a:gridCol w="262937"/>
                <a:gridCol w="229524"/>
                <a:gridCol w="252041"/>
                <a:gridCol w="281094"/>
                <a:gridCol w="312327"/>
                <a:gridCol w="281094"/>
                <a:gridCol w="211365"/>
              </a:tblGrid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x1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y1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z1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x2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y2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z2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r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E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a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Si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Ge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C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Al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Cu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W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Fe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4,0730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2,3516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-2,3150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4307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2,3516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-2,3169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4307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2,8300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2,8300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5,6600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4,2450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4,2450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7,0750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2,4509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-1,9251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6600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1,6282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1,6282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0,0500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0,0500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0,0500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2,2324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-1,0361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2563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3,5640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1,7820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1,7820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4,4550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2,6730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2,6730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1,5433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-3,6850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5640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5,4307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2,7154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6,7884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1,3577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2,3516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-2,3150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4307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2,9098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2,9299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-0,3982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2.9098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1,7820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1,7820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1,5433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-3,6850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5640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2,0224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2,0224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-0,0350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2,8849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-1,1742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0447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5,6600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1,4150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4,2450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-1,4150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2,4509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-1,9251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6600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1,5779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-3,6644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5640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3,5640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1,7820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1,7820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4,4550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0,8910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1,5433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-3,6850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5640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  <a:tr h="2100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3,6204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3,6204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3,6204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-0,0200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6,2822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-6,</a:t>
                      </a:r>
                      <a:r>
                        <a:rPr lang="ru-RU" sz="1000">
                          <a:effectLst/>
                        </a:rPr>
                        <a:t>3141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,</a:t>
                      </a:r>
                      <a:r>
                        <a:rPr lang="ru-RU" sz="1000">
                          <a:effectLst/>
                        </a:rPr>
                        <a:t>6204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7804" marR="17804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Arial Unicode MS" panose="020B0604020202020204" pitchFamily="34" charset="-128"/>
                      </a:endParaRPr>
                    </a:p>
                  </a:txBody>
                  <a:tcPr marL="8902" marR="8902" marT="26706" marB="26706" anchor="ctr"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827584" y="332656"/>
            <a:ext cx="7543800" cy="69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набора данных для обучения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795989" y="3811108"/>
                <a:ext cx="7543801" cy="252028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buNone/>
                </a:pPr>
                <a:endPara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auto">
                  <a:buNone/>
                </a:pP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</a:t>
                </a:r>
                <a:r>
                  <a:rPr lang="ru-RU" sz="1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матрицу признаков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были выделены: </a:t>
                </a:r>
              </a:p>
              <a:p>
                <a:pPr fontAlgn="auto">
                  <a:buFont typeface="Arial" panose="020B0604020202020204" pitchFamily="34" charset="0"/>
                  <a:buChar char="•"/>
                </a:pPr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координаты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взаимодействующих атомов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1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sz="1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1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ru-RU" sz="18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1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ru-RU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sz="1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sz="18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ru-RU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</a:t>
                </a:r>
              </a:p>
              <a:p>
                <a:pPr fontAlgn="auto">
                  <a:buFont typeface="Arial" panose="020B0604020202020204" pitchFamily="34" charset="0"/>
                  <a:buChar char="•"/>
                </a:pPr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расстояние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между атомами (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</a:t>
                </a:r>
              </a:p>
              <a:p>
                <a:pPr fontAlgn="auto">
                  <a:buFont typeface="Arial" panose="020B0604020202020204" pitchFamily="34" charset="0"/>
                  <a:buChar char="•"/>
                </a:pPr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постоянная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решетки структуры (</a:t>
                </a:r>
                <a14:m>
                  <m:oMath xmlns:m="http://schemas.openxmlformats.org/officeDocument/2006/math">
                    <m:r>
                      <a:rPr lang="ru-RU" sz="1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auto">
                  <a:buNone/>
                </a:pPr>
                <a:r>
                  <a:rPr lang="ru-RU" sz="18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Вектор ответов </a:t>
                </a:r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значения </a:t>
                </a:r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энергии взаимодействия атомов (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𝑬</m:t>
                    </m:r>
                  </m:oMath>
                </a14:m>
                <a:r>
                  <a:rPr lang="ru-RU" sz="1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ru-RU" sz="1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auto">
                  <a:buNone/>
                </a:pPr>
                <a:endPara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89" y="3811108"/>
                <a:ext cx="7543801" cy="2520280"/>
              </a:xfrm>
              <a:prstGeom prst="rect">
                <a:avLst/>
              </a:prstGeom>
              <a:blipFill rotWithShape="0">
                <a:blip r:embed="rId2"/>
                <a:stretch>
                  <a:fillRect l="-728" b="-1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3538" y="142975"/>
            <a:ext cx="7543800" cy="69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Обучающая модель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E:\27 ВЦ\Конференции\ММЭК 2020\pict1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1" b="35013"/>
          <a:stretch/>
        </p:blipFill>
        <p:spPr bwMode="auto">
          <a:xfrm>
            <a:off x="2555776" y="3717032"/>
            <a:ext cx="4835642" cy="21602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842961" y="1268760"/>
            <a:ext cx="7543801" cy="360040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стекинга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модели: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логистическая регрессия,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случайный лес,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соседей;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Метаалгоритм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решающее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  <p:extLst>
      <p:ext uri="{BB962C8B-B14F-4D97-AF65-F5344CB8AC3E}">
        <p14:creationId xmlns:p14="http://schemas.microsoft.com/office/powerpoint/2010/main" val="75967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3538" y="142975"/>
            <a:ext cx="7543800" cy="69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833538" y="1268760"/>
                <a:ext cx="7704856" cy="4306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indent="4572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Для оценки </a:t>
                </a: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качества работы алгоритма использовались метрики </a:t>
                </a: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средней квадратичной </a:t>
                </a:r>
                <a:r>
                  <a:rPr lang="ru-RU" sz="20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ошибки: </a:t>
                </a:r>
                <a:endParaRPr lang="ru-RU" sz="20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/>
                        <m:t>𝑀𝑆𝐸</m:t>
                      </m:r>
                      <m:r>
                        <a:rPr lang="ru-RU" sz="2000" i="1"/>
                        <m:t>=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1</m:t>
                          </m:r>
                        </m:num>
                        <m:den>
                          <m:r>
                            <a:rPr lang="ru-RU" sz="2000" i="1"/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ru-RU" sz="2000" i="1"/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000" i="1"/>
                              </m:ctrlPr>
                            </m:sSupPr>
                            <m:e>
                              <m:r>
                                <a:rPr lang="ru-RU" sz="2000" i="1"/>
                                <m:t>(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ru-RU" sz="2000" i="1"/>
                                    <m:t>𝑦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𝑡𝑟𝑢𝑒</m:t>
                                  </m:r>
                                </m:sub>
                              </m:sSub>
                              <m:r>
                                <a:rPr lang="ru-RU" sz="2000" i="1"/>
                                <m:t>−</m:t>
                              </m:r>
                              <m:sSub>
                                <m:sSubPr>
                                  <m:ctrlPr>
                                    <a:rPr lang="ru-RU" sz="2000" i="1"/>
                                  </m:ctrlPr>
                                </m:sSubPr>
                                <m:e>
                                  <m:r>
                                    <a:rPr lang="ru-RU" sz="2000" i="1"/>
                                    <m:t>𝑦</m:t>
                                  </m:r>
                                </m:e>
                                <m:sub>
                                  <m:r>
                                    <a:rPr lang="ru-RU" sz="2000" i="1"/>
                                    <m:t>𝑝𝑟𝑒𝑑</m:t>
                                  </m:r>
                                </m:sub>
                              </m:sSub>
                              <m:r>
                                <a:rPr lang="ru-RU" sz="2000" i="1"/>
                                <m:t>)</m:t>
                              </m:r>
                            </m:e>
                            <m:sup>
                              <m:r>
                                <a:rPr lang="ru-RU" sz="2000" i="1"/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4572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и </a:t>
                </a:r>
                <a:r>
                  <a:rPr lang="ru-RU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средней абсолютной ошибки: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/>
                        <m:t>𝑀𝐴𝐸</m:t>
                      </m:r>
                      <m:r>
                        <a:rPr lang="ru-RU" sz="2000" i="1"/>
                        <m:t>= 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1</m:t>
                          </m:r>
                        </m:num>
                        <m:den>
                          <m:r>
                            <a:rPr lang="ru-RU" sz="2000" i="1"/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ru-RU" sz="2000" i="1"/>
                          </m:ctrlPr>
                        </m:naryPr>
                        <m:sub/>
                        <m:sup/>
                        <m:e>
                          <m:r>
                            <a:rPr lang="ru-RU" sz="2000" i="1"/>
                            <m:t>|</m:t>
                          </m:r>
                          <m:sSub>
                            <m:sSubPr>
                              <m:ctrlPr>
                                <a:rPr lang="ru-RU" sz="2000" i="1"/>
                              </m:ctrlPr>
                            </m:sSubPr>
                            <m:e>
                              <m:r>
                                <a:rPr lang="ru-RU" sz="2000" i="1"/>
                                <m:t>𝑦</m:t>
                              </m:r>
                            </m:e>
                            <m:sub>
                              <m:r>
                                <a:rPr lang="ru-RU" sz="2000" i="1"/>
                                <m:t>𝑡𝑟𝑢𝑒</m:t>
                              </m:r>
                            </m:sub>
                          </m:sSub>
                          <m:r>
                            <a:rPr lang="ru-RU" sz="2000" i="1"/>
                            <m:t>−</m:t>
                          </m:r>
                          <m:sSub>
                            <m:sSubPr>
                              <m:ctrlPr>
                                <a:rPr lang="ru-RU" sz="2000" i="1"/>
                              </m:ctrlPr>
                            </m:sSubPr>
                            <m:e>
                              <m:r>
                                <a:rPr lang="ru-RU" sz="2000" i="1"/>
                                <m:t>𝑦</m:t>
                              </m:r>
                            </m:e>
                            <m:sub>
                              <m:r>
                                <a:rPr lang="ru-RU" sz="2000" i="1"/>
                                <m:t>𝑝𝑟𝑒𝑑</m:t>
                              </m:r>
                            </m:sub>
                          </m:sSub>
                          <m:r>
                            <a:rPr lang="ru-RU" sz="2000" i="1"/>
                            <m:t>|</m:t>
                          </m:r>
                        </m:e>
                      </m:nary>
                    </m:oMath>
                  </m:oMathPara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4572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Были получена следующая точность:</a:t>
                </a:r>
                <a:r>
                  <a:rPr lang="ru-RU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4572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MSE </a:t>
                </a:r>
                <a:r>
                  <a:rPr lang="ru-RU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0,00017</a:t>
                </a:r>
                <a:r>
                  <a:rPr lang="ru-RU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MAE = </a:t>
                </a:r>
                <a:r>
                  <a:rPr lang="ru-RU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0,0036.</a:t>
                </a:r>
                <a:endParaRPr lang="ru-RU" sz="2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indent="4572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ru-RU" i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38" y="1268760"/>
                <a:ext cx="7704856" cy="4306820"/>
              </a:xfrm>
              <a:prstGeom prst="rect">
                <a:avLst/>
              </a:prstGeom>
              <a:blipFill rotWithShape="0">
                <a:blip r:embed="rId2"/>
                <a:stretch>
                  <a:fillRect l="-870" r="-7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23528" y="6309320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II-й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конференция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Математическое моделирование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материаловедении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компонентов"</a:t>
            </a:r>
          </a:p>
        </p:txBody>
      </p:sp>
    </p:spTree>
    <p:extLst>
      <p:ext uri="{BB962C8B-B14F-4D97-AF65-F5344CB8AC3E}">
        <p14:creationId xmlns:p14="http://schemas.microsoft.com/office/powerpoint/2010/main" val="80782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5984</TotalTime>
  <Words>722</Words>
  <Application>Microsoft Office PowerPoint</Application>
  <PresentationFormat>Экран (4:3)</PresentationFormat>
  <Paragraphs>353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 Unicode MS</vt:lpstr>
      <vt:lpstr>Arial</vt:lpstr>
      <vt:lpstr>Calibri</vt:lpstr>
      <vt:lpstr>Calibri Light</vt:lpstr>
      <vt:lpstr>Cambria Math</vt:lpstr>
      <vt:lpstr>Corbel</vt:lpstr>
      <vt:lpstr>Courier New</vt:lpstr>
      <vt:lpstr>Helvetica Neue</vt:lpstr>
      <vt:lpstr>Times New Roman</vt:lpstr>
      <vt:lpstr>Ретро</vt:lpstr>
      <vt:lpstr>Презентация PowerPoint</vt:lpstr>
      <vt:lpstr>Презентация PowerPoint</vt:lpstr>
      <vt:lpstr>      Характеристики структуры </vt:lpstr>
      <vt:lpstr>Потенциал Терсоффа для расчета энергии системы</vt:lpstr>
      <vt:lpstr>Презентация PowerPoint</vt:lpstr>
      <vt:lpstr>Формирование набора данных для обучения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Актуальность проблем межкультурной коммуникации в современных условиях</dc:title>
  <dc:creator>Sergey</dc:creator>
  <cp:lastModifiedBy>Ольга</cp:lastModifiedBy>
  <cp:revision>223</cp:revision>
  <cp:lastPrinted>2015-01-14T08:50:11Z</cp:lastPrinted>
  <dcterms:created xsi:type="dcterms:W3CDTF">2013-05-20T15:19:49Z</dcterms:created>
  <dcterms:modified xsi:type="dcterms:W3CDTF">2020-10-20T00:13:20Z</dcterms:modified>
</cp:coreProperties>
</file>