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4" r:id="rId1"/>
  </p:sldMasterIdLst>
  <p:sldIdLst>
    <p:sldId id="258" r:id="rId2"/>
  </p:sldIdLst>
  <p:sldSz cx="28803600" cy="360045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1851025" indent="-13938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3702050" indent="-27876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5554663" indent="-41830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7405688" indent="-55768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B9EDB"/>
    <a:srgbClr val="3366FF"/>
    <a:srgbClr val="CCFFFF"/>
    <a:srgbClr val="66CCFF"/>
    <a:srgbClr val="3399FF"/>
    <a:srgbClr val="33CCFF"/>
    <a:srgbClr val="4D4D4D"/>
    <a:srgbClr val="7777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50000" autoAdjust="0"/>
  </p:normalViewPr>
  <p:slideViewPr>
    <p:cSldViewPr>
      <p:cViewPr>
        <p:scale>
          <a:sx n="33" d="100"/>
          <a:sy n="33" d="100"/>
        </p:scale>
        <p:origin x="-490" y="1286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0270" y="11184745"/>
            <a:ext cx="24483060" cy="771763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5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7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B5AC1-7497-418B-A7A2-377641322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926F5-A245-4F25-AE5B-6E9E7F696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527A-6361-4A21-BBD6-42E4C9419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175AB-B0F9-4726-81B8-3BCEC1DB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5286" y="2313623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75286" y="1526025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45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291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37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582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727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8737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0194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1652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E9A2D-7494-4270-90B2-39DAF208B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4018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641830" y="840106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5C86-6A05-4FBB-93C3-49F4AA0E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4631837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458" indent="0">
              <a:buNone/>
              <a:defRPr sz="8100" b="1"/>
            </a:lvl2pPr>
            <a:lvl3pPr marL="3702915" indent="0">
              <a:buNone/>
              <a:defRPr sz="7300" b="1"/>
            </a:lvl3pPr>
            <a:lvl4pPr marL="5554373" indent="0">
              <a:buNone/>
              <a:defRPr sz="6500" b="1"/>
            </a:lvl4pPr>
            <a:lvl5pPr marL="7405822" indent="0">
              <a:buNone/>
              <a:defRPr sz="6500" b="1"/>
            </a:lvl5pPr>
            <a:lvl6pPr marL="9257279" indent="0">
              <a:buNone/>
              <a:defRPr sz="6500" b="1"/>
            </a:lvl6pPr>
            <a:lvl7pPr marL="11108737" indent="0">
              <a:buNone/>
              <a:defRPr sz="6500" b="1"/>
            </a:lvl7pPr>
            <a:lvl8pPr marL="12960194" indent="0">
              <a:buNone/>
              <a:defRPr sz="6500" b="1"/>
            </a:lvl8pPr>
            <a:lvl9pPr marL="14811652" indent="0">
              <a:buNone/>
              <a:defRPr sz="65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4631837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AB7F-7425-4359-A3A3-17851DCA0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39034-EDB8-49F9-9070-14E620400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08AA-A141-459A-B4D8-76C68A71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0188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61407" y="1433526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40188" y="753428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CF19-5452-4DD7-B0FE-8EBA6D7BC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 rtlCol="0">
            <a:normAutofit/>
          </a:bodyPr>
          <a:lstStyle>
            <a:lvl1pPr marL="0" indent="0">
              <a:buNone/>
              <a:defRPr sz="13000"/>
            </a:lvl1pPr>
            <a:lvl2pPr marL="1851458" indent="0">
              <a:buNone/>
              <a:defRPr sz="11300"/>
            </a:lvl2pPr>
            <a:lvl3pPr marL="3702915" indent="0">
              <a:buNone/>
              <a:defRPr sz="9700"/>
            </a:lvl3pPr>
            <a:lvl4pPr marL="5554373" indent="0">
              <a:buNone/>
              <a:defRPr sz="8100"/>
            </a:lvl4pPr>
            <a:lvl5pPr marL="7405822" indent="0">
              <a:buNone/>
              <a:defRPr sz="8100"/>
            </a:lvl5pPr>
            <a:lvl6pPr marL="9257279" indent="0">
              <a:buNone/>
              <a:defRPr sz="8100"/>
            </a:lvl6pPr>
            <a:lvl7pPr marL="11108737" indent="0">
              <a:buNone/>
              <a:defRPr sz="8100"/>
            </a:lvl7pPr>
            <a:lvl8pPr marL="12960194" indent="0">
              <a:buNone/>
              <a:defRPr sz="8100"/>
            </a:lvl8pPr>
            <a:lvl9pPr marL="14811652" indent="0">
              <a:buNone/>
              <a:defRPr sz="81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458" indent="0">
              <a:buNone/>
              <a:defRPr sz="4900"/>
            </a:lvl2pPr>
            <a:lvl3pPr marL="3702915" indent="0">
              <a:buNone/>
              <a:defRPr sz="4100"/>
            </a:lvl3pPr>
            <a:lvl4pPr marL="5554373" indent="0">
              <a:buNone/>
              <a:defRPr sz="3600"/>
            </a:lvl4pPr>
            <a:lvl5pPr marL="7405822" indent="0">
              <a:buNone/>
              <a:defRPr sz="3600"/>
            </a:lvl5pPr>
            <a:lvl6pPr marL="9257279" indent="0">
              <a:buNone/>
              <a:defRPr sz="3600"/>
            </a:lvl6pPr>
            <a:lvl7pPr marL="11108737" indent="0">
              <a:buNone/>
              <a:defRPr sz="3600"/>
            </a:lvl7pPr>
            <a:lvl8pPr marL="12960194" indent="0">
              <a:buNone/>
              <a:defRPr sz="3600"/>
            </a:lvl8pPr>
            <a:lvl9pPr marL="14811652" indent="0">
              <a:buNone/>
              <a:defRPr sz="3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DEEDF-C136-4BC6-88C2-88084FA7A2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1439863" y="1441450"/>
            <a:ext cx="259238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1439863" y="8401050"/>
            <a:ext cx="25923875" cy="2376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292" tIns="185146" rIns="370292" bIns="185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398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840913" y="33370838"/>
            <a:ext cx="91217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0642263" y="33370838"/>
            <a:ext cx="6721475" cy="1917700"/>
          </a:xfrm>
          <a:prstGeom prst="rect">
            <a:avLst/>
          </a:prstGeom>
        </p:spPr>
        <p:txBody>
          <a:bodyPr vert="horz" lIns="370292" tIns="185146" rIns="370292" bIns="18514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923D71-2A72-4304-B30D-85428FB25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5" r:id="rId1"/>
    <p:sldLayoutId id="2147484316" r:id="rId2"/>
    <p:sldLayoutId id="2147484317" r:id="rId3"/>
    <p:sldLayoutId id="2147484318" r:id="rId4"/>
    <p:sldLayoutId id="2147484319" r:id="rId5"/>
    <p:sldLayoutId id="2147484320" r:id="rId6"/>
    <p:sldLayoutId id="2147484321" r:id="rId7"/>
    <p:sldLayoutId id="2147484322" r:id="rId8"/>
    <p:sldLayoutId id="2147484323" r:id="rId9"/>
    <p:sldLayoutId id="2147484324" r:id="rId10"/>
    <p:sldLayoutId id="2147484325" r:id="rId11"/>
  </p:sldLayoutIdLst>
  <p:txStyles>
    <p:titleStyle>
      <a:lvl1pPr algn="ctr" defTabSz="3702050" rtl="0" eaLnBrk="0" fontAlgn="base" hangingPunct="0">
        <a:spcBef>
          <a:spcPct val="0"/>
        </a:spcBef>
        <a:spcAft>
          <a:spcPct val="0"/>
        </a:spcAft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2pPr>
      <a:lvl3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3pPr>
      <a:lvl4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4pPr>
      <a:lvl5pPr algn="ctr" defTabSz="3702050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5pPr>
      <a:lvl6pPr marL="4572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6pPr>
      <a:lvl7pPr marL="9144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7pPr>
      <a:lvl8pPr marL="13716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8pPr>
      <a:lvl9pPr marL="1828800" algn="ctr" defTabSz="3702050" rtl="0" fontAlgn="base">
        <a:spcBef>
          <a:spcPct val="0"/>
        </a:spcBef>
        <a:spcAft>
          <a:spcPct val="0"/>
        </a:spcAft>
        <a:defRPr sz="17800">
          <a:solidFill>
            <a:schemeClr val="tx1"/>
          </a:solidFill>
          <a:latin typeface="Calibri" pitchFamily="34" charset="0"/>
        </a:defRPr>
      </a:lvl9pPr>
    </p:titleStyle>
    <p:bodyStyle>
      <a:lvl1pPr marL="1387475" indent="-1387475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313" indent="-1155700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7563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588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1200" indent="-925513" algn="l" defTabSz="37020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3012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4470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5923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7377" indent="-925725" algn="l" defTabSz="3702915" rtl="0" eaLnBrk="1" latinLnBrk="0" hangingPunct="1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458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2915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373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582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7279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8737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0194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1652" algn="l" defTabSz="3702915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0" y="7345066"/>
            <a:ext cx="15265896" cy="2172902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Работа посвящена изучению возможности применения алгоритмов машинного обучения для моделирования вольтамперной характеристики (ВАХ)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мемристора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на примере моделирования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мемристоров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на основе  HfO2, TiO2.  Исследована возможность совмещения нескольких математических моделей на основе предсказаний отдельных моделей.</a:t>
            </a: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Приблизительная зависимость между током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мемристора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 и напряжением  выражается следующим уравнением [1]: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χ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, являются подгоночными параметрами,  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500" dirty="0">
                <a:latin typeface="Times New Roman" pitchFamily="18" charset="0"/>
                <a:cs typeface="Times New Roman" pitchFamily="18" charset="0"/>
              </a:rPr>
              <a:t>ϵ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[0,1]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– переменная состояния. Эта модель описывает асимметричное поведение. В общем виде уравнение, описывающее состояние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мемристора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с нелинейной зависимостью от напряжения, может быть представлено следующим образом [1]:</a:t>
            </a: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где  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- постоянная, 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- нечетное целое число, 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3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- функция окна, используемая для приблизительного представления нелинейных эффектов ионного дрейфа и ограничения границ. 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В статье [1] приводятся две модели основанные на различных оконных функциях. В первой модели используется оконная функция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Biolek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en-US" sz="3500" i="1" dirty="0" err="1">
                <a:latin typeface="Times New Roman" pitchFamily="18" charset="0"/>
                <a:cs typeface="Times New Roman" pitchFamily="18" charset="0"/>
              </a:rPr>
              <a:t>vthr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- пороговое значение напряжения активации, 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- подгоночные параметры, а функция «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round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» используется для получения целочисленного результата.</a:t>
            </a: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Модель, использующая модифицированную оконную функцию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Joglekar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500" dirty="0">
                <a:latin typeface="Times New Roman" pitchFamily="18" charset="0"/>
                <a:cs typeface="Times New Roman" pitchFamily="18" charset="0"/>
              </a:rPr>
            </a:b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где  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 - подгоночные параметры.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Прямоугольник 136"/>
          <p:cNvSpPr/>
          <p:nvPr/>
        </p:nvSpPr>
        <p:spPr>
          <a:xfrm>
            <a:off x="0" y="0"/>
            <a:ext cx="28803600" cy="597691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98" name="Picture 174" descr="C:\Users\stud\Desktop\conf2019\img\tube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>
            <a:off x="200" y="216274"/>
            <a:ext cx="9241443" cy="554486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0" y="720330"/>
            <a:ext cx="28803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6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Международная конференция</a:t>
            </a:r>
          </a:p>
        </p:txBody>
      </p:sp>
      <p:sp>
        <p:nvSpPr>
          <p:cNvPr id="139" name="Прямоугольник 138"/>
          <p:cNvSpPr/>
          <p:nvPr/>
        </p:nvSpPr>
        <p:spPr>
          <a:xfrm>
            <a:off x="0" y="28227386"/>
            <a:ext cx="28155328" cy="4160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3600" i="1" dirty="0" err="1">
                <a:latin typeface="Times New Roman"/>
                <a:ea typeface="Calibri"/>
                <a:cs typeface="Times New Roman"/>
              </a:rPr>
              <a:t>Mladenov</a:t>
            </a:r>
            <a:r>
              <a:rPr lang="en-US" sz="3600" i="1" dirty="0">
                <a:latin typeface="Times New Roman"/>
                <a:ea typeface="Calibri"/>
                <a:cs typeface="Times New Roman"/>
              </a:rPr>
              <a:t> V.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 Analysis of Memory Matrices with HfO2 </a:t>
            </a:r>
            <a:r>
              <a:rPr lang="en-US" sz="3600" dirty="0" err="1">
                <a:latin typeface="Times New Roman"/>
                <a:ea typeface="Calibri"/>
                <a:cs typeface="Times New Roman"/>
              </a:rPr>
              <a:t>Memristors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 in a </a:t>
            </a:r>
            <a:r>
              <a:rPr lang="en-US" sz="3600" dirty="0" err="1">
                <a:latin typeface="Times New Roman"/>
                <a:ea typeface="Calibri"/>
                <a:cs typeface="Times New Roman"/>
              </a:rPr>
              <a:t>PSpice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 Environment // Electronics, 8(4), 383, March 2019, p. 16. DOI: 10.3390/electronics8040383.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sz="3600" dirty="0" err="1">
                <a:latin typeface="Times New Roman"/>
                <a:ea typeface="Calibri"/>
                <a:cs typeface="Times New Roman"/>
              </a:rPr>
              <a:t>CatBoost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 is a high-performance open source library for gradient boosting on decision trees.</a:t>
            </a:r>
            <a:r>
              <a:rPr lang="en-US" sz="3200" dirty="0">
                <a:latin typeface="Calibri"/>
                <a:ea typeface="Calibri"/>
                <a:cs typeface="Times New Roman"/>
              </a:rPr>
              <a:t> 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Available at: https://catboost.ai/. (accessed 0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2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09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.20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20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)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 marL="342900" lvl="0" indent="-342900">
              <a:spcAft>
                <a:spcPts val="1000"/>
              </a:spcAft>
              <a:buFont typeface="+mj-lt"/>
              <a:buAutoNum type="arabicPeriod"/>
            </a:pPr>
            <a:r>
              <a:rPr lang="en-US" sz="3600" i="1" dirty="0" err="1">
                <a:latin typeface="Times New Roman"/>
                <a:ea typeface="Calibri"/>
                <a:cs typeface="Times New Roman"/>
              </a:rPr>
              <a:t>Storn</a:t>
            </a:r>
            <a:r>
              <a:rPr lang="en-US" sz="3600" i="1" dirty="0">
                <a:latin typeface="Times New Roman"/>
                <a:ea typeface="Calibri"/>
                <a:cs typeface="Times New Roman"/>
              </a:rPr>
              <a:t>, R., Price, K.</a:t>
            </a:r>
            <a:r>
              <a:rPr lang="en-US" sz="3600" dirty="0">
                <a:latin typeface="Times New Roman"/>
                <a:ea typeface="Calibri"/>
                <a:cs typeface="Times New Roman"/>
              </a:rPr>
              <a:t> Differential Evolution – A Simple and Efficient Heuristic for global Optimization over Continuous Spaces// Journal of Global Optimization 11, 341–359, December 1997. DOI: 10.1023/A:1008202821328</a:t>
            </a:r>
            <a:endParaRPr lang="ru-RU" sz="3200" dirty="0">
              <a:latin typeface="Calibri"/>
              <a:ea typeface="Calibri"/>
              <a:cs typeface="Times New Roman"/>
            </a:endParaRPr>
          </a:p>
          <a:p>
            <a:pPr>
              <a:defRPr/>
            </a:pP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2"/>
          <p:cNvSpPr txBox="1">
            <a:spLocks noChangeArrowheads="1"/>
          </p:cNvSpPr>
          <p:nvPr/>
        </p:nvSpPr>
        <p:spPr bwMode="auto">
          <a:xfrm>
            <a:off x="0" y="5112818"/>
            <a:ext cx="28803600" cy="23083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altLang="ru-RU" sz="4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ПРИМЕНЕНИЕ АЛГОРИТМОВ МАШИННОГО ОБУЧЕНИЯ ДЛЯ  МОДЕЛИРОВАНИЯ ВОЛЬТАМПЕРНОЙ ХАРАКТЕРИСТИКИ МЕМРИСТОРА</a:t>
            </a:r>
          </a:p>
          <a:p>
            <a:pPr algn="ctr" eaLnBrk="1" hangingPunct="1">
              <a:defRPr/>
            </a:pPr>
            <a:r>
              <a:rPr lang="ru-RU" altLang="ru-RU" sz="4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Ерещенко Алексей Владимирович</a:t>
            </a:r>
          </a:p>
        </p:txBody>
      </p:sp>
      <p:cxnSp>
        <p:nvCxnSpPr>
          <p:cNvPr id="152" name="Прямая соединительная линия 151"/>
          <p:cNvCxnSpPr/>
          <p:nvPr/>
        </p:nvCxnSpPr>
        <p:spPr>
          <a:xfrm>
            <a:off x="0" y="28227386"/>
            <a:ext cx="28803600" cy="1588"/>
          </a:xfrm>
          <a:prstGeom prst="line">
            <a:avLst/>
          </a:prstGeom>
          <a:ln w="635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25779064" y="188979"/>
            <a:ext cx="2808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sz="4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ОКТ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288232" y="2304506"/>
            <a:ext cx="2880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400" b="1" dirty="0">
                <a:latin typeface="Times New Roman" pitchFamily="18" charset="0"/>
                <a:cs typeface="Times New Roman" pitchFamily="18" charset="0"/>
              </a:rPr>
              <a:t>Математическое моделирование в материаловедении электронных компонентов</a:t>
            </a:r>
            <a:endParaRPr lang="ru-RU" sz="54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3" name="Прямоугольник 192"/>
          <p:cNvSpPr/>
          <p:nvPr/>
        </p:nvSpPr>
        <p:spPr>
          <a:xfrm rot="16200000">
            <a:off x="24914460" y="535478"/>
            <a:ext cx="12234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020</a:t>
            </a:r>
            <a:endParaRPr lang="ru-RU" sz="36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0" y="31899794"/>
            <a:ext cx="28803600" cy="41044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Рисунок 16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80720" y="11737554"/>
            <a:ext cx="6048672" cy="710589"/>
          </a:xfrm>
          <a:prstGeom prst="rect">
            <a:avLst/>
          </a:prstGeom>
        </p:spPr>
      </p:pic>
      <p:pic>
        <p:nvPicPr>
          <p:cNvPr id="18" name="Рисунок 17" descr="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96744" y="14905906"/>
            <a:ext cx="4248472" cy="1364346"/>
          </a:xfrm>
          <a:prstGeom prst="rect">
            <a:avLst/>
          </a:prstGeom>
        </p:spPr>
      </p:pic>
      <p:pic>
        <p:nvPicPr>
          <p:cNvPr id="19" name="Рисунок 18" descr="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44616" y="19514418"/>
            <a:ext cx="8568952" cy="3564818"/>
          </a:xfrm>
          <a:prstGeom prst="rect">
            <a:avLst/>
          </a:prstGeom>
        </p:spPr>
      </p:pic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5482120" y="7345066"/>
            <a:ext cx="13321480" cy="1958997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На основании предсказаний данных моделей была обучена регрессионная модель с применением градиентного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бустинга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(реализация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CatBoost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[2]). 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При моделировании использовались экспериментальные данные по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мемристору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на основе оксида гафния приведенные в работе [1]. В ходе подгонки параметров, точность моделей оценивалась с помощью среднеквадратичной ошибки (RMSE). В ходе подбора </a:t>
            </a:r>
            <a:r>
              <a:rPr lang="ru-RU" sz="3500" dirty="0" err="1">
                <a:latin typeface="Times New Roman" pitchFamily="18" charset="0"/>
                <a:cs typeface="Times New Roman" pitchFamily="18" charset="0"/>
              </a:rPr>
              <a:t>гиперпараметров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 математических моделей применялся алгоритм дифференциальной эволюции [3]. 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ru-RU" sz="3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На рис. 1. приведено сравнение полученных вольтамперных характеристик с экспериментальной кривой.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5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Здесь наблюдается, что комбинированная модель лучше согласуется с экспериментальными данными, чем каждая модель в отдельности, что говорит об эффективности использованного подхода. </a:t>
            </a:r>
            <a:endParaRPr lang="en-US" sz="3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Рисунок 20" descr="4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52728" y="25131042"/>
            <a:ext cx="6172885" cy="1296144"/>
          </a:xfrm>
          <a:prstGeom prst="rect">
            <a:avLst/>
          </a:prstGeom>
        </p:spPr>
      </p:pic>
      <p:pic>
        <p:nvPicPr>
          <p:cNvPr id="22" name="Рисунок 21" descr="D:\result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057984" y="14689882"/>
            <a:ext cx="12241360" cy="943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4201</TotalTime>
  <Words>407</Words>
  <Application>Microsoft Office PowerPoint</Application>
  <PresentationFormat>Произвольный</PresentationFormat>
  <Paragraphs>63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</dc:creator>
  <cp:lastModifiedBy>Windows User</cp:lastModifiedBy>
  <cp:revision>413</cp:revision>
  <dcterms:created xsi:type="dcterms:W3CDTF">2010-04-06T13:27:58Z</dcterms:created>
  <dcterms:modified xsi:type="dcterms:W3CDTF">2020-10-15T18:35:54Z</dcterms:modified>
</cp:coreProperties>
</file>