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4" r:id="rId1"/>
  </p:sldMasterIdLst>
  <p:sldIdLst>
    <p:sldId id="258" r:id="rId2"/>
  </p:sldIdLst>
  <p:sldSz cx="28803600" cy="360045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1851025" indent="-13938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3702050" indent="-27876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5554663" indent="-41830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7405688" indent="-55768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9EDB"/>
    <a:srgbClr val="3366FF"/>
    <a:srgbClr val="CCFFFF"/>
    <a:srgbClr val="66CCFF"/>
    <a:srgbClr val="3399FF"/>
    <a:srgbClr val="33CCFF"/>
    <a:srgbClr val="4D4D4D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120" autoAdjust="0"/>
  </p:normalViewPr>
  <p:slideViewPr>
    <p:cSldViewPr>
      <p:cViewPr varScale="1">
        <p:scale>
          <a:sx n="19" d="100"/>
          <a:sy n="19" d="100"/>
        </p:scale>
        <p:origin x="1829" y="125"/>
      </p:cViewPr>
      <p:guideLst>
        <p:guide orient="horz" pos="11340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0270" y="11184745"/>
            <a:ext cx="24483060" cy="771763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20540" y="20402550"/>
            <a:ext cx="20162520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4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5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7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0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0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1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B5AC1-7497-418B-A7A2-377641322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926F5-A245-4F25-AE5B-6E9E7F696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0882610" y="1441852"/>
            <a:ext cx="6480810" cy="3072050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40180" y="1441852"/>
            <a:ext cx="18962370" cy="3072050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2527A-6361-4A21-BBD6-42E4C9419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175AB-B0F9-4726-81B8-3BCEC1DB4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5286" y="23136238"/>
            <a:ext cx="24483060" cy="7150894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75286" y="15260256"/>
            <a:ext cx="24483060" cy="7875982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458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291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4373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582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727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8737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019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165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E9A2D-7494-4270-90B2-39DAF208B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40180" y="8401063"/>
            <a:ext cx="12721590" cy="23761306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4641830" y="8401063"/>
            <a:ext cx="12721590" cy="23761306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55C86-6A05-4FBB-93C3-49F4AA0EA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40180" y="8059343"/>
            <a:ext cx="12726592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458" indent="0">
              <a:buNone/>
              <a:defRPr sz="8100" b="1"/>
            </a:lvl2pPr>
            <a:lvl3pPr marL="3702915" indent="0">
              <a:buNone/>
              <a:defRPr sz="7300" b="1"/>
            </a:lvl3pPr>
            <a:lvl4pPr marL="5554373" indent="0">
              <a:buNone/>
              <a:defRPr sz="6500" b="1"/>
            </a:lvl4pPr>
            <a:lvl5pPr marL="7405822" indent="0">
              <a:buNone/>
              <a:defRPr sz="6500" b="1"/>
            </a:lvl5pPr>
            <a:lvl6pPr marL="9257279" indent="0">
              <a:buNone/>
              <a:defRPr sz="6500" b="1"/>
            </a:lvl6pPr>
            <a:lvl7pPr marL="11108737" indent="0">
              <a:buNone/>
              <a:defRPr sz="6500" b="1"/>
            </a:lvl7pPr>
            <a:lvl8pPr marL="12960194" indent="0">
              <a:buNone/>
              <a:defRPr sz="6500" b="1"/>
            </a:lvl8pPr>
            <a:lvl9pPr marL="14811652" indent="0">
              <a:buNone/>
              <a:defRPr sz="65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440180" y="11418094"/>
            <a:ext cx="12726592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4631837" y="8059343"/>
            <a:ext cx="12731591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458" indent="0">
              <a:buNone/>
              <a:defRPr sz="8100" b="1"/>
            </a:lvl2pPr>
            <a:lvl3pPr marL="3702915" indent="0">
              <a:buNone/>
              <a:defRPr sz="7300" b="1"/>
            </a:lvl3pPr>
            <a:lvl4pPr marL="5554373" indent="0">
              <a:buNone/>
              <a:defRPr sz="6500" b="1"/>
            </a:lvl4pPr>
            <a:lvl5pPr marL="7405822" indent="0">
              <a:buNone/>
              <a:defRPr sz="6500" b="1"/>
            </a:lvl5pPr>
            <a:lvl6pPr marL="9257279" indent="0">
              <a:buNone/>
              <a:defRPr sz="6500" b="1"/>
            </a:lvl6pPr>
            <a:lvl7pPr marL="11108737" indent="0">
              <a:buNone/>
              <a:defRPr sz="6500" b="1"/>
            </a:lvl7pPr>
            <a:lvl8pPr marL="12960194" indent="0">
              <a:buNone/>
              <a:defRPr sz="6500" b="1"/>
            </a:lvl8pPr>
            <a:lvl9pPr marL="14811652" indent="0">
              <a:buNone/>
              <a:defRPr sz="65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4631837" y="11418094"/>
            <a:ext cx="12731591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2AB7F-7425-4359-A3A3-17851DCA0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39034-EDB8-49F9-9070-14E620400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D08AA-A141-459A-B4D8-76C68A71C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0188" y="1433512"/>
            <a:ext cx="9476186" cy="6100763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61407" y="1433526"/>
            <a:ext cx="16102013" cy="30728843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40188" y="7534288"/>
            <a:ext cx="9476186" cy="24628081"/>
          </a:xfrm>
        </p:spPr>
        <p:txBody>
          <a:bodyPr/>
          <a:lstStyle>
            <a:lvl1pPr marL="0" indent="0">
              <a:buNone/>
              <a:defRPr sz="5700"/>
            </a:lvl1pPr>
            <a:lvl2pPr marL="1851458" indent="0">
              <a:buNone/>
              <a:defRPr sz="4900"/>
            </a:lvl2pPr>
            <a:lvl3pPr marL="3702915" indent="0">
              <a:buNone/>
              <a:defRPr sz="4100"/>
            </a:lvl3pPr>
            <a:lvl4pPr marL="5554373" indent="0">
              <a:buNone/>
              <a:defRPr sz="3600"/>
            </a:lvl4pPr>
            <a:lvl5pPr marL="7405822" indent="0">
              <a:buNone/>
              <a:defRPr sz="3600"/>
            </a:lvl5pPr>
            <a:lvl6pPr marL="9257279" indent="0">
              <a:buNone/>
              <a:defRPr sz="3600"/>
            </a:lvl6pPr>
            <a:lvl7pPr marL="11108737" indent="0">
              <a:buNone/>
              <a:defRPr sz="3600"/>
            </a:lvl7pPr>
            <a:lvl8pPr marL="12960194" indent="0">
              <a:buNone/>
              <a:defRPr sz="3600"/>
            </a:lvl8pPr>
            <a:lvl9pPr marL="14811652" indent="0">
              <a:buNone/>
              <a:defRPr sz="3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FCF19-5452-4DD7-B0FE-8EBA6D7BC3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5707" y="25203150"/>
            <a:ext cx="17282160" cy="297537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45707" y="3217069"/>
            <a:ext cx="17282160" cy="21602700"/>
          </a:xfrm>
        </p:spPr>
        <p:txBody>
          <a:bodyPr rtlCol="0">
            <a:normAutofit/>
          </a:bodyPr>
          <a:lstStyle>
            <a:lvl1pPr marL="0" indent="0">
              <a:buNone/>
              <a:defRPr sz="13000"/>
            </a:lvl1pPr>
            <a:lvl2pPr marL="1851458" indent="0">
              <a:buNone/>
              <a:defRPr sz="11300"/>
            </a:lvl2pPr>
            <a:lvl3pPr marL="3702915" indent="0">
              <a:buNone/>
              <a:defRPr sz="9700"/>
            </a:lvl3pPr>
            <a:lvl4pPr marL="5554373" indent="0">
              <a:buNone/>
              <a:defRPr sz="8100"/>
            </a:lvl4pPr>
            <a:lvl5pPr marL="7405822" indent="0">
              <a:buNone/>
              <a:defRPr sz="8100"/>
            </a:lvl5pPr>
            <a:lvl6pPr marL="9257279" indent="0">
              <a:buNone/>
              <a:defRPr sz="8100"/>
            </a:lvl6pPr>
            <a:lvl7pPr marL="11108737" indent="0">
              <a:buNone/>
              <a:defRPr sz="8100"/>
            </a:lvl7pPr>
            <a:lvl8pPr marL="12960194" indent="0">
              <a:buNone/>
              <a:defRPr sz="8100"/>
            </a:lvl8pPr>
            <a:lvl9pPr marL="14811652" indent="0">
              <a:buNone/>
              <a:defRPr sz="81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645707" y="28178524"/>
            <a:ext cx="17282160" cy="4225526"/>
          </a:xfrm>
        </p:spPr>
        <p:txBody>
          <a:bodyPr/>
          <a:lstStyle>
            <a:lvl1pPr marL="0" indent="0">
              <a:buNone/>
              <a:defRPr sz="5700"/>
            </a:lvl1pPr>
            <a:lvl2pPr marL="1851458" indent="0">
              <a:buNone/>
              <a:defRPr sz="4900"/>
            </a:lvl2pPr>
            <a:lvl3pPr marL="3702915" indent="0">
              <a:buNone/>
              <a:defRPr sz="4100"/>
            </a:lvl3pPr>
            <a:lvl4pPr marL="5554373" indent="0">
              <a:buNone/>
              <a:defRPr sz="3600"/>
            </a:lvl4pPr>
            <a:lvl5pPr marL="7405822" indent="0">
              <a:buNone/>
              <a:defRPr sz="3600"/>
            </a:lvl5pPr>
            <a:lvl6pPr marL="9257279" indent="0">
              <a:buNone/>
              <a:defRPr sz="3600"/>
            </a:lvl6pPr>
            <a:lvl7pPr marL="11108737" indent="0">
              <a:buNone/>
              <a:defRPr sz="3600"/>
            </a:lvl7pPr>
            <a:lvl8pPr marL="12960194" indent="0">
              <a:buNone/>
              <a:defRPr sz="3600"/>
            </a:lvl8pPr>
            <a:lvl9pPr marL="14811652" indent="0">
              <a:buNone/>
              <a:defRPr sz="3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DEEDF-C136-4BC6-88C2-88084FA7A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1439863" y="1441450"/>
            <a:ext cx="2592387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292" tIns="185146" rIns="370292" bIns="1851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1439863" y="8401050"/>
            <a:ext cx="25923875" cy="2376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292" tIns="185146" rIns="370292" bIns="185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</p:spPr>
        <p:txBody>
          <a:bodyPr vert="horz" lIns="370292" tIns="185146" rIns="370292" bIns="185146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</p:spPr>
        <p:txBody>
          <a:bodyPr vert="horz" lIns="370292" tIns="185146" rIns="370292" bIns="185146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</p:spPr>
        <p:txBody>
          <a:bodyPr vert="horz" lIns="370292" tIns="185146" rIns="370292" bIns="185146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923D71-2A72-4304-B30D-85428FB25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5" r:id="rId1"/>
    <p:sldLayoutId id="2147484316" r:id="rId2"/>
    <p:sldLayoutId id="2147484317" r:id="rId3"/>
    <p:sldLayoutId id="2147484318" r:id="rId4"/>
    <p:sldLayoutId id="2147484319" r:id="rId5"/>
    <p:sldLayoutId id="2147484320" r:id="rId6"/>
    <p:sldLayoutId id="2147484321" r:id="rId7"/>
    <p:sldLayoutId id="2147484322" r:id="rId8"/>
    <p:sldLayoutId id="2147484323" r:id="rId9"/>
    <p:sldLayoutId id="2147484324" r:id="rId10"/>
    <p:sldLayoutId id="2147484325" r:id="rId11"/>
  </p:sldLayoutIdLst>
  <p:txStyles>
    <p:titleStyle>
      <a:lvl1pPr algn="ctr" defTabSz="3702050" rtl="0" eaLnBrk="0" fontAlgn="base" hangingPunct="0">
        <a:spcBef>
          <a:spcPct val="0"/>
        </a:spcBef>
        <a:spcAft>
          <a:spcPct val="0"/>
        </a:spcAft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2pPr>
      <a:lvl3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3pPr>
      <a:lvl4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4pPr>
      <a:lvl5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5pPr>
      <a:lvl6pPr marL="4572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6pPr>
      <a:lvl7pPr marL="9144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7pPr>
      <a:lvl8pPr marL="13716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8pPr>
      <a:lvl9pPr marL="18288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9pPr>
    </p:titleStyle>
    <p:bodyStyle>
      <a:lvl1pPr marL="1387475" indent="-1387475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8313" indent="-1155700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7563" indent="-925513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78588" indent="-925513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1200" indent="-925513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3012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4470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5923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7377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458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2915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373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5822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7279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8737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0194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1652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Прямоугольник 136"/>
          <p:cNvSpPr/>
          <p:nvPr/>
        </p:nvSpPr>
        <p:spPr>
          <a:xfrm>
            <a:off x="0" y="0"/>
            <a:ext cx="28803600" cy="59769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98" name="Picture 174" descr="C:\Users\stud\Desktop\conf2019\img\tube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10000"/>
          </a:blip>
          <a:srcRect/>
          <a:stretch>
            <a:fillRect/>
          </a:stretch>
        </p:blipFill>
        <p:spPr bwMode="auto">
          <a:xfrm>
            <a:off x="200" y="216274"/>
            <a:ext cx="9241443" cy="554486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288282"/>
            <a:ext cx="28803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6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Международная конференция</a:t>
            </a:r>
          </a:p>
        </p:txBody>
      </p:sp>
      <p:sp>
        <p:nvSpPr>
          <p:cNvPr id="139" name="Прямоугольник 138"/>
          <p:cNvSpPr/>
          <p:nvPr/>
        </p:nvSpPr>
        <p:spPr>
          <a:xfrm>
            <a:off x="1296344" y="25370868"/>
            <a:ext cx="26786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</a:p>
          <a:p>
            <a:r>
              <a:rPr lang="ru-RU" sz="4000" dirty="0"/>
              <a:t>1. Лутченков Л.С., Лайне В.А. Моделирование и анализ тепловых режимов аппаратуры. - СПБ.: ГУТ им. проф. М.А. Бонч-Бруевича. 1995. 355с.</a:t>
            </a:r>
          </a:p>
          <a:p>
            <a:r>
              <a:rPr lang="ru-RU" sz="4000" dirty="0"/>
              <a:t>2. Автоматизированное теплофизическое проектирование микроэлектронных устройств: Учеб. Пособие / А.В. Муратов, О.Ю. Макаров; Воронеж. гос. </a:t>
            </a:r>
            <a:r>
              <a:rPr lang="ru-RU" sz="4000" dirty="0" err="1"/>
              <a:t>техн</a:t>
            </a:r>
            <a:r>
              <a:rPr lang="ru-RU" sz="4000" dirty="0"/>
              <a:t>. ун-т. Воронеж, 1997.-92с.</a:t>
            </a:r>
          </a:p>
          <a:p>
            <a:r>
              <a:rPr lang="ru-RU" sz="4000" dirty="0"/>
              <a:t>3. </a:t>
            </a:r>
            <a:r>
              <a:rPr lang="ru-RU" sz="4000" dirty="0" err="1"/>
              <a:t>Дульнев</a:t>
            </a:r>
            <a:r>
              <a:rPr lang="ru-RU" sz="4000" dirty="0"/>
              <a:t> Г.Н. Тепло- и </a:t>
            </a:r>
            <a:r>
              <a:rPr lang="ru-RU" sz="4000" dirty="0" err="1"/>
              <a:t>массообмен</a:t>
            </a:r>
            <a:r>
              <a:rPr lang="ru-RU" sz="4000" dirty="0"/>
              <a:t> в радиоэлектронной аппаратуре: Учебник для вузов по спец. «Конструированию и производству радиоаппаратуры».-М.: </a:t>
            </a:r>
            <a:r>
              <a:rPr lang="ru-RU" sz="4000" dirty="0" err="1"/>
              <a:t>Высш</a:t>
            </a:r>
            <a:r>
              <a:rPr lang="ru-RU" sz="4000" dirty="0"/>
              <a:t>. </a:t>
            </a:r>
            <a:r>
              <a:rPr lang="ru-RU" sz="4000" dirty="0" err="1"/>
              <a:t>шк</a:t>
            </a:r>
            <a:r>
              <a:rPr lang="ru-RU" sz="4000" dirty="0"/>
              <a:t>., 1984.-247с.</a:t>
            </a:r>
          </a:p>
          <a:p>
            <a:r>
              <a:rPr lang="ru-RU" sz="4000" dirty="0"/>
              <a:t>4. Палий А.В. Массоперенос и основное уравнение аэродинамики. Таганрог: Изд. ТТИ ЮФУ, 2012. 192 с.</a:t>
            </a:r>
          </a:p>
          <a:p>
            <a:pPr>
              <a:defRPr/>
            </a:pPr>
            <a:endParaRPr lang="ru-RU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Box 12"/>
          <p:cNvSpPr txBox="1">
            <a:spLocks noChangeArrowheads="1"/>
          </p:cNvSpPr>
          <p:nvPr/>
        </p:nvSpPr>
        <p:spPr bwMode="auto">
          <a:xfrm>
            <a:off x="0" y="5112818"/>
            <a:ext cx="28803600" cy="1855892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4800" dirty="0"/>
              <a:t>Исследование эффективности конструкции биметаллического радиатора из меди и алюминия для теплонагруженного источника электронной техники</a:t>
            </a:r>
          </a:p>
          <a:p>
            <a:pPr algn="ctr" eaLnBrk="1" hangingPunct="1">
              <a:defRPr/>
            </a:pPr>
            <a:endParaRPr lang="ru-RU" sz="4800" dirty="0"/>
          </a:p>
          <a:p>
            <a:pPr algn="ctr" eaLnBrk="1" hangingPunct="1">
              <a:defRPr/>
            </a:pPr>
            <a:r>
              <a:rPr lang="ru-RU" sz="4800" dirty="0"/>
              <a:t>Чернов Н.Н., Палий А.В., Саенко А.В.</a:t>
            </a:r>
          </a:p>
          <a:p>
            <a:pPr algn="ctr" eaLnBrk="1" hangingPunct="1">
              <a:defRPr/>
            </a:pPr>
            <a:endParaRPr lang="ru-RU" altLang="ru-RU" sz="4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sz="4800" dirty="0"/>
              <a:t>В работе описаны результаты вычислительного эксперимента по оценке эффективности и оптимизации конструкции теплоотвода для теплонагруженного источника электронной техники с целью минимизации температуры источника и снижению производственных затрат.</a:t>
            </a:r>
          </a:p>
          <a:p>
            <a:pPr algn="ctr" eaLnBrk="1" hangingPunct="1">
              <a:defRPr/>
            </a:pPr>
            <a:endParaRPr lang="ru-RU" altLang="ru-RU" sz="4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/>
              <a:t>Применение различных материалов в конструкции теплоотвода обусловлено разной эффективностью площади рассеивания. Основную нагрузку несет основание теплоотвода, непосредственно контактирующее с теплонагруженным элементом и ее предлагается выполнять из меди. Так как ее коэффициент теплоотвода выше, но выше и масса. Дальнейшее же развитие конструкции, в виде штырей, ребер и пр., предлагается выполнять из алюминия, так как подобная развитая поверхность уже менее эффективна.</a:t>
            </a:r>
          </a:p>
          <a:p>
            <a:r>
              <a:rPr lang="ru-RU" sz="4800" dirty="0"/>
              <a:t>В результате проведенного вычислительного эксперимента определялась зависимость температуры теплонагруженного элемента от формы теплоотводящего тела</a:t>
            </a:r>
          </a:p>
          <a:p>
            <a:r>
              <a:rPr lang="ru-RU" sz="4800" dirty="0"/>
              <a:t>в конвективном потоке. Для описания процесса распределения теплового поля в системе тело-поток мы воспользовались аналогией распространения теплового и электростатического полей от точечного источника. Приведенные теоретические данные об </a:t>
            </a:r>
            <a:r>
              <a:rPr lang="ru-RU" sz="4800" dirty="0" err="1"/>
              <a:t>разноэффективности</a:t>
            </a:r>
            <a:r>
              <a:rPr lang="ru-RU" sz="4800" dirty="0"/>
              <a:t> зон поверхности теплоотводящего тела в конвективном потоке были подтверждены вычислительным экспериментом, который показал, что форму теплоотвода следует выполнять по эквитемпературным поверхностям теплонагруженного источника.</a:t>
            </a:r>
          </a:p>
          <a:p>
            <a:endParaRPr lang="ru-RU" sz="4800" dirty="0"/>
          </a:p>
          <a:p>
            <a:pPr algn="ctr" eaLnBrk="1" hangingPunct="1">
              <a:defRPr/>
            </a:pPr>
            <a:endParaRPr lang="ru-RU" altLang="ru-RU" sz="4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2" name="Прямая соединительная линия 151"/>
          <p:cNvCxnSpPr/>
          <p:nvPr/>
        </p:nvCxnSpPr>
        <p:spPr>
          <a:xfrm>
            <a:off x="200" y="25273470"/>
            <a:ext cx="28803600" cy="1588"/>
          </a:xfrm>
          <a:prstGeom prst="line">
            <a:avLst/>
          </a:prstGeom>
          <a:ln w="635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Прямоугольник 132"/>
          <p:cNvSpPr/>
          <p:nvPr/>
        </p:nvSpPr>
        <p:spPr>
          <a:xfrm>
            <a:off x="25779064" y="188979"/>
            <a:ext cx="28083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МОСКВА</a:t>
            </a:r>
          </a:p>
          <a:p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ОКТ</a:t>
            </a:r>
          </a:p>
        </p:txBody>
      </p:sp>
      <p:sp>
        <p:nvSpPr>
          <p:cNvPr id="134" name="Прямоугольник 133"/>
          <p:cNvSpPr/>
          <p:nvPr/>
        </p:nvSpPr>
        <p:spPr>
          <a:xfrm>
            <a:off x="0" y="1296394"/>
            <a:ext cx="28803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Математическое моделирование в материаловедении электронных компонентов</a:t>
            </a:r>
            <a:endParaRPr lang="ru-RU" sz="54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3" name="Прямоугольник 192"/>
          <p:cNvSpPr/>
          <p:nvPr/>
        </p:nvSpPr>
        <p:spPr>
          <a:xfrm rot="16200000">
            <a:off x="24914460" y="535478"/>
            <a:ext cx="1223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020</a:t>
            </a:r>
            <a:endParaRPr lang="ru-RU" sz="3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" name="Прямоугольник 199"/>
          <p:cNvSpPr/>
          <p:nvPr/>
        </p:nvSpPr>
        <p:spPr>
          <a:xfrm>
            <a:off x="0" y="31899794"/>
            <a:ext cx="28803600" cy="41044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4023</TotalTime>
  <Words>350</Words>
  <Application>Microsoft Office PowerPoint</Application>
  <PresentationFormat>Произвольный</PresentationFormat>
  <Paragraphs>19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</dc:creator>
  <cp:lastModifiedBy>Azzouzorum</cp:lastModifiedBy>
  <cp:revision>394</cp:revision>
  <dcterms:created xsi:type="dcterms:W3CDTF">2010-04-06T13:27:58Z</dcterms:created>
  <dcterms:modified xsi:type="dcterms:W3CDTF">2020-10-15T17:10:02Z</dcterms:modified>
</cp:coreProperties>
</file>