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4" r:id="rId1"/>
  </p:sldMasterIdLst>
  <p:sldIdLst>
    <p:sldId id="258" r:id="rId2"/>
  </p:sldIdLst>
  <p:sldSz cx="28803600" cy="360045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851025" indent="-13938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3702050" indent="-27876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5554663" indent="-41830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7405688" indent="-55768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B9EDB"/>
    <a:srgbClr val="3366FF"/>
    <a:srgbClr val="CCFFFF"/>
    <a:srgbClr val="66CCFF"/>
    <a:srgbClr val="3399FF"/>
    <a:srgbClr val="33CCFF"/>
    <a:srgbClr val="4D4D4D"/>
    <a:srgbClr val="7777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6405" autoAdjust="0"/>
  </p:normalViewPr>
  <p:slideViewPr>
    <p:cSldViewPr>
      <p:cViewPr>
        <p:scale>
          <a:sx n="33" d="100"/>
          <a:sy n="33" d="100"/>
        </p:scale>
        <p:origin x="-490" y="1728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0270" y="11184745"/>
            <a:ext cx="24483060" cy="771763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5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7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0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5AC1-7497-418B-A7A2-377641322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926F5-A245-4F25-AE5B-6E9E7F696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0882610" y="1441852"/>
            <a:ext cx="6480810" cy="3072050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40180" y="1441852"/>
            <a:ext cx="18962370" cy="3072050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2527A-6361-4A21-BBD6-42E4C9419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175AB-B0F9-4726-81B8-3BCEC1DB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5286" y="2313623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75286" y="1526025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45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291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373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582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727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873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019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165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E9A2D-7494-4270-90B2-39DAF208B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40180" y="840106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641830" y="840106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5C86-6A05-4FBB-93C3-49F4AA0EA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458" indent="0">
              <a:buNone/>
              <a:defRPr sz="8100" b="1"/>
            </a:lvl2pPr>
            <a:lvl3pPr marL="3702915" indent="0">
              <a:buNone/>
              <a:defRPr sz="7300" b="1"/>
            </a:lvl3pPr>
            <a:lvl4pPr marL="5554373" indent="0">
              <a:buNone/>
              <a:defRPr sz="6500" b="1"/>
            </a:lvl4pPr>
            <a:lvl5pPr marL="7405822" indent="0">
              <a:buNone/>
              <a:defRPr sz="6500" b="1"/>
            </a:lvl5pPr>
            <a:lvl6pPr marL="9257279" indent="0">
              <a:buNone/>
              <a:defRPr sz="6500" b="1"/>
            </a:lvl6pPr>
            <a:lvl7pPr marL="11108737" indent="0">
              <a:buNone/>
              <a:defRPr sz="6500" b="1"/>
            </a:lvl7pPr>
            <a:lvl8pPr marL="12960194" indent="0">
              <a:buNone/>
              <a:defRPr sz="6500" b="1"/>
            </a:lvl8pPr>
            <a:lvl9pPr marL="14811652" indent="0">
              <a:buNone/>
              <a:defRPr sz="6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4631837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458" indent="0">
              <a:buNone/>
              <a:defRPr sz="8100" b="1"/>
            </a:lvl2pPr>
            <a:lvl3pPr marL="3702915" indent="0">
              <a:buNone/>
              <a:defRPr sz="7300" b="1"/>
            </a:lvl3pPr>
            <a:lvl4pPr marL="5554373" indent="0">
              <a:buNone/>
              <a:defRPr sz="6500" b="1"/>
            </a:lvl4pPr>
            <a:lvl5pPr marL="7405822" indent="0">
              <a:buNone/>
              <a:defRPr sz="6500" b="1"/>
            </a:lvl5pPr>
            <a:lvl6pPr marL="9257279" indent="0">
              <a:buNone/>
              <a:defRPr sz="6500" b="1"/>
            </a:lvl6pPr>
            <a:lvl7pPr marL="11108737" indent="0">
              <a:buNone/>
              <a:defRPr sz="6500" b="1"/>
            </a:lvl7pPr>
            <a:lvl8pPr marL="12960194" indent="0">
              <a:buNone/>
              <a:defRPr sz="6500" b="1"/>
            </a:lvl8pPr>
            <a:lvl9pPr marL="14811652" indent="0">
              <a:buNone/>
              <a:defRPr sz="6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4631837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2AB7F-7425-4359-A3A3-17851DCA0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39034-EDB8-49F9-9070-14E620400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08AA-A141-459A-B4D8-76C68A71C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0188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61407" y="1433526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40188" y="753428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458" indent="0">
              <a:buNone/>
              <a:defRPr sz="4900"/>
            </a:lvl2pPr>
            <a:lvl3pPr marL="3702915" indent="0">
              <a:buNone/>
              <a:defRPr sz="4100"/>
            </a:lvl3pPr>
            <a:lvl4pPr marL="5554373" indent="0">
              <a:buNone/>
              <a:defRPr sz="3600"/>
            </a:lvl4pPr>
            <a:lvl5pPr marL="7405822" indent="0">
              <a:buNone/>
              <a:defRPr sz="3600"/>
            </a:lvl5pPr>
            <a:lvl6pPr marL="9257279" indent="0">
              <a:buNone/>
              <a:defRPr sz="3600"/>
            </a:lvl6pPr>
            <a:lvl7pPr marL="11108737" indent="0">
              <a:buNone/>
              <a:defRPr sz="3600"/>
            </a:lvl7pPr>
            <a:lvl8pPr marL="12960194" indent="0">
              <a:buNone/>
              <a:defRPr sz="3600"/>
            </a:lvl8pPr>
            <a:lvl9pPr marL="14811652" indent="0">
              <a:buNone/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CF19-5452-4DD7-B0FE-8EBA6D7BC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3000"/>
            </a:lvl1pPr>
            <a:lvl2pPr marL="1851458" indent="0">
              <a:buNone/>
              <a:defRPr sz="11300"/>
            </a:lvl2pPr>
            <a:lvl3pPr marL="3702915" indent="0">
              <a:buNone/>
              <a:defRPr sz="9700"/>
            </a:lvl3pPr>
            <a:lvl4pPr marL="5554373" indent="0">
              <a:buNone/>
              <a:defRPr sz="8100"/>
            </a:lvl4pPr>
            <a:lvl5pPr marL="7405822" indent="0">
              <a:buNone/>
              <a:defRPr sz="8100"/>
            </a:lvl5pPr>
            <a:lvl6pPr marL="9257279" indent="0">
              <a:buNone/>
              <a:defRPr sz="8100"/>
            </a:lvl6pPr>
            <a:lvl7pPr marL="11108737" indent="0">
              <a:buNone/>
              <a:defRPr sz="8100"/>
            </a:lvl7pPr>
            <a:lvl8pPr marL="12960194" indent="0">
              <a:buNone/>
              <a:defRPr sz="8100"/>
            </a:lvl8pPr>
            <a:lvl9pPr marL="14811652" indent="0">
              <a:buNone/>
              <a:defRPr sz="81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458" indent="0">
              <a:buNone/>
              <a:defRPr sz="4900"/>
            </a:lvl2pPr>
            <a:lvl3pPr marL="3702915" indent="0">
              <a:buNone/>
              <a:defRPr sz="4100"/>
            </a:lvl3pPr>
            <a:lvl4pPr marL="5554373" indent="0">
              <a:buNone/>
              <a:defRPr sz="3600"/>
            </a:lvl4pPr>
            <a:lvl5pPr marL="7405822" indent="0">
              <a:buNone/>
              <a:defRPr sz="3600"/>
            </a:lvl5pPr>
            <a:lvl6pPr marL="9257279" indent="0">
              <a:buNone/>
              <a:defRPr sz="3600"/>
            </a:lvl6pPr>
            <a:lvl7pPr marL="11108737" indent="0">
              <a:buNone/>
              <a:defRPr sz="3600"/>
            </a:lvl7pPr>
            <a:lvl8pPr marL="12960194" indent="0">
              <a:buNone/>
              <a:defRPr sz="3600"/>
            </a:lvl8pPr>
            <a:lvl9pPr marL="14811652" indent="0">
              <a:buNone/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EEDF-C136-4BC6-88C2-88084FA7A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1439863" y="1441450"/>
            <a:ext cx="259238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2" tIns="185146" rIns="370292" bIns="185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1439863" y="8401050"/>
            <a:ext cx="25923875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2" tIns="185146" rIns="370292" bIns="185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923D71-2A72-4304-B30D-85428FB25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5" r:id="rId1"/>
    <p:sldLayoutId id="2147484316" r:id="rId2"/>
    <p:sldLayoutId id="2147484317" r:id="rId3"/>
    <p:sldLayoutId id="2147484318" r:id="rId4"/>
    <p:sldLayoutId id="2147484319" r:id="rId5"/>
    <p:sldLayoutId id="2147484320" r:id="rId6"/>
    <p:sldLayoutId id="2147484321" r:id="rId7"/>
    <p:sldLayoutId id="2147484322" r:id="rId8"/>
    <p:sldLayoutId id="2147484323" r:id="rId9"/>
    <p:sldLayoutId id="2147484324" r:id="rId10"/>
    <p:sldLayoutId id="2147484325" r:id="rId11"/>
  </p:sldLayoutIdLst>
  <p:txStyles>
    <p:titleStyle>
      <a:lvl1pPr algn="ctr" defTabSz="3702050" rtl="0" eaLnBrk="0" fontAlgn="base" hangingPunct="0">
        <a:spcBef>
          <a:spcPct val="0"/>
        </a:spcBef>
        <a:spcAft>
          <a:spcPct val="0"/>
        </a:spcAft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2pPr>
      <a:lvl3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3pPr>
      <a:lvl4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4pPr>
      <a:lvl5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5pPr>
      <a:lvl6pPr marL="4572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6pPr>
      <a:lvl7pPr marL="9144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7pPr>
      <a:lvl8pPr marL="13716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8pPr>
      <a:lvl9pPr marL="18288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9pPr>
    </p:titleStyle>
    <p:bodyStyle>
      <a:lvl1pPr marL="1387475" indent="-1387475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313" indent="-1155700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7563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78588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1200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3012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4470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5923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7377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458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915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373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5822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7279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8737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0194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1652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Прямоугольник 136"/>
          <p:cNvSpPr/>
          <p:nvPr/>
        </p:nvSpPr>
        <p:spPr>
          <a:xfrm>
            <a:off x="0" y="0"/>
            <a:ext cx="28803600" cy="59769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98" name="Picture 174" descr="C:\Users\stud\Desktop\conf2019\img\tube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10000"/>
          </a:blip>
          <a:srcRect/>
          <a:stretch>
            <a:fillRect/>
          </a:stretch>
        </p:blipFill>
        <p:spPr bwMode="auto">
          <a:xfrm>
            <a:off x="200" y="216274"/>
            <a:ext cx="9241443" cy="554486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288282"/>
            <a:ext cx="28803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6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Международная конференция</a:t>
            </a:r>
          </a:p>
        </p:txBody>
      </p:sp>
      <p:sp>
        <p:nvSpPr>
          <p:cNvPr id="139" name="Прямоугольник 138"/>
          <p:cNvSpPr/>
          <p:nvPr/>
        </p:nvSpPr>
        <p:spPr>
          <a:xfrm>
            <a:off x="1296344" y="25370868"/>
            <a:ext cx="25274808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  <a:defRPr/>
            </a:pPr>
            <a:endParaRPr lang="e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  <a:defRPr/>
            </a:pP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Абгарян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К.К.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Многомасштабное моделирование в задачах структурного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материаловедения-М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МАКС Пресс, 2017, 284 С.</a:t>
            </a:r>
          </a:p>
          <a:p>
            <a:pPr marL="742950" indent="-742950">
              <a:buAutoNum type="arabicPeriod"/>
              <a:defRPr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  <a:defRPr/>
            </a:pP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Абгарян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К.К.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Инфомационная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технология построения многомасштабных моделей в задачах структурного материаловедения.- Системы высокой доступности. Т.15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№2. С.9-15.</a:t>
            </a:r>
          </a:p>
          <a:p>
            <a:pPr marL="742950" indent="-742950">
              <a:buAutoNum type="arabicPeriod"/>
              <a:defRPr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  <a:defRPr/>
            </a:pPr>
            <a:r>
              <a:rPr lang="en" sz="3200" i="1" dirty="0" smtClean="0">
                <a:latin typeface="Times New Roman" pitchFamily="18" charset="0"/>
                <a:cs typeface="Times New Roman" pitchFamily="18" charset="0"/>
              </a:rPr>
              <a:t>Shiraiwa </a:t>
            </a:r>
            <a:r>
              <a:rPr lang="en" sz="3200" i="1" dirty="0">
                <a:latin typeface="Times New Roman" pitchFamily="18" charset="0"/>
                <a:cs typeface="Times New Roman" pitchFamily="18" charset="0"/>
              </a:rPr>
              <a:t>T., Miyazawa Y., Enoki M. </a:t>
            </a:r>
            <a:r>
              <a:rPr lang="en" sz="3200" dirty="0">
                <a:latin typeface="Times New Roman" pitchFamily="18" charset="0"/>
                <a:cs typeface="Times New Roman" pitchFamily="18" charset="0"/>
              </a:rPr>
              <a:t>Fatigue Performance Prediction of Structural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" sz="3200" dirty="0">
                <a:latin typeface="Times New Roman" pitchFamily="18" charset="0"/>
                <a:cs typeface="Times New Roman" pitchFamily="18" charset="0"/>
              </a:rPr>
              <a:t>Materials by Multi-scale Modeling and Machine Learning // Proceedings of the 4th World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" sz="3200" dirty="0">
                <a:latin typeface="Times New Roman" pitchFamily="18" charset="0"/>
                <a:cs typeface="Times New Roman" pitchFamily="18" charset="0"/>
              </a:rPr>
              <a:t>Congress on Integrated Computational Materials Engineering (ICME 2017) (pp.317-326),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" sz="3200" dirty="0">
                <a:latin typeface="Times New Roman" pitchFamily="18" charset="0"/>
                <a:cs typeface="Times New Roman" pitchFamily="18" charset="0"/>
              </a:rPr>
              <a:t>April 2017. DOI: 10.1007/978-3-319-57864-4_29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  <a:defRPr/>
            </a:pPr>
            <a:endParaRPr lang="e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  <a:defRPr/>
            </a:pPr>
            <a:r>
              <a:rPr lang="en" sz="3200" i="1" dirty="0" smtClean="0">
                <a:latin typeface="Times New Roman" pitchFamily="18" charset="0"/>
                <a:cs typeface="Times New Roman" pitchFamily="18" charset="0"/>
              </a:rPr>
              <a:t>Chen </a:t>
            </a:r>
            <a:r>
              <a:rPr lang="en" sz="3200" i="1" dirty="0">
                <a:latin typeface="Times New Roman" pitchFamily="18" charset="0"/>
                <a:cs typeface="Times New Roman" pitchFamily="18" charset="0"/>
              </a:rPr>
              <a:t>Z., Zhang Z., Dong F., Liu S. A </a:t>
            </a:r>
            <a:r>
              <a:rPr lang="en" sz="3200" dirty="0">
                <a:latin typeface="Times New Roman" pitchFamily="18" charset="0"/>
                <a:cs typeface="Times New Roman" pitchFamily="18" charset="0"/>
              </a:rPr>
              <a:t>Hybrid Finite Element Modeling: Artificial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" sz="3200" dirty="0">
                <a:latin typeface="Times New Roman" pitchFamily="18" charset="0"/>
                <a:cs typeface="Times New Roman" pitchFamily="18" charset="0"/>
              </a:rPr>
              <a:t>Neural Network Approach for Predicting Solder Joint Fatigue Life in Wafer-Level Chip Scale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" sz="3200" dirty="0">
                <a:latin typeface="Times New Roman" pitchFamily="18" charset="0"/>
                <a:cs typeface="Times New Roman" pitchFamily="18" charset="0"/>
              </a:rPr>
              <a:t>Packages// Journal of Electronic Packaging 143(1), May 2020. DOI: </a:t>
            </a:r>
            <a:r>
              <a:rPr lang="en" sz="3200" dirty="0" smtClean="0">
                <a:latin typeface="Times New Roman" pitchFamily="18" charset="0"/>
                <a:cs typeface="Times New Roman" pitchFamily="18" charset="0"/>
              </a:rPr>
              <a:t>10.1115/1.4047227</a:t>
            </a:r>
          </a:p>
          <a:p>
            <a:pPr marL="742950" indent="-742950">
              <a:buAutoNum type="arabicPeriod"/>
              <a:defRPr/>
            </a:pPr>
            <a:endParaRPr lang="e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  <a:defRPr/>
            </a:pPr>
            <a:endParaRPr lang="e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  <a:defRPr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2"/>
          <p:cNvSpPr txBox="1">
            <a:spLocks noChangeArrowheads="1"/>
          </p:cNvSpPr>
          <p:nvPr/>
        </p:nvSpPr>
        <p:spPr bwMode="auto">
          <a:xfrm>
            <a:off x="0" y="5112818"/>
            <a:ext cx="28803600" cy="24314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Моделирование процессов деградации механических свойств,</a:t>
            </a:r>
          </a:p>
          <a:p>
            <a:pPr algn="ctr" eaLnBrk="1" hangingPunct="1">
              <a:defRPr/>
            </a:pPr>
            <a:r>
              <a:rPr lang="ru-RU" alt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прочности и разрушения композитных </a:t>
            </a:r>
            <a:r>
              <a:rPr lang="ru-RU" alt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материалов</a:t>
            </a:r>
            <a:endParaRPr lang="ru-RU" alt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3600" i="1" dirty="0">
                <a:latin typeface="Times New Roman" pitchFamily="18" charset="0"/>
                <a:cs typeface="Times New Roman" pitchFamily="18" charset="0"/>
              </a:rPr>
              <a:t>Мочалова Юлия Дмитриевна</a:t>
            </a:r>
            <a: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altLang="ru-RU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i="1" dirty="0" err="1">
                <a:latin typeface="Times New Roman" pitchFamily="18" charset="0"/>
                <a:cs typeface="Times New Roman" pitchFamily="18" charset="0"/>
              </a:rPr>
              <a:t>Абгарян</a:t>
            </a:r>
            <a:r>
              <a:rPr lang="ru-RU" alt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i="1" dirty="0" err="1">
                <a:latin typeface="Times New Roman" pitchFamily="18" charset="0"/>
                <a:cs typeface="Times New Roman" pitchFamily="18" charset="0"/>
              </a:rPr>
              <a:t>Каринэ</a:t>
            </a:r>
            <a:r>
              <a:rPr lang="ru-RU" alt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i="1" dirty="0" err="1">
                <a:latin typeface="Times New Roman" pitchFamily="18" charset="0"/>
                <a:cs typeface="Times New Roman" pitchFamily="18" charset="0"/>
              </a:rPr>
              <a:t>Карленовна</a:t>
            </a:r>
            <a:endParaRPr lang="ru-RU" alt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2" name="Прямая соединительная линия 151"/>
          <p:cNvCxnSpPr/>
          <p:nvPr/>
        </p:nvCxnSpPr>
        <p:spPr>
          <a:xfrm>
            <a:off x="200" y="25273470"/>
            <a:ext cx="28803600" cy="1588"/>
          </a:xfrm>
          <a:prstGeom prst="line">
            <a:avLst/>
          </a:prstGeom>
          <a:ln w="635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Прямоугольник 132"/>
          <p:cNvSpPr/>
          <p:nvPr/>
        </p:nvSpPr>
        <p:spPr>
          <a:xfrm>
            <a:off x="25779064" y="188979"/>
            <a:ext cx="280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</a:t>
            </a:r>
          </a:p>
          <a:p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ОКТ</a:t>
            </a:r>
          </a:p>
        </p:txBody>
      </p:sp>
      <p:sp>
        <p:nvSpPr>
          <p:cNvPr id="134" name="Прямоугольник 133"/>
          <p:cNvSpPr/>
          <p:nvPr/>
        </p:nvSpPr>
        <p:spPr>
          <a:xfrm>
            <a:off x="0" y="1296394"/>
            <a:ext cx="2880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Математическое моделирование в материаловедении электронных компонентов</a:t>
            </a:r>
            <a:endParaRPr lang="ru-RU" sz="54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Прямоугольник 192"/>
          <p:cNvSpPr/>
          <p:nvPr/>
        </p:nvSpPr>
        <p:spPr>
          <a:xfrm rot="16200000">
            <a:off x="24914460" y="535478"/>
            <a:ext cx="1223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020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0" y="31899794"/>
            <a:ext cx="28803600" cy="4104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B5F0945-1CC2-A54D-A56F-5683DDB7C45C}"/>
              </a:ext>
            </a:extLst>
          </p:cNvPr>
          <p:cNvSpPr txBox="1"/>
          <p:nvPr/>
        </p:nvSpPr>
        <p:spPr>
          <a:xfrm>
            <a:off x="11982084" y="12565881"/>
            <a:ext cx="927766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свойство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производительность выражается условными распределениями вероятностей. Данное исследование сосредоточено на связи между свойствами и структурами материалов.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позволяет получить уравнения для прогнозирования деградации механических свойств и состояния прочности на основе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о составе и структуре материалов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параметров процесса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C9D5BB45-62D6-6541-B64B-801BDB33749E}"/>
              </a:ext>
            </a:extLst>
          </p:cNvPr>
          <p:cNvSpPr/>
          <p:nvPr/>
        </p:nvSpPr>
        <p:spPr>
          <a:xfrm>
            <a:off x="1800400" y="12565881"/>
            <a:ext cx="96490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Рассчитывается структура материала на атомно-кристаллическом уровне осуществляется переход на следующие масштабные уровни к молекулярно-динамическим, дискретно-элементным,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сплошносредным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моделям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[1,2]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результаты моделирования композиционного материала на более мелком масштабном уровне используются как предварительный шаг обработки данных для крупномасштабных (макроскопических) моделей. 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3997BB2-E72B-344D-82F4-04D23C5D3A45}"/>
              </a:ext>
            </a:extLst>
          </p:cNvPr>
          <p:cNvSpPr/>
          <p:nvPr/>
        </p:nvSpPr>
        <p:spPr>
          <a:xfrm>
            <a:off x="3184488" y="11665781"/>
            <a:ext cx="59047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Многомасштабная модель</a:t>
            </a:r>
            <a:endParaRPr lang="ru-RU" sz="3600" b="1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A3AD6362-EE8F-9743-BDBA-C06EF2E99E07}"/>
              </a:ext>
            </a:extLst>
          </p:cNvPr>
          <p:cNvSpPr/>
          <p:nvPr/>
        </p:nvSpPr>
        <p:spPr>
          <a:xfrm>
            <a:off x="12974685" y="11665781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Машинное обучение и нейронные сети</a:t>
            </a:r>
            <a:endParaRPr lang="ru-RU" sz="36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46A72B88-BCF0-2943-9975-2968404050E9}"/>
              </a:ext>
            </a:extLst>
          </p:cNvPr>
          <p:cNvSpPr/>
          <p:nvPr/>
        </p:nvSpPr>
        <p:spPr>
          <a:xfrm>
            <a:off x="2232448" y="7561090"/>
            <a:ext cx="235466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Актуальность: композитные материалы подвержены изменению своих свойств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результате внешних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воздействий. Исследование этих процессов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натурными методами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формирование доказательной базы для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их применения связано с большими финансовыми и временными затратами, что может 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существенно замедлить темпы обоснованного применения композитных материалов. По этой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причине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была разработана методика для прогнозирования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деградационных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процессов,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основанная на многомасштабном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подходе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машинном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обучении, позволяющая в ходе компьютерного эксперимента за ограниченное время, без проведения натурных  экспериментов получать аналитические данные для разработки новых композитных материалов с заданными свойствами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91CDE322-E488-D34E-A38F-C352FF81BF5D}"/>
              </a:ext>
            </a:extLst>
          </p:cNvPr>
          <p:cNvSpPr/>
          <p:nvPr/>
        </p:nvSpPr>
        <p:spPr>
          <a:xfrm>
            <a:off x="4781184" y="20686820"/>
            <a:ext cx="144018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9875" algn="just"/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Моделирование позволяет обнаружить и зарегистрировать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развивающиеся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дефекты,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связи с чем используется классификация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дефектов не по размерам, форме, положению и ориентации, а по степени их опасности, то есть по влиянию на прочность контролируемой конструкции.</a:t>
            </a:r>
            <a:endParaRPr lang="ru-RU" sz="3600" dirty="0">
              <a:solidFill>
                <a:srgbClr val="00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41" name="Группа 40">
            <a:extLst>
              <a:ext uri="{FF2B5EF4-FFF2-40B4-BE49-F238E27FC236}">
                <a16:creationId xmlns:a16="http://schemas.microsoft.com/office/drawing/2014/main" xmlns="" id="{F1BB462F-511A-A54C-996D-BBC34657C422}"/>
              </a:ext>
            </a:extLst>
          </p:cNvPr>
          <p:cNvGrpSpPr/>
          <p:nvPr/>
        </p:nvGrpSpPr>
        <p:grpSpPr>
          <a:xfrm>
            <a:off x="22322680" y="11305505"/>
            <a:ext cx="6142352" cy="11277731"/>
            <a:chOff x="22084984" y="11448252"/>
            <a:chExt cx="6502392" cy="11931067"/>
          </a:xfrm>
        </p:grpSpPr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xmlns="" id="{8CBBD02E-DCF8-4C43-90A8-D783A6F55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5400000">
              <a:off x="18943007" y="15129839"/>
              <a:ext cx="11931067" cy="4567894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0C517F21-4B24-5B4A-B110-927CE1C7CEA5}"/>
                </a:ext>
              </a:extLst>
            </p:cNvPr>
            <p:cNvSpPr txBox="1"/>
            <p:nvPr/>
          </p:nvSpPr>
          <p:spPr>
            <a:xfrm>
              <a:off x="22128266" y="13310375"/>
              <a:ext cx="9877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sz="3600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36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ij</a:t>
              </a:r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BFA0D3DC-89C0-AE4A-9154-10E278C35FF5}"/>
                </a:ext>
              </a:extLst>
            </p:cNvPr>
            <p:cNvSpPr txBox="1"/>
            <p:nvPr/>
          </p:nvSpPr>
          <p:spPr>
            <a:xfrm>
              <a:off x="22084984" y="16453347"/>
              <a:ext cx="10743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sz="3600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36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jk</a:t>
              </a:r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89CC5369-336F-174A-89D8-E71646A256B7}"/>
                </a:ext>
              </a:extLst>
            </p:cNvPr>
            <p:cNvSpPr txBox="1"/>
            <p:nvPr/>
          </p:nvSpPr>
          <p:spPr>
            <a:xfrm>
              <a:off x="22473637" y="19425721"/>
              <a:ext cx="9717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sz="3600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36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2A9C28B8-B92F-E741-BDDB-6EF0E65695B2}"/>
                </a:ext>
              </a:extLst>
            </p:cNvPr>
            <p:cNvSpPr txBox="1"/>
            <p:nvPr/>
          </p:nvSpPr>
          <p:spPr>
            <a:xfrm>
              <a:off x="22236706" y="14743146"/>
              <a:ext cx="5437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sz="3600" b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BF2641C3-54CB-6741-A044-6E1F3438175F}"/>
                </a:ext>
              </a:extLst>
            </p:cNvPr>
            <p:cNvSpPr txBox="1"/>
            <p:nvPr/>
          </p:nvSpPr>
          <p:spPr>
            <a:xfrm>
              <a:off x="22202241" y="17921696"/>
              <a:ext cx="6126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sz="36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982B1A62-1E81-4C40-9500-1EB3FDE67D3A}"/>
                </a:ext>
              </a:extLst>
            </p:cNvPr>
            <p:cNvSpPr txBox="1"/>
            <p:nvPr/>
          </p:nvSpPr>
          <p:spPr>
            <a:xfrm>
              <a:off x="22565508" y="20786683"/>
              <a:ext cx="5950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sz="36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AAADC59B-195E-FF49-938C-346CF15BEA45}"/>
                </a:ext>
              </a:extLst>
            </p:cNvPr>
            <p:cNvSpPr txBox="1"/>
            <p:nvPr/>
          </p:nvSpPr>
          <p:spPr>
            <a:xfrm>
              <a:off x="26762005" y="11524432"/>
              <a:ext cx="1825371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Входные </a:t>
              </a:r>
            </a:p>
            <a:p>
              <a:pPr algn="ctr"/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данные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533AE923-02E7-3941-BCBE-0EB3311A34CA}"/>
                </a:ext>
              </a:extLst>
            </p:cNvPr>
            <p:cNvSpPr txBox="1"/>
            <p:nvPr/>
          </p:nvSpPr>
          <p:spPr>
            <a:xfrm>
              <a:off x="26525885" y="14511809"/>
              <a:ext cx="1915909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Скрытый </a:t>
              </a:r>
            </a:p>
            <a:p>
              <a:pPr algn="ctr"/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слой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6F6AEBA8-0CAE-D84C-93D5-4151C0EF7924}"/>
                </a:ext>
              </a:extLst>
            </p:cNvPr>
            <p:cNvSpPr txBox="1"/>
            <p:nvPr/>
          </p:nvSpPr>
          <p:spPr>
            <a:xfrm>
              <a:off x="26571152" y="17560443"/>
              <a:ext cx="1915909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Скрытый </a:t>
              </a:r>
            </a:p>
            <a:p>
              <a:pPr algn="ctr"/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слой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E5A6CA49-B7D2-1A40-BB37-EA061EB1D99C}"/>
                </a:ext>
              </a:extLst>
            </p:cNvPr>
            <p:cNvSpPr txBox="1"/>
            <p:nvPr/>
          </p:nvSpPr>
          <p:spPr>
            <a:xfrm>
              <a:off x="25683693" y="20670756"/>
              <a:ext cx="2106475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Выходные </a:t>
              </a:r>
            </a:p>
            <a:p>
              <a:pPr algn="ctr"/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данные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4EBE47E-4574-BD49-B998-E25D11E1B078}"/>
                </a:ext>
              </a:extLst>
            </p:cNvPr>
            <p:cNvSpPr txBox="1"/>
            <p:nvPr/>
          </p:nvSpPr>
          <p:spPr>
            <a:xfrm>
              <a:off x="23104477" y="22702757"/>
              <a:ext cx="30344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</a:t>
              </a:r>
            </a:p>
          </p:txBody>
        </p:sp>
      </p:grp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34498B61-BCBE-D648-90A9-591F76669808}"/>
              </a:ext>
            </a:extLst>
          </p:cNvPr>
          <p:cNvSpPr/>
          <p:nvPr/>
        </p:nvSpPr>
        <p:spPr>
          <a:xfrm>
            <a:off x="2073095" y="1153174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1</a:t>
            </a: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xmlns="" id="{100D8A10-AEE5-7F42-910C-1FBC81CE785E}"/>
              </a:ext>
            </a:extLst>
          </p:cNvPr>
          <p:cNvSpPr/>
          <p:nvPr/>
        </p:nvSpPr>
        <p:spPr>
          <a:xfrm>
            <a:off x="11995228" y="1154653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2</a:t>
            </a:r>
          </a:p>
        </p:txBody>
      </p: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xmlns="" id="{D7CD88FA-C914-BB43-B99A-D6304128D329}"/>
              </a:ext>
            </a:extLst>
          </p:cNvPr>
          <p:cNvGrpSpPr/>
          <p:nvPr/>
        </p:nvGrpSpPr>
        <p:grpSpPr>
          <a:xfrm>
            <a:off x="1872408" y="18002250"/>
            <a:ext cx="19459350" cy="2773289"/>
            <a:chOff x="1800400" y="17605225"/>
            <a:chExt cx="19459350" cy="2773289"/>
          </a:xfrm>
        </p:grpSpPr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xmlns="" id="{1CA19D4A-EB5E-6243-9D28-AD9A00228BB8}"/>
                </a:ext>
              </a:extLst>
            </p:cNvPr>
            <p:cNvCxnSpPr>
              <a:cxnSpLocks/>
              <a:stCxn id="3" idx="2"/>
            </p:cNvCxnSpPr>
            <p:nvPr/>
          </p:nvCxnSpPr>
          <p:spPr>
            <a:xfrm>
              <a:off x="6624936" y="18752190"/>
              <a:ext cx="0" cy="672058"/>
            </a:xfrm>
            <a:prstGeom prst="line">
              <a:avLst/>
            </a:prstGeom>
            <a:ln w="698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>
              <a:extLst>
                <a:ext uri="{FF2B5EF4-FFF2-40B4-BE49-F238E27FC236}">
                  <a16:creationId xmlns:a16="http://schemas.microsoft.com/office/drawing/2014/main" xmlns="" id="{20B60648-676C-5C41-B3AE-A93B73FD0F57}"/>
                </a:ext>
              </a:extLst>
            </p:cNvPr>
            <p:cNvCxnSpPr>
              <a:cxnSpLocks/>
            </p:cNvCxnSpPr>
            <p:nvPr/>
          </p:nvCxnSpPr>
          <p:spPr>
            <a:xfrm>
              <a:off x="16620917" y="17795822"/>
              <a:ext cx="0" cy="1628426"/>
            </a:xfrm>
            <a:prstGeom prst="line">
              <a:avLst/>
            </a:prstGeom>
            <a:ln w="698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xmlns="" id="{44E8EAF2-218F-8744-927D-A665F92CC88C}"/>
                </a:ext>
              </a:extLst>
            </p:cNvPr>
            <p:cNvCxnSpPr>
              <a:cxnSpLocks/>
            </p:cNvCxnSpPr>
            <p:nvPr/>
          </p:nvCxnSpPr>
          <p:spPr>
            <a:xfrm>
              <a:off x="6624936" y="19424248"/>
              <a:ext cx="9995981" cy="0"/>
            </a:xfrm>
            <a:prstGeom prst="line">
              <a:avLst/>
            </a:prstGeom>
            <a:ln w="698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xmlns="" id="{20ADEDD6-4307-7843-8656-50E52E90260E}"/>
                </a:ext>
              </a:extLst>
            </p:cNvPr>
            <p:cNvCxnSpPr>
              <a:cxnSpLocks/>
            </p:cNvCxnSpPr>
            <p:nvPr/>
          </p:nvCxnSpPr>
          <p:spPr>
            <a:xfrm>
              <a:off x="1800400" y="18752190"/>
              <a:ext cx="9445621" cy="0"/>
            </a:xfrm>
            <a:prstGeom prst="line">
              <a:avLst/>
            </a:prstGeom>
            <a:ln w="698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>
              <a:extLst>
                <a:ext uri="{FF2B5EF4-FFF2-40B4-BE49-F238E27FC236}">
                  <a16:creationId xmlns:a16="http://schemas.microsoft.com/office/drawing/2014/main" xmlns="" id="{0BF659FE-802C-9846-8457-AC6299F67839}"/>
                </a:ext>
              </a:extLst>
            </p:cNvPr>
            <p:cNvCxnSpPr>
              <a:cxnSpLocks/>
            </p:cNvCxnSpPr>
            <p:nvPr/>
          </p:nvCxnSpPr>
          <p:spPr>
            <a:xfrm>
              <a:off x="12026008" y="17795822"/>
              <a:ext cx="9233742" cy="0"/>
            </a:xfrm>
            <a:prstGeom prst="line">
              <a:avLst/>
            </a:prstGeom>
            <a:ln w="698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>
              <a:extLst>
                <a:ext uri="{FF2B5EF4-FFF2-40B4-BE49-F238E27FC236}">
                  <a16:creationId xmlns:a16="http://schemas.microsoft.com/office/drawing/2014/main" xmlns="" id="{5A5EAA99-F72B-9C4A-A0E8-D2B0A6709C00}"/>
                </a:ext>
              </a:extLst>
            </p:cNvPr>
            <p:cNvCxnSpPr>
              <a:cxnSpLocks/>
            </p:cNvCxnSpPr>
            <p:nvPr/>
          </p:nvCxnSpPr>
          <p:spPr>
            <a:xfrm>
              <a:off x="11239099" y="18568027"/>
              <a:ext cx="0" cy="184163"/>
            </a:xfrm>
            <a:prstGeom prst="line">
              <a:avLst/>
            </a:prstGeom>
            <a:ln w="698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>
              <a:extLst>
                <a:ext uri="{FF2B5EF4-FFF2-40B4-BE49-F238E27FC236}">
                  <a16:creationId xmlns:a16="http://schemas.microsoft.com/office/drawing/2014/main" xmlns="" id="{D0A90199-14D6-044A-8C5A-8B886590EAD4}"/>
                </a:ext>
              </a:extLst>
            </p:cNvPr>
            <p:cNvCxnSpPr>
              <a:cxnSpLocks/>
            </p:cNvCxnSpPr>
            <p:nvPr/>
          </p:nvCxnSpPr>
          <p:spPr>
            <a:xfrm>
              <a:off x="1800400" y="18598140"/>
              <a:ext cx="0" cy="184163"/>
            </a:xfrm>
            <a:prstGeom prst="line">
              <a:avLst/>
            </a:prstGeom>
            <a:ln w="698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xmlns="" id="{74E93727-7849-6842-870A-315CA2097953}"/>
                </a:ext>
              </a:extLst>
            </p:cNvPr>
            <p:cNvCxnSpPr>
              <a:cxnSpLocks/>
            </p:cNvCxnSpPr>
            <p:nvPr/>
          </p:nvCxnSpPr>
          <p:spPr>
            <a:xfrm>
              <a:off x="12026008" y="17611659"/>
              <a:ext cx="0" cy="184163"/>
            </a:xfrm>
            <a:prstGeom prst="line">
              <a:avLst/>
            </a:prstGeom>
            <a:ln w="698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>
              <a:extLst>
                <a:ext uri="{FF2B5EF4-FFF2-40B4-BE49-F238E27FC236}">
                  <a16:creationId xmlns:a16="http://schemas.microsoft.com/office/drawing/2014/main" xmlns="" id="{EE20B42F-C8AC-8146-AC66-07BC7A06B1CC}"/>
                </a:ext>
              </a:extLst>
            </p:cNvPr>
            <p:cNvCxnSpPr>
              <a:cxnSpLocks/>
            </p:cNvCxnSpPr>
            <p:nvPr/>
          </p:nvCxnSpPr>
          <p:spPr>
            <a:xfrm>
              <a:off x="21242560" y="17605225"/>
              <a:ext cx="0" cy="184163"/>
            </a:xfrm>
            <a:prstGeom prst="line">
              <a:avLst/>
            </a:prstGeom>
            <a:ln w="698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Стрелка вниз 33">
              <a:extLst>
                <a:ext uri="{FF2B5EF4-FFF2-40B4-BE49-F238E27FC236}">
                  <a16:creationId xmlns:a16="http://schemas.microsoft.com/office/drawing/2014/main" xmlns="" id="{0E79593D-1EDA-4D47-8F6F-5F253D50477F}"/>
                </a:ext>
              </a:extLst>
            </p:cNvPr>
            <p:cNvSpPr/>
            <p:nvPr/>
          </p:nvSpPr>
          <p:spPr>
            <a:xfrm>
              <a:off x="11449472" y="19424248"/>
              <a:ext cx="576536" cy="95426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xmlns="" id="{BEA9811C-BD73-1445-9393-167492722FAA}"/>
              </a:ext>
            </a:extLst>
          </p:cNvPr>
          <p:cNvCxnSpPr/>
          <p:nvPr/>
        </p:nvCxnSpPr>
        <p:spPr>
          <a:xfrm flipH="1">
            <a:off x="21530592" y="12025586"/>
            <a:ext cx="942491" cy="14791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4818</TotalTime>
  <Words>415</Words>
  <Application>Microsoft Office PowerPoint</Application>
  <PresentationFormat>Произвольный</PresentationFormat>
  <Paragraphs>45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</dc:creator>
  <cp:lastModifiedBy>Windows User</cp:lastModifiedBy>
  <cp:revision>403</cp:revision>
  <dcterms:created xsi:type="dcterms:W3CDTF">2010-04-06T13:27:58Z</dcterms:created>
  <dcterms:modified xsi:type="dcterms:W3CDTF">2020-10-16T11:43:55Z</dcterms:modified>
</cp:coreProperties>
</file>