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4" r:id="rId1"/>
  </p:sldMasterIdLst>
  <p:sldIdLst>
    <p:sldId id="258" r:id="rId2"/>
  </p:sldIdLst>
  <p:sldSz cx="28803600" cy="360045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851025" indent="-13938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3702050" indent="-27876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5554663" indent="-41830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7405688" indent="-55768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9EDB"/>
    <a:srgbClr val="3366FF"/>
    <a:srgbClr val="CCFFFF"/>
    <a:srgbClr val="66CCFF"/>
    <a:srgbClr val="3399FF"/>
    <a:srgbClr val="33CCFF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20" autoAdjust="0"/>
  </p:normalViewPr>
  <p:slideViewPr>
    <p:cSldViewPr>
      <p:cViewPr>
        <p:scale>
          <a:sx n="25" d="100"/>
          <a:sy n="25" d="100"/>
        </p:scale>
        <p:origin x="1992" y="-5"/>
      </p:cViewPr>
      <p:guideLst>
        <p:guide orient="horz" pos="11340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0270" y="11184745"/>
            <a:ext cx="24483060" cy="771763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7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5AC1-7497-418B-A7A2-377641322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26F5-A245-4F25-AE5B-6E9E7F696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0882610" y="1441852"/>
            <a:ext cx="6480810" cy="3072050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0180" y="1441852"/>
            <a:ext cx="18962370" cy="3072050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2527A-6361-4A21-BBD6-42E4C9419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75AB-B0F9-4726-81B8-3BCEC1DB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5286" y="2313623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75286" y="1526025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45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291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373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582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727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873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019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16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9A2D-7494-4270-90B2-39DAF208B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018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641830" y="8401063"/>
            <a:ext cx="12721590" cy="23761306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5C86-6A05-4FBB-93C3-49F4AA0EA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4631837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458" indent="0">
              <a:buNone/>
              <a:defRPr sz="8100" b="1"/>
            </a:lvl2pPr>
            <a:lvl3pPr marL="3702915" indent="0">
              <a:buNone/>
              <a:defRPr sz="7300" b="1"/>
            </a:lvl3pPr>
            <a:lvl4pPr marL="5554373" indent="0">
              <a:buNone/>
              <a:defRPr sz="6500" b="1"/>
            </a:lvl4pPr>
            <a:lvl5pPr marL="7405822" indent="0">
              <a:buNone/>
              <a:defRPr sz="6500" b="1"/>
            </a:lvl5pPr>
            <a:lvl6pPr marL="9257279" indent="0">
              <a:buNone/>
              <a:defRPr sz="6500" b="1"/>
            </a:lvl6pPr>
            <a:lvl7pPr marL="11108737" indent="0">
              <a:buNone/>
              <a:defRPr sz="6500" b="1"/>
            </a:lvl7pPr>
            <a:lvl8pPr marL="12960194" indent="0">
              <a:buNone/>
              <a:defRPr sz="6500" b="1"/>
            </a:lvl8pPr>
            <a:lvl9pPr marL="14811652" indent="0">
              <a:buNone/>
              <a:defRPr sz="6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4631837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AB7F-7425-4359-A3A3-17851DCA0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9034-EDB8-49F9-9070-14E620400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D08AA-A141-459A-B4D8-76C68A71C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61407" y="1433526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40188" y="753428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CF19-5452-4DD7-B0FE-8EBA6D7BC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000"/>
            </a:lvl1pPr>
            <a:lvl2pPr marL="1851458" indent="0">
              <a:buNone/>
              <a:defRPr sz="11300"/>
            </a:lvl2pPr>
            <a:lvl3pPr marL="3702915" indent="0">
              <a:buNone/>
              <a:defRPr sz="9700"/>
            </a:lvl3pPr>
            <a:lvl4pPr marL="5554373" indent="0">
              <a:buNone/>
              <a:defRPr sz="8100"/>
            </a:lvl4pPr>
            <a:lvl5pPr marL="7405822" indent="0">
              <a:buNone/>
              <a:defRPr sz="8100"/>
            </a:lvl5pPr>
            <a:lvl6pPr marL="9257279" indent="0">
              <a:buNone/>
              <a:defRPr sz="8100"/>
            </a:lvl6pPr>
            <a:lvl7pPr marL="11108737" indent="0">
              <a:buNone/>
              <a:defRPr sz="8100"/>
            </a:lvl7pPr>
            <a:lvl8pPr marL="12960194" indent="0">
              <a:buNone/>
              <a:defRPr sz="8100"/>
            </a:lvl8pPr>
            <a:lvl9pPr marL="14811652" indent="0">
              <a:buNone/>
              <a:defRPr sz="81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458" indent="0">
              <a:buNone/>
              <a:defRPr sz="4900"/>
            </a:lvl2pPr>
            <a:lvl3pPr marL="3702915" indent="0">
              <a:buNone/>
              <a:defRPr sz="4100"/>
            </a:lvl3pPr>
            <a:lvl4pPr marL="5554373" indent="0">
              <a:buNone/>
              <a:defRPr sz="3600"/>
            </a:lvl4pPr>
            <a:lvl5pPr marL="7405822" indent="0">
              <a:buNone/>
              <a:defRPr sz="3600"/>
            </a:lvl5pPr>
            <a:lvl6pPr marL="9257279" indent="0">
              <a:buNone/>
              <a:defRPr sz="3600"/>
            </a:lvl6pPr>
            <a:lvl7pPr marL="11108737" indent="0">
              <a:buNone/>
              <a:defRPr sz="3600"/>
            </a:lvl7pPr>
            <a:lvl8pPr marL="12960194" indent="0">
              <a:buNone/>
              <a:defRPr sz="3600"/>
            </a:lvl8pPr>
            <a:lvl9pPr marL="14811652" indent="0">
              <a:buNone/>
              <a:defRPr sz="3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EEDF-C136-4BC6-88C2-88084FA7A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1439863" y="1441450"/>
            <a:ext cx="259238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1439863" y="8401050"/>
            <a:ext cx="259238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292" tIns="185146" rIns="370292" bIns="185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</p:spPr>
        <p:txBody>
          <a:bodyPr vert="horz" lIns="370292" tIns="185146" rIns="370292" bIns="18514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923D71-2A72-4304-B30D-85428FB25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5" r:id="rId1"/>
    <p:sldLayoutId id="2147484316" r:id="rId2"/>
    <p:sldLayoutId id="2147484317" r:id="rId3"/>
    <p:sldLayoutId id="2147484318" r:id="rId4"/>
    <p:sldLayoutId id="2147484319" r:id="rId5"/>
    <p:sldLayoutId id="2147484320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ctr" defTabSz="3702050" rtl="0" eaLnBrk="0" fontAlgn="base" hangingPunct="0">
        <a:spcBef>
          <a:spcPct val="0"/>
        </a:spcBef>
        <a:spcAft>
          <a:spcPct val="0"/>
        </a:spcAft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2pPr>
      <a:lvl3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3pPr>
      <a:lvl4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4pPr>
      <a:lvl5pPr algn="ctr" defTabSz="3702050" rtl="0" eaLnBrk="0" fontAlgn="base" hangingPunct="0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5pPr>
      <a:lvl6pPr marL="4572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6pPr>
      <a:lvl7pPr marL="9144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7pPr>
      <a:lvl8pPr marL="13716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8pPr>
      <a:lvl9pPr marL="1828800" algn="ctr" defTabSz="3702050" rtl="0" fontAlgn="base">
        <a:spcBef>
          <a:spcPct val="0"/>
        </a:spcBef>
        <a:spcAft>
          <a:spcPct val="0"/>
        </a:spcAft>
        <a:defRPr sz="17800">
          <a:solidFill>
            <a:schemeClr val="tx1"/>
          </a:solidFill>
          <a:latin typeface="Calibri" pitchFamily="34" charset="0"/>
        </a:defRPr>
      </a:lvl9pPr>
    </p:titleStyle>
    <p:bodyStyle>
      <a:lvl1pPr marL="1387475" indent="-1387475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313" indent="-1155700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7563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78588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1200" indent="-925513" algn="l" defTabSz="3702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3012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4470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5923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7377" indent="-925725" algn="l" defTabSz="3702915" rtl="0" eaLnBrk="1" latinLnBrk="0" hangingPunct="1">
        <a:spcBef>
          <a:spcPct val="20000"/>
        </a:spcBef>
        <a:buFont typeface="Arial" panose="020B0604020202020204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458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2915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373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82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7279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8737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0194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1652" algn="l" defTabSz="3702915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Прямоугольник 136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98" name="Picture 174" descr="C:\Users\stud\Desktop\conf2019\img\tube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10000"/>
          </a:blip>
          <a:srcRect/>
          <a:stretch>
            <a:fillRect/>
          </a:stretch>
        </p:blipFill>
        <p:spPr bwMode="auto">
          <a:xfrm>
            <a:off x="200" y="216274"/>
            <a:ext cx="9241443" cy="554486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6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Международная конференция</a:t>
            </a:r>
          </a:p>
        </p:txBody>
      </p:sp>
      <p:sp>
        <p:nvSpPr>
          <p:cNvPr id="139" name="Прямоугольник 138"/>
          <p:cNvSpPr/>
          <p:nvPr/>
        </p:nvSpPr>
        <p:spPr>
          <a:xfrm>
            <a:off x="623938" y="25273470"/>
            <a:ext cx="2755572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1.MOTS: Multi-Object Tracking and Segmentation / Paul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Voigtlaender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Michael Krause,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Aljosa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Osep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Jonathon Luiten,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Berin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Balachandar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Gnana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Sekar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Andreas Geiger, Bastian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Leibe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// arXiv:1902.03604v2 - 2019 – URL https://arxiv.org/pdf/1902.03604.pdf № 2.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1, 2. </a:t>
            </a:r>
          </a:p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Fast Online Object Tracking and Segmentation: A Unifying Approach /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Qiang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Wang, Li Zhang, Luca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Bertinetto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Weiming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Hu, Philip H.S. Torr // arXiv:1812.05050v2 - 2019 – URL https://arxiv.org/pdf/1812.05050v2.pdf № 2.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1, 4. </a:t>
            </a:r>
          </a:p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Deep Residual Learning for Image Recognition /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Kaiming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He,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Xiangyu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Zhang,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Shaoqing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Ren, Jian Sun // arXiv:1512.03385v1 – 2015 – URL https://arxiv.org/pdf/1512.03385.pdf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1 – 7. </a:t>
            </a:r>
          </a:p>
          <a:p>
            <a:pPr>
              <a:defRPr/>
            </a:pP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URL - https://youtube-vos.org/ . </a:t>
            </a: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 Self-Attention Generative Adversarial Networks / Han Zhang, Ian Goodfellow, Dimitris Metaxas, Augustus </a:t>
            </a:r>
            <a:r>
              <a:rPr lang="en-US" sz="4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Odena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// arXiv:1805.08318v2 – 2019 – URL https://arxiv.org/pdf/1805.08318.pdf № 2. 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3, 4.</a:t>
            </a:r>
          </a:p>
          <a:p>
            <a:pPr>
              <a:defRPr/>
            </a:pPr>
            <a:endParaRPr lang="ru-RU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2"/>
          <p:cNvSpPr txBox="1">
            <a:spLocks noChangeArrowheads="1"/>
          </p:cNvSpPr>
          <p:nvPr/>
        </p:nvSpPr>
        <p:spPr bwMode="auto">
          <a:xfrm>
            <a:off x="0" y="5112818"/>
            <a:ext cx="28803600" cy="581697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5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Доклад по теме:</a:t>
            </a:r>
          </a:p>
          <a:p>
            <a:pPr algn="ctr" eaLnBrk="1" hangingPunct="1">
              <a:defRPr/>
            </a:pPr>
            <a:r>
              <a:rPr lang="ru-RU" altLang="ru-RU" sz="5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«Использование механизма внимания в задаче отслеживания объекта на видеопоследовательности»</a:t>
            </a:r>
          </a:p>
          <a:p>
            <a:pPr algn="ctr" eaLnBrk="1" hangingPunct="1">
              <a:defRPr/>
            </a:pPr>
            <a:endParaRPr lang="ru-RU" altLang="ru-RU" sz="5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5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ctr" eaLnBrk="1" hangingPunct="1">
              <a:defRPr/>
            </a:pPr>
            <a:r>
              <a:rPr lang="ru-RU" altLang="ru-RU" sz="5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С. В. Сахаров</a:t>
            </a:r>
            <a:endParaRPr lang="ru-RU" alt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2" name="Прямая соединительная линия 151"/>
          <p:cNvCxnSpPr/>
          <p:nvPr/>
        </p:nvCxnSpPr>
        <p:spPr>
          <a:xfrm>
            <a:off x="200" y="25273470"/>
            <a:ext cx="28803600" cy="1588"/>
          </a:xfrm>
          <a:prstGeom prst="line">
            <a:avLst/>
          </a:prstGeom>
          <a:ln w="635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Прямоугольник 132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МОСКВА</a:t>
            </a:r>
          </a:p>
          <a:p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4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</a:t>
            </a:r>
          </a:p>
        </p:txBody>
      </p:sp>
      <p:sp>
        <p:nvSpPr>
          <p:cNvPr id="134" name="Прямоугольник 133"/>
          <p:cNvSpPr/>
          <p:nvPr/>
        </p:nvSpPr>
        <p:spPr>
          <a:xfrm>
            <a:off x="0" y="1296394"/>
            <a:ext cx="2880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Математическое моделирование в материаловедении электронных компонентов</a:t>
            </a:r>
            <a:endParaRPr lang="ru-RU" sz="54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 rot="16200000">
            <a:off x="24914460" y="535478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020</a:t>
            </a:r>
            <a:endParaRPr lang="ru-RU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0" y="32272538"/>
            <a:ext cx="28803600" cy="37317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E10A4D2-484C-4F7C-A7AE-6FF15CA799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3571" y="10990140"/>
            <a:ext cx="16396458" cy="657566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9A5CBB7-DB35-4AF8-BFE5-4E8F2BCA7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429" y="18314410"/>
            <a:ext cx="14936741" cy="587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9C3E761-B725-40F2-B593-3C1EAC0E65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825736" y="15179252"/>
            <a:ext cx="869056" cy="9117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4024</TotalTime>
  <Words>260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K1K1SH 1LOVE</cp:lastModifiedBy>
  <cp:revision>395</cp:revision>
  <dcterms:created xsi:type="dcterms:W3CDTF">2010-04-06T13:27:58Z</dcterms:created>
  <dcterms:modified xsi:type="dcterms:W3CDTF">2020-10-16T10:17:40Z</dcterms:modified>
</cp:coreProperties>
</file>